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2" r:id="rId3"/>
    <p:sldId id="409" r:id="rId5"/>
    <p:sldId id="414" r:id="rId6"/>
    <p:sldId id="413" r:id="rId7"/>
    <p:sldId id="416" r:id="rId8"/>
    <p:sldId id="415" r:id="rId9"/>
    <p:sldId id="417" r:id="rId10"/>
    <p:sldId id="418" r:id="rId11"/>
    <p:sldId id="420" r:id="rId12"/>
    <p:sldId id="42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8" clrIdx="0"/>
  <p:cmAuthor id="2" name="Administrat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7CE"/>
    <a:srgbClr val="550396"/>
    <a:srgbClr val="F234C8"/>
    <a:srgbClr val="2F801C"/>
    <a:srgbClr val="DDA101"/>
    <a:srgbClr val="47B729"/>
    <a:srgbClr val="79DC62"/>
    <a:srgbClr val="389220"/>
    <a:srgbClr val="4CD02E"/>
    <a:srgbClr val="B2D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" d="100"/>
          <a:sy n="10" d="100"/>
        </p:scale>
        <p:origin x="6" y="6"/>
      </p:cViewPr>
      <p:guideLst>
        <p:guide orient="horz" pos="2142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6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jpeg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68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5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rcRect l="-2084" r="14558" b="10776"/>
          <a:stretch>
            <a:fillRect/>
          </a:stretch>
        </p:blipFill>
        <p:spPr>
          <a:xfrm>
            <a:off x="1158240" y="676910"/>
            <a:ext cx="2617470" cy="2115185"/>
          </a:xfrm>
          <a:prstGeom prst="rect">
            <a:avLst/>
          </a:prstGeom>
        </p:spPr>
      </p:pic>
      <p:pic>
        <p:nvPicPr>
          <p:cNvPr id="14338" name="图片 1" descr="9213b07eca806538d73819b592dda144ac348242"/>
          <p:cNvPicPr>
            <a:picLocks noChangeAspect="1"/>
          </p:cNvPicPr>
          <p:nvPr/>
        </p:nvPicPr>
        <p:blipFill>
          <a:blip r:embed="rId3">
            <a:lum bright="12000" contrast="17998"/>
          </a:blip>
          <a:stretch>
            <a:fillRect/>
          </a:stretch>
        </p:blipFill>
        <p:spPr>
          <a:xfrm>
            <a:off x="6729730" y="3387090"/>
            <a:ext cx="3896995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3" descr="D:\19秋六上课件 陈晓梦5.16\15夏天里的成长\图片\t0108e081c520956cda.jpgt0108e081c520956cda"/>
          <p:cNvPicPr>
            <a:picLocks noChangeAspect="1"/>
          </p:cNvPicPr>
          <p:nvPr/>
        </p:nvPicPr>
        <p:blipFill>
          <a:blip r:embed="rId4"/>
          <a:srcRect b="3082"/>
          <a:stretch>
            <a:fillRect/>
          </a:stretch>
        </p:blipFill>
        <p:spPr>
          <a:xfrm>
            <a:off x="1664335" y="3260090"/>
            <a:ext cx="4043045" cy="272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1" name="图片 1" descr="54955473_1502121804083_mthumb"/>
          <p:cNvPicPr>
            <a:picLocks noChangeAspect="1"/>
          </p:cNvPicPr>
          <p:nvPr/>
        </p:nvPicPr>
        <p:blipFill>
          <a:blip r:embed="rId5" cstate="print"/>
          <a:srcRect b="8542"/>
          <a:stretch>
            <a:fillRect/>
          </a:stretch>
        </p:blipFill>
        <p:spPr>
          <a:xfrm>
            <a:off x="4736465" y="803910"/>
            <a:ext cx="2595245" cy="1988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lum contrast="6000"/>
          </a:blip>
          <a:stretch>
            <a:fillRect/>
          </a:stretch>
        </p:blipFill>
        <p:spPr>
          <a:xfrm>
            <a:off x="8388350" y="676275"/>
            <a:ext cx="2238375" cy="2291080"/>
          </a:xfrm>
          <a:prstGeom prst="round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85365" y="2362200"/>
            <a:ext cx="777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73930" y="2451100"/>
            <a:ext cx="5715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750310" y="2451100"/>
            <a:ext cx="5266055" cy="1938020"/>
          </a:xfrm>
          <a:prstGeom prst="rect">
            <a:avLst/>
          </a:prstGeom>
          <a:solidFill>
            <a:srgbClr val="B2DA24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2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谢  谢！</a:t>
            </a:r>
            <a:endParaRPr lang="zh-CN" altLang="en-US" sz="1200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4125" y="1901190"/>
            <a:ext cx="701357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70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 夏天里的成长</a:t>
            </a:r>
            <a:endParaRPr lang="zh-CN" altLang="en-US" sz="7000" b="1" noProof="1">
              <a:solidFill>
                <a:srgbClr val="1C3BD4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/>
            <a:endParaRPr lang="zh-CN" altLang="en-US" sz="7000" b="1" noProof="1">
              <a:solidFill>
                <a:srgbClr val="1C3BD4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3" name="图片 12" descr="图片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503" y="5495979"/>
            <a:ext cx="2388896" cy="1362036"/>
          </a:xfrm>
          <a:prstGeom prst="rect">
            <a:avLst/>
          </a:prstGeom>
        </p:spPr>
      </p:pic>
      <p:sp>
        <p:nvSpPr>
          <p:cNvPr id="14" name="TextBox 48"/>
          <p:cNvSpPr txBox="1"/>
          <p:nvPr/>
        </p:nvSpPr>
        <p:spPr>
          <a:xfrm>
            <a:off x="2458085" y="3678555"/>
            <a:ext cx="8221345" cy="85280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 w="19050">
            <a:solidFill>
              <a:sysClr val="windowText" lastClr="000000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100" b="1" dirty="0">
                <a:solidFill>
                  <a:srgbClr val="1818D2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围绕中心，从不同方面描写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38250" y="1073785"/>
            <a:ext cx="3018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</a:rPr>
              <a:t>15.</a:t>
            </a:r>
            <a:r>
              <a:rPr lang="zh-CN" altLang="en-US" sz="2800" b="1">
                <a:solidFill>
                  <a:schemeClr val="tx1"/>
                </a:solidFill>
              </a:rPr>
              <a:t>夏天里的成长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33795" name="文本框 3"/>
          <p:cNvSpPr txBox="1"/>
          <p:nvPr/>
        </p:nvSpPr>
        <p:spPr>
          <a:xfrm>
            <a:off x="1728470" y="1808798"/>
            <a:ext cx="3710940" cy="829945"/>
          </a:xfrm>
          <a:prstGeom prst="rect">
            <a:avLst/>
          </a:prstGeom>
          <a:solidFill>
            <a:srgbClr val="ADAF11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800" b="1" dirty="0">
                <a:sym typeface="+mn-ea"/>
              </a:rPr>
              <a:t>文章的中心</a:t>
            </a:r>
            <a:endParaRPr lang="zh-CN" altLang="en-US" sz="4800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8" name="图片 7" descr="timg (3)_看图王"/>
          <p:cNvPicPr>
            <a:picLocks noChangeAspect="1"/>
          </p:cNvPicPr>
          <p:nvPr/>
        </p:nvPicPr>
        <p:blipFill>
          <a:blip r:embed="rId2"/>
          <a:srcRect t="35320"/>
          <a:stretch>
            <a:fillRect/>
          </a:stretch>
        </p:blipFill>
        <p:spPr>
          <a:xfrm>
            <a:off x="1929765" y="2920365"/>
            <a:ext cx="2714625" cy="16535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555105" y="2720975"/>
            <a:ext cx="3418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</a:rPr>
              <a:t>贯穿全文的核心</a:t>
            </a:r>
            <a:endParaRPr lang="zh-CN" altLang="en-US" sz="3600" b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55105" y="3647440"/>
            <a:ext cx="3405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1818D2"/>
                </a:solidFill>
              </a:rPr>
              <a:t>提纲挚领的道理</a:t>
            </a:r>
            <a:endParaRPr lang="zh-CN" altLang="en-US" sz="3600" b="1">
              <a:solidFill>
                <a:srgbClr val="1818D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67805" y="4573905"/>
            <a:ext cx="2657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中心议题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890135" y="3366135"/>
            <a:ext cx="1419225" cy="761365"/>
          </a:xfrm>
          <a:prstGeom prst="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107" y="123234"/>
            <a:ext cx="3030488" cy="2597670"/>
          </a:xfrm>
          <a:prstGeom prst="ellipse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9" grpId="0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63650" y="880745"/>
            <a:ext cx="3018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</a:rPr>
              <a:t>15.</a:t>
            </a:r>
            <a:r>
              <a:rPr lang="zh-CN" altLang="en-US" sz="2800" b="1">
                <a:solidFill>
                  <a:schemeClr val="tx1"/>
                </a:solidFill>
              </a:rPr>
              <a:t>夏天里的成长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93415" y="1825625"/>
            <a:ext cx="748030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rgbClr val="1C3BD4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夏天是万物迅速生长的季节。</a:t>
            </a:r>
            <a:endParaRPr lang="zh-CN" altLang="en-US" sz="4400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6243955" y="2545080"/>
            <a:ext cx="1999615" cy="488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右箭头 11"/>
          <p:cNvSpPr/>
          <p:nvPr/>
        </p:nvSpPr>
        <p:spPr>
          <a:xfrm>
            <a:off x="6824980" y="1512570"/>
            <a:ext cx="1277620" cy="116205"/>
          </a:xfrm>
          <a:prstGeom prst="right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减号 12"/>
          <p:cNvSpPr/>
          <p:nvPr/>
        </p:nvSpPr>
        <p:spPr>
          <a:xfrm>
            <a:off x="6824980" y="1628775"/>
            <a:ext cx="75565" cy="400050"/>
          </a:xfrm>
          <a:prstGeom prst="mathMinus">
            <a:avLst>
              <a:gd name="adj1" fmla="val 100000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192770" y="1247775"/>
            <a:ext cx="12299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特征</a:t>
            </a:r>
            <a:endParaRPr lang="zh-CN" altLang="en-US" sz="360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五角星 14"/>
          <p:cNvSpPr/>
          <p:nvPr/>
        </p:nvSpPr>
        <p:spPr>
          <a:xfrm>
            <a:off x="1922145" y="2867660"/>
            <a:ext cx="839470" cy="786765"/>
          </a:xfrm>
          <a:prstGeom prst="star5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795" name="文本框 3"/>
          <p:cNvSpPr txBox="1"/>
          <p:nvPr/>
        </p:nvSpPr>
        <p:spPr>
          <a:xfrm>
            <a:off x="2863850" y="2947670"/>
            <a:ext cx="2334895" cy="70675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总领全文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6" name="五角星 15"/>
          <p:cNvSpPr/>
          <p:nvPr/>
        </p:nvSpPr>
        <p:spPr>
          <a:xfrm>
            <a:off x="6692265" y="2867660"/>
            <a:ext cx="839470" cy="786765"/>
          </a:xfrm>
          <a:prstGeom prst="star5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3"/>
          <p:cNvSpPr txBox="1"/>
          <p:nvPr/>
        </p:nvSpPr>
        <p:spPr>
          <a:xfrm>
            <a:off x="7640320" y="2947670"/>
            <a:ext cx="2334895" cy="706755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中心句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1533525" y="4281805"/>
            <a:ext cx="2893060" cy="58356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动植物的生长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3" name="文本框 3"/>
          <p:cNvSpPr txBox="1"/>
          <p:nvPr/>
        </p:nvSpPr>
        <p:spPr>
          <a:xfrm>
            <a:off x="5022850" y="4281805"/>
            <a:ext cx="2873375" cy="58356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事物的</a:t>
            </a:r>
            <a:r>
              <a:rPr lang="en-US" altLang="zh-CN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长</a:t>
            </a:r>
            <a:r>
              <a:rPr lang="en-US" altLang="zh-CN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8465820" y="4281805"/>
            <a:ext cx="2689860" cy="58356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3200" b="1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孩子的成长</a:t>
            </a:r>
            <a:endParaRPr lang="zh-CN" altLang="en-US" sz="3200" b="1" dirty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 animBg="1"/>
      <p:bldP spid="14" grpId="0"/>
      <p:bldP spid="15" grpId="0" animBg="1"/>
      <p:bldP spid="33795" grpId="0" animBg="1"/>
      <p:bldP spid="16" grpId="0" animBg="1"/>
      <p:bldP spid="17" grpId="0" animBg="1"/>
      <p:bldP spid="21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88515" y="2472055"/>
            <a:ext cx="8521065" cy="25285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生物从小到大，本来是天天长的，不过夏天的长是</a:t>
            </a:r>
            <a:r>
              <a:rPr lang="zh-CN" altLang="en-US" sz="4400" b="1" dirty="0">
                <a:solidFill>
                  <a:schemeClr val="tx1"/>
                </a:solidFill>
                <a:uFill>
                  <a:solidFill>
                    <a:srgbClr val="C50DA5"/>
                  </a:solidFill>
                </a:uFill>
                <a:latin typeface="楷体" panose="02010609060101010101" charset="-122"/>
                <a:ea typeface="楷体" panose="02010609060101010101" charset="-122"/>
                <a:sym typeface="+mn-ea"/>
              </a:rPr>
              <a:t>飞快的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长，</a:t>
            </a:r>
            <a:r>
              <a:rPr lang="zh-CN" altLang="en-US" sz="4400" b="1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sym typeface="+mn-ea"/>
              </a:rPr>
              <a:t>跳跃的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长，</a:t>
            </a:r>
            <a:r>
              <a:rPr lang="zh-CN" altLang="en-US" sz="4400" b="1" dirty="0">
                <a:solidFill>
                  <a:schemeClr val="tx1"/>
                </a:solidFill>
                <a:uFill>
                  <a:solidFill>
                    <a:srgbClr val="1818D2"/>
                  </a:solidFill>
                </a:uFill>
                <a:latin typeface="楷体" panose="02010609060101010101" charset="-122"/>
                <a:ea typeface="楷体" panose="02010609060101010101" charset="-122"/>
                <a:sym typeface="+mn-ea"/>
              </a:rPr>
              <a:t>活生生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的看得见的长。</a:t>
            </a:r>
            <a:endParaRPr lang="zh-CN" altLang="en-US" sz="4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2088515" y="1510983"/>
            <a:ext cx="3304540" cy="70675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动植物的生长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1745" y="5000625"/>
            <a:ext cx="2554605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（</a:t>
            </a:r>
            <a:r>
              <a:rPr lang="zh-CN" altLang="en-US" sz="4000" b="1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中  心</a:t>
            </a:r>
            <a:r>
              <a:rPr lang="zh-CN" altLang="en-US" sz="40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）</a:t>
            </a:r>
            <a:endParaRPr lang="zh-CN" altLang="en-US" sz="40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849235" y="3468370"/>
            <a:ext cx="1616075" cy="535940"/>
          </a:xfrm>
          <a:prstGeom prst="roundRect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圆角矩形 1"/>
          <p:cNvSpPr/>
          <p:nvPr/>
        </p:nvSpPr>
        <p:spPr>
          <a:xfrm>
            <a:off x="2193925" y="4300855"/>
            <a:ext cx="1616075" cy="535940"/>
          </a:xfrm>
          <a:prstGeom prst="roundRect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" name="圆角矩形 2"/>
          <p:cNvSpPr/>
          <p:nvPr/>
        </p:nvSpPr>
        <p:spPr>
          <a:xfrm>
            <a:off x="5071745" y="4301490"/>
            <a:ext cx="2209165" cy="535305"/>
          </a:xfrm>
          <a:prstGeom prst="roundRect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  <p:bldP spid="6" grpId="0"/>
      <p:bldP spid="10" grpId="0" bldLvl="0" animBg="1"/>
      <p:bldP spid="2" grpId="0" bldLvl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图片 1" descr="t0108e081c520956cda"/>
          <p:cNvPicPr>
            <a:picLocks noChangeAspect="1"/>
          </p:cNvPicPr>
          <p:nvPr/>
        </p:nvPicPr>
        <p:blipFill>
          <a:blip r:embed="rId2"/>
          <a:srcRect l="5841" t="1051" r="-75" b="7841"/>
          <a:stretch>
            <a:fillRect/>
          </a:stretch>
        </p:blipFill>
        <p:spPr>
          <a:xfrm>
            <a:off x="1123950" y="1323975"/>
            <a:ext cx="2333625" cy="1771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5" descr="2601200_140212057353_2"/>
          <p:cNvPicPr>
            <a:picLocks noChangeAspect="1"/>
          </p:cNvPicPr>
          <p:nvPr/>
        </p:nvPicPr>
        <p:blipFill>
          <a:blip r:embed="rId3" cstate="print">
            <a:lum bright="6000" contrast="11999"/>
          </a:blip>
          <a:srcRect b="4391"/>
          <a:stretch>
            <a:fillRect/>
          </a:stretch>
        </p:blipFill>
        <p:spPr>
          <a:xfrm flipH="1">
            <a:off x="3517191" y="2135430"/>
            <a:ext cx="2567305" cy="17132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lum bright="17999" contrast="-18001"/>
          </a:blip>
          <a:srcRect t="6468" b="5113"/>
          <a:stretch>
            <a:fillRect/>
          </a:stretch>
        </p:blipFill>
        <p:spPr>
          <a:xfrm>
            <a:off x="6275892" y="2067112"/>
            <a:ext cx="2524760" cy="16992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图片 3" descr="38001934549345829c204176e5d78b33_th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80469" y="1388745"/>
            <a:ext cx="2411879" cy="19138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lum bright="17999" contrast="29999"/>
          </a:blip>
          <a:srcRect t="8453"/>
          <a:stretch>
            <a:fillRect/>
          </a:stretch>
        </p:blipFill>
        <p:spPr>
          <a:xfrm>
            <a:off x="1163320" y="3582670"/>
            <a:ext cx="2254885" cy="167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1" descr="t010aa2ab02d1f11daa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9271" y="3961652"/>
            <a:ext cx="2617470" cy="18897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4" descr="37053490_1407157201428_400x"/>
          <p:cNvPicPr>
            <a:picLocks noChangeAspect="1"/>
          </p:cNvPicPr>
          <p:nvPr/>
        </p:nvPicPr>
        <p:blipFill>
          <a:blip r:embed="rId8"/>
          <a:srcRect t="12502" b="14999"/>
          <a:stretch>
            <a:fillRect/>
          </a:stretch>
        </p:blipFill>
        <p:spPr>
          <a:xfrm>
            <a:off x="9007176" y="3962624"/>
            <a:ext cx="2384425" cy="188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花边圆形2 223"/>
          <p:cNvSpPr/>
          <p:nvPr/>
        </p:nvSpPr>
        <p:spPr>
          <a:xfrm>
            <a:off x="5361321" y="577500"/>
            <a:ext cx="1930020" cy="1558442"/>
          </a:xfrm>
          <a:custGeom>
            <a:avLst/>
            <a:gdLst/>
            <a:ahLst/>
            <a:cxnLst>
              <a:cxn ang="0">
                <a:pos x="136041" y="468312"/>
              </a:cxn>
              <a:cxn ang="0">
                <a:pos x="3197709" y="468312"/>
              </a:cxn>
              <a:cxn ang="0">
                <a:pos x="1518232" y="283"/>
              </a:cxn>
              <a:cxn ang="0">
                <a:pos x="1815518" y="283"/>
              </a:cxn>
              <a:cxn ang="0">
                <a:pos x="1912820" y="32038"/>
              </a:cxn>
              <a:cxn ang="0">
                <a:pos x="2145332" y="54598"/>
              </a:cxn>
              <a:cxn ang="0">
                <a:pos x="2380801" y="73708"/>
              </a:cxn>
              <a:cxn ang="0">
                <a:pos x="2576957" y="116386"/>
              </a:cxn>
              <a:cxn ang="0">
                <a:pos x="2779882" y="155004"/>
              </a:cxn>
              <a:cxn ang="0">
                <a:pos x="2919495" y="212623"/>
              </a:cxn>
              <a:cxn ang="0">
                <a:pos x="3070013" y="266968"/>
              </a:cxn>
              <a:cxn ang="0">
                <a:pos x="3139419" y="333889"/>
              </a:cxn>
              <a:cxn ang="0">
                <a:pos x="3222796" y="398642"/>
              </a:cxn>
              <a:cxn ang="0">
                <a:pos x="3215200" y="468313"/>
              </a:cxn>
              <a:cxn ang="0">
                <a:pos x="3219716" y="537411"/>
              </a:cxn>
              <a:cxn ang="0">
                <a:pos x="3139419" y="602736"/>
              </a:cxn>
              <a:cxn ang="0">
                <a:pos x="3071398" y="668892"/>
              </a:cxn>
              <a:cxn ang="0">
                <a:pos x="2919494" y="724003"/>
              </a:cxn>
              <a:cxn ang="0">
                <a:pos x="2782042" y="781015"/>
              </a:cxn>
              <a:cxn ang="0">
                <a:pos x="2576955" y="820239"/>
              </a:cxn>
              <a:cxn ang="0">
                <a:pos x="2383523" y="862528"/>
              </a:cxn>
              <a:cxn ang="0">
                <a:pos x="2145331" y="882027"/>
              </a:cxn>
              <a:cxn ang="0">
                <a:pos x="1914855" y="905453"/>
              </a:cxn>
              <a:cxn ang="0">
                <a:pos x="1666874" y="903318"/>
              </a:cxn>
              <a:cxn ang="0">
                <a:pos x="1418895" y="905452"/>
              </a:cxn>
              <a:cxn ang="0">
                <a:pos x="1188415" y="882027"/>
              </a:cxn>
              <a:cxn ang="0">
                <a:pos x="950224" y="862527"/>
              </a:cxn>
              <a:cxn ang="0">
                <a:pos x="756791" y="820239"/>
              </a:cxn>
              <a:cxn ang="0">
                <a:pos x="549320" y="782292"/>
              </a:cxn>
              <a:cxn ang="0">
                <a:pos x="414252" y="724002"/>
              </a:cxn>
              <a:cxn ang="0">
                <a:pos x="258677" y="669899"/>
              </a:cxn>
              <a:cxn ang="0">
                <a:pos x="194329" y="602736"/>
              </a:cxn>
              <a:cxn ang="0">
                <a:pos x="110951" y="537983"/>
              </a:cxn>
              <a:cxn ang="0">
                <a:pos x="118549" y="468312"/>
              </a:cxn>
              <a:cxn ang="0">
                <a:pos x="110953" y="398642"/>
              </a:cxn>
              <a:cxn ang="0">
                <a:pos x="194329" y="333888"/>
              </a:cxn>
              <a:cxn ang="0">
                <a:pos x="258676" y="266726"/>
              </a:cxn>
              <a:cxn ang="0">
                <a:pos x="414253" y="212622"/>
              </a:cxn>
              <a:cxn ang="0">
                <a:pos x="549322" y="154334"/>
              </a:cxn>
              <a:cxn ang="0">
                <a:pos x="756792" y="116386"/>
              </a:cxn>
              <a:cxn ang="0">
                <a:pos x="949362" y="72676"/>
              </a:cxn>
              <a:cxn ang="0">
                <a:pos x="1188416" y="54597"/>
              </a:cxn>
              <a:cxn ang="0">
                <a:pos x="1419454" y="31411"/>
              </a:cxn>
              <a:cxn ang="0">
                <a:pos x="1518232" y="283"/>
              </a:cxn>
            </a:cxnLst>
            <a:rect l="0" t="0" r="0" b="0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2" name="文本框 1"/>
          <p:cNvSpPr txBox="1"/>
          <p:nvPr/>
        </p:nvSpPr>
        <p:spPr>
          <a:xfrm>
            <a:off x="5693410" y="941070"/>
            <a:ext cx="15125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1818D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总分</a:t>
            </a:r>
            <a:endParaRPr lang="zh-CN" altLang="en-US" sz="4800" b="1">
              <a:solidFill>
                <a:srgbClr val="1818D2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3950" y="690245"/>
            <a:ext cx="3018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</a:rPr>
              <a:t>15.</a:t>
            </a:r>
            <a:r>
              <a:rPr lang="zh-CN" altLang="en-US" sz="2800" b="1">
                <a:solidFill>
                  <a:schemeClr val="tx1"/>
                </a:solidFill>
              </a:rPr>
              <a:t>夏天里的成长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7905" y="3961765"/>
            <a:ext cx="2526030" cy="2243455"/>
          </a:xfrm>
          <a:prstGeom prst="round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20050801161247274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19998" contrast="-12001"/>
          </a:blip>
          <a:stretch>
            <a:fillRect/>
          </a:stretch>
        </p:blipFill>
        <p:spPr>
          <a:xfrm>
            <a:off x="7105650" y="1885315"/>
            <a:ext cx="3239770" cy="862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980939" y="1145223"/>
            <a:ext cx="3304540" cy="70675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事物的“长”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7422515" y="1963420"/>
            <a:ext cx="2759075" cy="70675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独特又巧妙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7" name="图片 1" descr="D:\19秋六上课件 陈晓梦5.16\15夏天里的成长\图片\18780029_150718237158_2.jpg18780029_150718237158_2"/>
          <p:cNvPicPr>
            <a:picLocks noChangeAspect="1"/>
          </p:cNvPicPr>
          <p:nvPr/>
        </p:nvPicPr>
        <p:blipFill>
          <a:blip r:embed="rId3" cstate="print">
            <a:lum bright="12000" contrast="17998"/>
          </a:blip>
          <a:srcRect b="5367"/>
          <a:stretch>
            <a:fillRect/>
          </a:stretch>
        </p:blipFill>
        <p:spPr>
          <a:xfrm>
            <a:off x="2539365" y="4540885"/>
            <a:ext cx="2188210" cy="1576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D:\19秋六上课件 陈晓梦5.16\15夏天里的成长\图片\6608627832887610316.jpg6608627832887610316"/>
          <p:cNvPicPr>
            <a:picLocks noChangeAspect="1"/>
          </p:cNvPicPr>
          <p:nvPr/>
        </p:nvPicPr>
        <p:blipFill>
          <a:blip r:embed="rId4">
            <a:lum bright="17999" contrast="6000"/>
          </a:blip>
          <a:stretch>
            <a:fillRect/>
          </a:stretch>
        </p:blipFill>
        <p:spPr>
          <a:xfrm>
            <a:off x="2809875" y="2967990"/>
            <a:ext cx="2674620" cy="1405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3" descr="9248648_134307623199_2"/>
          <p:cNvPicPr>
            <a:picLocks noChangeAspect="1"/>
          </p:cNvPicPr>
          <p:nvPr/>
        </p:nvPicPr>
        <p:blipFill>
          <a:blip r:embed="rId5" cstate="print">
            <a:lum bright="12000" contrast="6000"/>
          </a:blip>
          <a:srcRect b="7431"/>
          <a:stretch>
            <a:fillRect/>
          </a:stretch>
        </p:blipFill>
        <p:spPr>
          <a:xfrm>
            <a:off x="6830060" y="2856865"/>
            <a:ext cx="2806700" cy="1390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D:\19秋六上课件 陈晓梦5.16\15夏天里的成长\图片\rdn_53a7bdc904c37.jpgrdn_53a7bdc904c37"/>
          <p:cNvPicPr>
            <a:picLocks noChangeAspect="1"/>
          </p:cNvPicPr>
          <p:nvPr/>
        </p:nvPicPr>
        <p:blipFill>
          <a:blip r:embed="rId6" cstate="print"/>
          <a:srcRect b="12619"/>
          <a:stretch>
            <a:fillRect/>
          </a:stretch>
        </p:blipFill>
        <p:spPr>
          <a:xfrm>
            <a:off x="5285740" y="4457700"/>
            <a:ext cx="2133600" cy="174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7" b="4595"/>
          <a:stretch>
            <a:fillRect/>
          </a:stretch>
        </p:blipFill>
        <p:spPr>
          <a:xfrm>
            <a:off x="8016875" y="4540885"/>
            <a:ext cx="2473325" cy="1576705"/>
          </a:xfrm>
          <a:prstGeom prst="roundRect">
            <a:avLst/>
          </a:prstGeom>
        </p:spPr>
      </p:pic>
      <p:pic>
        <p:nvPicPr>
          <p:cNvPr id="2" name="Picture 2" descr="20050801161247274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19998" contrast="-12001"/>
          </a:blip>
          <a:stretch>
            <a:fillRect/>
          </a:stretch>
        </p:blipFill>
        <p:spPr>
          <a:xfrm>
            <a:off x="2809875" y="1993900"/>
            <a:ext cx="3239770" cy="862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215005" y="2103120"/>
            <a:ext cx="2647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夏天的变化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3"/>
          <p:cNvSpPr txBox="1"/>
          <p:nvPr/>
        </p:nvSpPr>
        <p:spPr>
          <a:xfrm>
            <a:off x="1146175" y="1016318"/>
            <a:ext cx="3304540" cy="706755"/>
          </a:xfrm>
          <a:prstGeom prst="rect">
            <a:avLst/>
          </a:prstGeom>
          <a:solidFill>
            <a:srgbClr val="AEB359"/>
          </a:solidFill>
          <a:ln w="2540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孩子的成长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76390" y="1990725"/>
            <a:ext cx="3129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六月六，看谷秀。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76390" y="3075940"/>
            <a:ext cx="4297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处暑不出头，割谷喂老牛。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8329930" y="3568700"/>
            <a:ext cx="266700" cy="774700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616440" y="615950"/>
            <a:ext cx="2419350" cy="2157730"/>
          </a:xfrm>
          <a:prstGeom prst="roundRect">
            <a:avLst/>
          </a:prstGeom>
        </p:spPr>
      </p:pic>
      <p:pic>
        <p:nvPicPr>
          <p:cNvPr id="18434" name="Picture 2" descr="http://p2.qhimgs4.com/t012fec06d6d9a1c27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83590" y="4263390"/>
            <a:ext cx="1585595" cy="1717675"/>
          </a:xfrm>
          <a:prstGeom prst="rect">
            <a:avLst/>
          </a:prstGeom>
          <a:noFill/>
        </p:spPr>
      </p:pic>
      <p:pic>
        <p:nvPicPr>
          <p:cNvPr id="13" name="图片 12" descr="微信图片_202010272136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905" y="3683000"/>
            <a:ext cx="1789430" cy="1751965"/>
          </a:xfrm>
          <a:prstGeom prst="rect">
            <a:avLst/>
          </a:prstGeom>
        </p:spPr>
      </p:pic>
      <p:pic>
        <p:nvPicPr>
          <p:cNvPr id="14" name="图片 13" descr="微信图片_202010272137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375" y="3791585"/>
            <a:ext cx="1684655" cy="1840230"/>
          </a:xfrm>
          <a:prstGeom prst="rect">
            <a:avLst/>
          </a:prstGeom>
        </p:spPr>
      </p:pic>
      <p:sp>
        <p:nvSpPr>
          <p:cNvPr id="15" name="云形 14"/>
          <p:cNvSpPr/>
          <p:nvPr/>
        </p:nvSpPr>
        <p:spPr>
          <a:xfrm>
            <a:off x="568960" y="3354070"/>
            <a:ext cx="2014855" cy="909320"/>
          </a:xfrm>
          <a:prstGeom prst="cloud">
            <a:avLst/>
          </a:prstGeom>
          <a:solidFill>
            <a:srgbClr val="B2DA2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818D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小学生</a:t>
            </a:r>
            <a:endParaRPr lang="zh-CN" altLang="en-US" sz="2800" b="1" dirty="0">
              <a:solidFill>
                <a:srgbClr val="1818D2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2583815" y="2882265"/>
            <a:ext cx="1978660" cy="909320"/>
          </a:xfrm>
          <a:prstGeom prst="cloud">
            <a:avLst/>
          </a:prstGeom>
          <a:solidFill>
            <a:srgbClr val="4CD02E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818D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中学生</a:t>
            </a:r>
            <a:endParaRPr lang="zh-CN" altLang="en-US" sz="2800" b="1" dirty="0">
              <a:solidFill>
                <a:srgbClr val="1818D2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4628515" y="2659380"/>
            <a:ext cx="1933575" cy="909320"/>
          </a:xfrm>
          <a:prstGeom prst="cloud">
            <a:avLst/>
          </a:prstGeom>
          <a:solidFill>
            <a:srgbClr val="38922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818D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大学生</a:t>
            </a:r>
            <a:endParaRPr lang="zh-CN" altLang="en-US" sz="2800" b="1" dirty="0">
              <a:solidFill>
                <a:srgbClr val="1818D2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359650" y="4571365"/>
            <a:ext cx="774065" cy="8636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38390" y="4680585"/>
            <a:ext cx="6165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234C8"/>
                </a:solidFill>
              </a:rPr>
              <a:t>人</a:t>
            </a:r>
            <a:endParaRPr lang="zh-CN" altLang="en-US" sz="3600">
              <a:solidFill>
                <a:srgbClr val="F234C8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813800" y="4571365"/>
            <a:ext cx="2067560" cy="863600"/>
          </a:xfrm>
          <a:prstGeom prst="roundRect">
            <a:avLst/>
          </a:prstGeom>
          <a:solidFill>
            <a:srgbClr val="1297CE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22715" y="4681220"/>
            <a:ext cx="1858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550396"/>
                </a:solidFill>
              </a:rPr>
              <a:t>用力地长</a:t>
            </a:r>
            <a:endParaRPr lang="zh-CN" altLang="en-US" sz="3200">
              <a:solidFill>
                <a:srgbClr val="5503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/>
      <p:bldP spid="6" grpId="0"/>
      <p:bldP spid="9" grpId="0" animBg="1"/>
      <p:bldP spid="15" grpId="0" bldLvl="0" animBg="1"/>
      <p:bldP spid="16" grpId="0" bldLvl="0" animBg="1"/>
      <p:bldP spid="17" grpId="0" bldLvl="0" animBg="1"/>
      <p:bldP spid="18" grpId="0" animBg="1"/>
      <p:bldP spid="20" grpId="0"/>
      <p:bldP spid="22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006090" y="2414270"/>
            <a:ext cx="779653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>
                <a:ea typeface="宋体" panose="02010600030101010101" pitchFamily="2" charset="-122"/>
              </a:rPr>
              <a:t>      </a:t>
            </a:r>
            <a:r>
              <a:rPr lang="en-US" altLang="zh-CN" sz="2400" b="0">
                <a:solidFill>
                  <a:srgbClr val="1818D2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1818D2"/>
                </a:solidFill>
                <a:ea typeface="宋体" panose="02010600030101010101" pitchFamily="2" charset="-122"/>
              </a:rPr>
              <a:t>课</a:t>
            </a:r>
            <a:r>
              <a:rPr lang="zh-CN" altLang="en-US" sz="2800" b="1">
                <a:solidFill>
                  <a:srgbClr val="1818D2"/>
                </a:solidFill>
                <a:ea typeface="宋体" panose="02010600030101010101" pitchFamily="2" charset="-122"/>
              </a:rPr>
              <a:t>文</a:t>
            </a:r>
            <a:r>
              <a:rPr lang="zh-CN" sz="2800" b="1">
                <a:solidFill>
                  <a:srgbClr val="1818D2"/>
                </a:solidFill>
                <a:ea typeface="宋体" panose="02010600030101010101" pitchFamily="2" charset="-122"/>
              </a:rPr>
              <a:t>以开头的中心句统领全篇，从有生命的事物写到无生命的事物，再写人的成长，万事万物尽在其中，说明“夏天是万物迅速生长的季节”，这一中心，选材贴切，构思巧妙，结构清晰。</a:t>
            </a:r>
            <a:endParaRPr lang="zh-CN" altLang="en-US" sz="2800" b="1">
              <a:solidFill>
                <a:srgbClr val="1818D2"/>
              </a:solidFill>
              <a:ea typeface="宋体" panose="02010600030101010101" pitchFamily="2" charset="-122"/>
            </a:endParaRPr>
          </a:p>
        </p:txBody>
      </p:sp>
      <p:pic>
        <p:nvPicPr>
          <p:cNvPr id="9" name="Picture 6" descr="https://i03piccdn.sogoucdn.com/a694448029c93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980" y="2799080"/>
            <a:ext cx="1388110" cy="1475105"/>
          </a:xfrm>
          <a:prstGeom prst="rect">
            <a:avLst/>
          </a:prstGeom>
          <a:noFill/>
        </p:spPr>
      </p:pic>
      <p:sp>
        <p:nvSpPr>
          <p:cNvPr id="6" name="文本框 5"/>
          <p:cNvSpPr txBox="1"/>
          <p:nvPr/>
        </p:nvSpPr>
        <p:spPr>
          <a:xfrm>
            <a:off x="1904365" y="3140710"/>
            <a:ext cx="110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</a:rPr>
              <a:t>小结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2373630" y="895350"/>
            <a:ext cx="768413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70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 夏天里的成长</a:t>
            </a:r>
            <a:endParaRPr lang="zh-CN" altLang="en-US" sz="7000" b="1" noProof="1">
              <a:solidFill>
                <a:srgbClr val="1C3BD4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6" grpId="0"/>
      <p:bldP spid="8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WPS 演示</Application>
  <PresentationFormat>宽屏</PresentationFormat>
  <Paragraphs>71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楷体</vt:lpstr>
      <vt:lpstr>Kaiti SC</vt:lpstr>
      <vt:lpstr>黑体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179</cp:revision>
  <dcterms:created xsi:type="dcterms:W3CDTF">2019-06-19T02:08:00Z</dcterms:created>
  <dcterms:modified xsi:type="dcterms:W3CDTF">2021-11-05T04:45:47Z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025B5FDA3DD146059E48DECEFB022D65</vt:lpwstr>
  </property>
</Properties>
</file>