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87" r:id="rId4"/>
    <p:sldId id="276" r:id="rId5"/>
    <p:sldId id="271" r:id="rId6"/>
    <p:sldId id="256" r:id="rId7"/>
    <p:sldId id="258" r:id="rId9"/>
    <p:sldId id="304" r:id="rId10"/>
    <p:sldId id="303" r:id="rId11"/>
    <p:sldId id="278" r:id="rId12"/>
    <p:sldId id="314" r:id="rId13"/>
    <p:sldId id="305" r:id="rId14"/>
    <p:sldId id="261" r:id="rId15"/>
    <p:sldId id="272" r:id="rId16"/>
    <p:sldId id="286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00"/>
    <a:srgbClr val="0066FF"/>
    <a:srgbClr val="FFFF00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48" d="100"/>
          <a:sy n="48" d="100"/>
        </p:scale>
        <p:origin x="-74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741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1" descr="u=3590579230,1027441558&amp;fm=27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6250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0825" y="333375"/>
            <a:ext cx="9290050" cy="2552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黄河是我们的母亲河，发源于青海省青藏高原的巴颜喀拉山脉，流经我国</a:t>
            </a: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个省级行政区，全长</a:t>
            </a: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5464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千米，最后注入渤海，是我国第二大河。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1" descr="u=3590579230,1027441558&amp;fm=27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85775" y="0"/>
            <a:ext cx="96297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-187325" y="377825"/>
            <a:ext cx="9331325" cy="1322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九曲黄河万里沙，浪淘风簸自天涯。”</a:t>
            </a:r>
            <a:endParaRPr lang="zh-CN" altLang="zh-CN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主要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描</a:t>
            </a:r>
            <a:r>
              <a:rPr lang="zh-CN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写了什么？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运用了什么修辞方法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00" y="1801813"/>
            <a:ext cx="6923088" cy="1752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3600" b="1" dirty="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一二句是写景，写出了黄河的气势非凡，波涛汹涌。是现实生活的写照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88" y="3600450"/>
            <a:ext cx="7399337" cy="1322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从那两个词可以看出来，黄河气势非凡？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" y="4778375"/>
            <a:ext cx="5976938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九曲黄河、浪淘风簸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388" y="5595938"/>
            <a:ext cx="78327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作者运用了夸张的手法。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2" descr="OOOPIC_liyaqi84_2009052573f0a6f359d01ac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47637"/>
            <a:ext cx="9342438" cy="7002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244475" y="1095375"/>
            <a:ext cx="8648700" cy="1936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主要写了什么？牛郎织女的生活是什么样子的？为什么淘金者们要去他们家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家做客呢？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63" name="Text Box 4"/>
          <p:cNvSpPr txBox="1"/>
          <p:nvPr/>
        </p:nvSpPr>
        <p:spPr>
          <a:xfrm>
            <a:off x="539750" y="2809875"/>
            <a:ext cx="76327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64" name="文本框 4"/>
          <p:cNvSpPr txBox="1"/>
          <p:nvPr/>
        </p:nvSpPr>
        <p:spPr>
          <a:xfrm>
            <a:off x="246063" y="3832225"/>
            <a:ext cx="11247437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4475" y="327025"/>
            <a:ext cx="8774113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如今直到银河去，同到牛郎织女家</a:t>
            </a:r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en-US" altLang="zh-CN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963" y="3116263"/>
            <a:ext cx="8234362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 dirty="0">
                <a:solidFill>
                  <a:srgbClr val="00B05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一、写出了作者大胆的想象，这是神话般生活的写照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4963" y="4314825"/>
            <a:ext cx="8235950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二、男耕女织恬静美好的田园生活。</a:t>
            </a:r>
            <a:endParaRPr lang="zh-CN" altLang="en-US" sz="4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9263" y="5530850"/>
            <a:ext cx="7954962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三、写出了作者对美好生活的向往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build="allAtOnce"/>
      <p:bldP spid="2" grpId="0"/>
      <p:bldP spid="12291" grpId="1" bldLvl="0" uiExpand="1" build="allAtOnce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C:\Users\js\Desktop\201292914200.jpg201292914200"/>
          <p:cNvPicPr>
            <a:picLocks noChangeAspect="1"/>
          </p:cNvPicPr>
          <p:nvPr/>
        </p:nvPicPr>
        <p:blipFill>
          <a:blip r:embed="rId1"/>
          <a:srcRect l="7" t="-708" r="-7" b="-1924"/>
          <a:stretch>
            <a:fillRect/>
          </a:stretch>
        </p:blipFill>
        <p:spPr>
          <a:xfrm>
            <a:off x="-144785" y="-207647"/>
            <a:ext cx="9288785" cy="7272658"/>
          </a:xfrm>
          <a:prstGeom prst="round2SameRect">
            <a:avLst/>
          </a:prstGeom>
          <a:noFill/>
          <a:ln w="9525">
            <a:noFill/>
          </a:ln>
        </p:spPr>
      </p:pic>
      <p:sp>
        <p:nvSpPr>
          <p:cNvPr id="16386" name="Text Box 3"/>
          <p:cNvSpPr txBox="1"/>
          <p:nvPr/>
        </p:nvSpPr>
        <p:spPr>
          <a:xfrm>
            <a:off x="900113" y="908050"/>
            <a:ext cx="8243887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en-US" sz="4000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Text Box 4"/>
          <p:cNvSpPr txBox="1"/>
          <p:nvPr/>
        </p:nvSpPr>
        <p:spPr>
          <a:xfrm>
            <a:off x="611188" y="3284538"/>
            <a:ext cx="7632700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Text Box 5"/>
          <p:cNvSpPr txBox="1"/>
          <p:nvPr/>
        </p:nvSpPr>
        <p:spPr>
          <a:xfrm>
            <a:off x="611188" y="3160713"/>
            <a:ext cx="8993187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</a:t>
            </a:r>
            <a:endParaRPr lang="zh-CN" altLang="zh-CN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zh-CN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8588" y="1095375"/>
            <a:ext cx="8758237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这首古诗表达了作者怎样的思想感情？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3688" y="2012950"/>
            <a:ext cx="7712075" cy="2554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赞颂了黄河的气势宏大，抒发了诗人对祖国大好河山的热爱和身处逆境不甘屈服、勇往直前的豪迈情怀。</a:t>
            </a:r>
            <a:endParaRPr lang="zh-CN" altLang="en-US" sz="4000" b="1">
              <a:solidFill>
                <a:srgbClr val="00B05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" descr="u=522584795,4293980391&amp;fm=27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327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0" y="0"/>
            <a:ext cx="9144000" cy="41544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课后作业：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、背诵古诗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2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、根据古诗发挥想象。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自由编写故事，情节合理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语言生动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、根据诗歌大胆展开自己的想象，为《浪淘沙》配一幅画。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charRg st="12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charRg st="43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charRg st="92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uiExpand="1" build="allAtOnce"/>
      <p:bldP spid="4" grpId="1" bldLvl="0" uiExpand="1" build="allAtOnce"/>
      <p:bldP spid="4" grpId="2" bldLvl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81f001c7400bb7fc8326acf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3"/>
          <p:cNvSpPr txBox="1"/>
          <p:nvPr/>
        </p:nvSpPr>
        <p:spPr>
          <a:xfrm>
            <a:off x="5624513" y="0"/>
            <a:ext cx="3232150" cy="6761163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r>
              <a:rPr lang="zh-CN" altLang="en-US" sz="66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黄河远上白云间，</a:t>
            </a:r>
            <a:endParaRPr lang="zh-CN" altLang="en-US" sz="6600" b="1" dirty="0">
              <a:solidFill>
                <a:srgbClr val="FF66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66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一片孤城万仞山。</a:t>
            </a:r>
            <a:endParaRPr lang="zh-CN" altLang="en-US" sz="6600" b="1" dirty="0">
              <a:solidFill>
                <a:srgbClr val="FF66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zh-CN" sz="66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</a:t>
            </a:r>
            <a:r>
              <a:rPr lang="zh-CN" altLang="zh-CN" sz="4000" b="1" dirty="0">
                <a:solidFill>
                  <a:srgbClr val="FF6600"/>
                </a:solidFill>
                <a:latin typeface="Arial" panose="020B0604020202020204" pitchFamily="34" charset="0"/>
                <a:ea typeface="楷体_GB2312" pitchFamily="1" charset="-122"/>
              </a:rPr>
              <a:t>——</a:t>
            </a:r>
            <a:r>
              <a:rPr lang="zh-CN" altLang="en-US" sz="4000" b="1" dirty="0">
                <a:solidFill>
                  <a:srgbClr val="FF6600"/>
                </a:solidFill>
                <a:latin typeface="Arial" panose="020B0604020202020204" pitchFamily="34" charset="0"/>
                <a:ea typeface="楷体_GB2312" pitchFamily="1" charset="-122"/>
              </a:rPr>
              <a:t>王之涣</a:t>
            </a:r>
            <a:endParaRPr lang="zh-CN" altLang="en-US" sz="4000" b="1" dirty="0">
              <a:solidFill>
                <a:srgbClr val="FF66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2" descr="81f001c7400bb7fc8326acf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 txBox="1"/>
          <p:nvPr/>
        </p:nvSpPr>
        <p:spPr>
          <a:xfrm>
            <a:off x="3741738" y="0"/>
            <a:ext cx="4862512" cy="6761163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r>
              <a:rPr lang="zh-CN" altLang="en-US" sz="6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黄河之水天上来，</a:t>
            </a:r>
            <a:endParaRPr lang="zh-CN" altLang="en-US" sz="66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6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奔流到海不复回。</a:t>
            </a:r>
            <a:endParaRPr lang="en-US" altLang="zh-CN" sz="66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en-US" altLang="zh-CN" sz="6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---</a:t>
            </a:r>
            <a:r>
              <a:rPr lang="zh-CN" altLang="en-US" sz="6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李白</a:t>
            </a:r>
            <a:endParaRPr lang="zh-CN" altLang="en-US" sz="66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zh-CN" sz="6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</a:t>
            </a:r>
            <a:endParaRPr lang="en-US" altLang="zh-CN" sz="4000" b="1" dirty="0">
              <a:solidFill>
                <a:srgbClr val="CC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zh-CN" sz="4000" b="1" dirty="0">
              <a:solidFill>
                <a:srgbClr val="CC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81f001c7400bb7fc8326acf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123" name="Text Box 3"/>
          <p:cNvSpPr txBox="1"/>
          <p:nvPr/>
        </p:nvSpPr>
        <p:spPr>
          <a:xfrm>
            <a:off x="4787900" y="3213100"/>
            <a:ext cx="3529013" cy="22463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80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浪淘沙</a:t>
            </a:r>
            <a:endParaRPr lang="zh-CN" altLang="en-US" sz="8000" dirty="0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  <a:p>
            <a:pPr algn="r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刘禹锡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60649"/>
            <a:ext cx="756084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6600" b="1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6600" b="1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北师大版六年级</a:t>
            </a:r>
            <a:endParaRPr kumimoji="0" lang="zh-CN" altLang="en-US" sz="6600" b="1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6600" b="1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en-US" sz="6600" b="1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语文上册</a:t>
            </a:r>
            <a:endParaRPr kumimoji="0" lang="zh-CN" altLang="en-US" sz="6600" b="1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TextBox 5"/>
          <p:cNvSpPr txBox="1"/>
          <p:nvPr/>
        </p:nvSpPr>
        <p:spPr>
          <a:xfrm>
            <a:off x="4427538" y="5876925"/>
            <a:ext cx="471646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授课教师：刘贵丽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42e89c26182a0a258b82a12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2846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Text Box 3"/>
          <p:cNvSpPr txBox="1"/>
          <p:nvPr/>
        </p:nvSpPr>
        <p:spPr>
          <a:xfrm>
            <a:off x="3995738" y="0"/>
            <a:ext cx="5148262" cy="2092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60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zh-CN" altLang="zh-CN" sz="6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TextBox 4"/>
          <p:cNvSpPr txBox="1"/>
          <p:nvPr/>
        </p:nvSpPr>
        <p:spPr>
          <a:xfrm>
            <a:off x="4427538" y="260350"/>
            <a:ext cx="4716462" cy="56308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刘禹锡是唐代著名诗人，字梦得，河南洛阳人。他的诗题材广泛，所作政治讽刺诗辛辣尖锐，所作怀古诗，沉郁苍凉，语浅意深。代表作有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乌衣巷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陋室铭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en-US" altLang="zh-CN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浪淘沙是唐代一种曲子的名称。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Picture 2" descr="u=582001265,3797612692&amp;fm=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Text Box 3"/>
          <p:cNvSpPr txBox="1"/>
          <p:nvPr/>
        </p:nvSpPr>
        <p:spPr>
          <a:xfrm>
            <a:off x="395288" y="333375"/>
            <a:ext cx="8137525" cy="4400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             </a:t>
            </a:r>
            <a:r>
              <a:rPr lang="en-US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浪淘沙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  (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唐</a:t>
            </a:r>
            <a:r>
              <a:rPr lang="zh-CN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) 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刘禹锡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qū                                bǒ</a:t>
            </a:r>
            <a:endParaRPr lang="zh-CN" altLang="zh-CN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九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曲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黄河万里沙，浪淘风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簸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自天涯。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如今直上银河去，同到牵牛织女家。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" descr="35058373_35058373_1402212068362_mthum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57200" y="3175"/>
            <a:ext cx="10058400" cy="685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2"/>
          <p:cNvSpPr txBox="1"/>
          <p:nvPr/>
        </p:nvSpPr>
        <p:spPr>
          <a:xfrm>
            <a:off x="77788" y="395288"/>
            <a:ext cx="8737600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800" b="1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要求：读准字音，理解个别词语的意思，读通句子</a:t>
            </a:r>
            <a:endParaRPr lang="zh-CN" altLang="en-US" sz="4800" b="1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 b="1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 descr="u=3065544035,2190023045&amp;fm=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Text Box 3"/>
          <p:cNvSpPr txBox="1"/>
          <p:nvPr/>
        </p:nvSpPr>
        <p:spPr>
          <a:xfrm>
            <a:off x="1116013" y="908050"/>
            <a:ext cx="6551612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Text Box 4"/>
          <p:cNvSpPr txBox="1"/>
          <p:nvPr/>
        </p:nvSpPr>
        <p:spPr>
          <a:xfrm>
            <a:off x="250825" y="549275"/>
            <a:ext cx="8893175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Text Box 5"/>
          <p:cNvSpPr txBox="1"/>
          <p:nvPr/>
        </p:nvSpPr>
        <p:spPr>
          <a:xfrm>
            <a:off x="250825" y="1195388"/>
            <a:ext cx="1651000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zh-CN" altLang="zh-CN" sz="4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 sz="4000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1042988" y="4508500"/>
            <a:ext cx="78501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sz="4000" b="1" dirty="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TextBox 7"/>
          <p:cNvSpPr txBox="1"/>
          <p:nvPr/>
        </p:nvSpPr>
        <p:spPr>
          <a:xfrm>
            <a:off x="450850" y="549275"/>
            <a:ext cx="98425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曲：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0825" y="4159250"/>
            <a:ext cx="16510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直上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44650" y="549275"/>
            <a:ext cx="431482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曲折，弯曲的意思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775" y="1423988"/>
            <a:ext cx="2468563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浪涛风簸：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8925" y="1423988"/>
            <a:ext cx="3492500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波涛滚动的样子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300" y="2463800"/>
            <a:ext cx="1279525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天涯：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11375" y="2465388"/>
            <a:ext cx="125412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天边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01825" y="4159250"/>
            <a:ext cx="45450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勇往直前，奋发向上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5" grpId="1"/>
      <p:bldP spid="3" grpId="0"/>
      <p:bldP spid="4" grpId="0"/>
      <p:bldP spid="5" grpId="0"/>
      <p:bldP spid="6" grpId="0"/>
      <p:bldP spid="7" grpId="0"/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 descr="35058373_35058373_1402212068362_mthum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19125" y="-31750"/>
            <a:ext cx="10464800" cy="6977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3350" y="428625"/>
            <a:ext cx="9586913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九曲黄河万里沙，浪淘分簸自天涯。</a:t>
            </a:r>
            <a:endParaRPr lang="zh-CN" altLang="en-US" sz="4400" b="1">
              <a:solidFill>
                <a:srgbClr val="00B05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193675" y="1350963"/>
            <a:ext cx="11899900" cy="1322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0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40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弯弯曲曲的黄河挟带着泥沙，波涛滚滚</a:t>
            </a:r>
            <a:endParaRPr lang="zh-CN" altLang="en-US" sz="4000" b="1">
              <a:solidFill>
                <a:srgbClr val="00B05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来自天涯</a:t>
            </a:r>
            <a:endParaRPr lang="zh-CN" altLang="en-US" sz="4000" b="1">
              <a:solidFill>
                <a:srgbClr val="00B05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98425" y="3065463"/>
            <a:ext cx="9285288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 b="1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如今直上银河去，同到牛郎织女家。</a:t>
            </a:r>
            <a:endParaRPr lang="zh-CN" altLang="en-US" sz="4400" b="1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98425" y="4208463"/>
            <a:ext cx="8847138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现在我们可以沿着黄河直上银河，一起到牛郎织女家做客</a:t>
            </a:r>
            <a:endParaRPr lang="zh-CN" altLang="en-US" sz="44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charRg st="2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charRg st="2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WPS 演示</Application>
  <PresentationFormat>全屏显示(4:3)</PresentationFormat>
  <Paragraphs>100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黑体</vt:lpstr>
      <vt:lpstr>楷体_GB2312</vt:lpstr>
      <vt:lpstr>新宋体</vt:lpstr>
      <vt:lpstr>仿宋</vt:lpstr>
      <vt:lpstr>微软雅黑</vt:lpstr>
      <vt:lpstr>Arial Unicode MS</vt:lpstr>
      <vt:lpstr>仿宋_GB2312</vt:lpstr>
      <vt:lpstr>Century Gothic</vt:lpstr>
      <vt:lpstr>Courier New</vt:lpstr>
      <vt:lpstr>Segoe Print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</cp:revision>
  <dcterms:created xsi:type="dcterms:W3CDTF">2021-11-05T04:55:58Z</dcterms:created>
  <dcterms:modified xsi:type="dcterms:W3CDTF">2021-11-05T04:55:58Z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7849A44C019A4996BD0D19D43963D76E</vt:lpwstr>
  </property>
</Properties>
</file>