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9"/>
  </p:handoutMasterIdLst>
  <p:sldIdLst>
    <p:sldId id="319" r:id="rId3"/>
    <p:sldId id="263" r:id="rId4"/>
    <p:sldId id="290" r:id="rId6"/>
    <p:sldId id="265" r:id="rId7"/>
    <p:sldId id="266" r:id="rId8"/>
    <p:sldId id="291" r:id="rId9"/>
    <p:sldId id="275" r:id="rId10"/>
    <p:sldId id="259" r:id="rId11"/>
    <p:sldId id="268" r:id="rId12"/>
    <p:sldId id="269" r:id="rId13"/>
    <p:sldId id="295" r:id="rId14"/>
    <p:sldId id="270" r:id="rId15"/>
    <p:sldId id="271" r:id="rId16"/>
    <p:sldId id="277" r:id="rId17"/>
    <p:sldId id="278" r:id="rId18"/>
    <p:sldId id="272" r:id="rId19"/>
    <p:sldId id="273" r:id="rId20"/>
    <p:sldId id="274" r:id="rId21"/>
    <p:sldId id="276" r:id="rId22"/>
    <p:sldId id="293" r:id="rId23"/>
    <p:sldId id="279" r:id="rId24"/>
    <p:sldId id="292" r:id="rId25"/>
    <p:sldId id="281" r:id="rId26"/>
    <p:sldId id="283" r:id="rId27"/>
    <p:sldId id="282" r:id="rId2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1164" y="90"/>
      </p:cViewPr>
      <p:guideLst>
        <p:guide orient="horz" pos="216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A48B96-639E-45A3-A0BA-2464DFDB1FAA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57914B-C6B2-4D60-B936-B5BB608653E2}" type="slidenum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741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99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399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198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419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40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440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608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460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813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481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5120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5120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552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552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867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867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072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307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337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584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358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789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378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algn="r"/>
            <a:fld id="{9A0DB2DC-4C9A-4742-B13C-FB6460FD3503}" type="slidenum">
              <a:rPr lang="" altLang="en-US" sz="1200" dirty="0">
                <a:latin typeface="Arial" panose="020B0604020202020204" pitchFamily="34" charset="0"/>
              </a:rPr>
            </a:fld>
            <a:endParaRPr lang="" altLang="en-US" sz="1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3" cy="47593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4338" name="标题 3073"/>
          <p:cNvSpPr>
            <a:spLocks noGrp="1"/>
          </p:cNvSpPr>
          <p:nvPr>
            <p:ph type="ctrTitle" hasCustomPrompt="1"/>
          </p:nvPr>
        </p:nvSpPr>
        <p:spPr>
          <a:xfrm>
            <a:off x="685800" y="1008063"/>
            <a:ext cx="7772400" cy="1470025"/>
          </a:xfrm>
        </p:spPr>
        <p:txBody>
          <a:bodyPr vert="horz" wrap="square" lIns="91440" tIns="45720" rIns="91440" bIns="45720" anchor="ctr" anchorCtr="0">
            <a:normAutofit/>
          </a:bodyPr>
          <a:p>
            <a:pPr marL="0" marR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</a:rPr>
              <a:t>部编人教版小学语文六年级上册第六单元</a:t>
            </a:r>
            <a:endParaRPr kumimoji="0" lang="zh-CN" altLang="en-US" sz="2800" b="1" i="0" u="none" strike="noStrike" kern="1200" cap="none" spc="300" normalizeH="0" baseline="0" noProof="1" dirty="0">
              <a:solidFill>
                <a:schemeClr val="tx1">
                  <a:lumMod val="85000"/>
                  <a:lumOff val="15000"/>
                </a:schemeClr>
              </a:solidFill>
              <a:effectLst/>
              <a:uFillTx/>
              <a:latin typeface="Arial" panose="020B0604020202020204" pitchFamily="34" charset="0"/>
              <a:ea typeface="微软雅黑" panose="020B0503020204020204" charset="-122"/>
              <a:cs typeface="+mj-cs"/>
            </a:endParaRPr>
          </a:p>
        </p:txBody>
      </p:sp>
      <p:sp>
        <p:nvSpPr>
          <p:cNvPr id="14339" name="副标题 3074"/>
          <p:cNvSpPr>
            <a:spLocks noGrp="1"/>
          </p:cNvSpPr>
          <p:nvPr>
            <p:ph type="subTitle" idx="1" hasCustomPrompt="1"/>
          </p:nvPr>
        </p:nvSpPr>
        <p:spPr>
          <a:xfrm>
            <a:off x="598488" y="2552700"/>
            <a:ext cx="7488238" cy="3322638"/>
          </a:xfrm>
          <a:noFill/>
          <a:ln>
            <a:noFill/>
          </a:ln>
        </p:spPr>
        <p:txBody>
          <a:bodyPr vert="horz" wrap="square" lIns="91440" tIns="45720" rIns="91440" bIns="45720" anchor="t">
            <a:normAutofit/>
          </a:bodyPr>
          <a:p>
            <a:pPr marL="0" marR="0" indent="0" algn="ctr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kumimoji="0" lang="en-US" altLang="zh-CN" sz="5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18</a:t>
            </a:r>
            <a:r>
              <a:rPr kumimoji="0" lang="zh-CN" altLang="en-US" sz="5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、</a:t>
            </a:r>
            <a:r>
              <a:rPr kumimoji="0" lang="zh-CN" altLang="zh-CN" sz="5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只有一个地球</a:t>
            </a:r>
            <a:endParaRPr kumimoji="0" lang="zh-CN" altLang="zh-CN" sz="540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  <a:p>
            <a:pPr marL="0" marR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</a:pPr>
            <a:endParaRPr kumimoji="0" lang="zh-CN" altLang="zh-CN" sz="540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  <a:p>
            <a:pPr marL="0" marR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</a:pPr>
            <a:endParaRPr kumimoji="0" lang="zh-CN" altLang="zh-CN" sz="280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5935663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-2500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9699" name="矩形 2"/>
          <p:cNvSpPr/>
          <p:nvPr/>
        </p:nvSpPr>
        <p:spPr>
          <a:xfrm>
            <a:off x="2276475" y="5035550"/>
            <a:ext cx="7481888" cy="900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  <a:buSzPct val="100000"/>
            </a:pPr>
            <a:r>
              <a:rPr lang="zh-CN" altLang="en-US" dirty="0">
                <a:solidFill>
                  <a:srgbClr val="4B416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dirty="0">
              <a:solidFill>
                <a:srgbClr val="4B416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buSzPct val="100000"/>
            </a:pPr>
            <a:endParaRPr lang="zh-CN" altLang="en-US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700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地球的美丽、可爱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9701" name="图形 81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554038" y="2095500"/>
            <a:ext cx="7656512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地球，这位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人类的母亲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，这个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生命的摇篮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，是那样美丽壮观，和蔼可亲。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5405438" y="2833688"/>
            <a:ext cx="1122363" cy="438150"/>
          </a:xfrm>
          <a:prstGeom prst="wedgeRoundRectCallout">
            <a:avLst>
              <a:gd name="adj1" fmla="val 21531"/>
              <a:gd name="adj2" fmla="val -93416"/>
              <a:gd name="adj3" fmla="val 16667"/>
            </a:avLst>
          </a:prstGeom>
          <a:solidFill>
            <a:srgbClr val="FFE7DD"/>
          </a:soli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rgbClr val="4BACC6"/>
          </a:lnRef>
          <a:fillRef idx="2">
            <a:srgbClr val="4BACC6"/>
          </a:fillRef>
          <a:effectRef idx="1">
            <a:srgbClr val="4BACC6"/>
          </a:effectRef>
          <a:fontRef idx="minor">
            <a:sysClr val="windowText" lastClr="000000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打比方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9704" name="Picture 2" descr="http://ku.90sjimg.com/element_origin_min_pic/18/03/31/7e61c619045a85e6154700ab8ed2b08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463" y="3587750"/>
            <a:ext cx="1928812" cy="16875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9" name="组合 18"/>
          <p:cNvGrpSpPr/>
          <p:nvPr/>
        </p:nvGrpSpPr>
        <p:grpSpPr bwMode="auto">
          <a:xfrm>
            <a:off x="2788833" y="3496531"/>
            <a:ext cx="956072" cy="672704"/>
            <a:chOff x="3216846" y="2135533"/>
            <a:chExt cx="1276213" cy="897117"/>
          </a:xfrm>
          <a:solidFill>
            <a:srgbClr val="99FFCC"/>
          </a:solidFill>
        </p:grpSpPr>
        <p:sp>
          <p:nvSpPr>
            <p:cNvPr id="17" name="双波形 16"/>
            <p:cNvSpPr/>
            <p:nvPr/>
          </p:nvSpPr>
          <p:spPr>
            <a:xfrm>
              <a:off x="3216846" y="2135533"/>
              <a:ext cx="1276213" cy="897117"/>
            </a:xfrm>
            <a:prstGeom prst="doubleWave">
              <a:avLst/>
            </a:prstGeom>
            <a:solidFill>
              <a:srgbClr val="CCFFCC"/>
            </a:solidFill>
            <a:ln>
              <a:solidFill>
                <a:srgbClr val="66F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305" name="TextBox 2"/>
            <p:cNvSpPr txBox="1">
              <a:spLocks noChangeArrowheads="1"/>
            </p:cNvSpPr>
            <p:nvPr/>
          </p:nvSpPr>
          <p:spPr bwMode="auto">
            <a:xfrm>
              <a:off x="3346186" y="2230148"/>
              <a:ext cx="1117993" cy="73759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美丽</a:t>
              </a: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30" name="组合 29"/>
          <p:cNvGrpSpPr/>
          <p:nvPr/>
        </p:nvGrpSpPr>
        <p:grpSpPr bwMode="auto">
          <a:xfrm>
            <a:off x="4448603" y="3464721"/>
            <a:ext cx="957263" cy="672704"/>
            <a:chOff x="4813540" y="2174443"/>
            <a:chExt cx="1276213" cy="897117"/>
          </a:xfrm>
          <a:solidFill>
            <a:srgbClr val="99CCFF"/>
          </a:solidFill>
        </p:grpSpPr>
        <p:sp>
          <p:nvSpPr>
            <p:cNvPr id="21" name="双波形 20"/>
            <p:cNvSpPr/>
            <p:nvPr/>
          </p:nvSpPr>
          <p:spPr>
            <a:xfrm>
              <a:off x="4813540" y="2174443"/>
              <a:ext cx="1276213" cy="897117"/>
            </a:xfrm>
            <a:prstGeom prst="doubleWave">
              <a:avLst/>
            </a:prstGeom>
            <a:solidFill>
              <a:srgbClr val="E7FFFF"/>
            </a:solidFill>
            <a:ln>
              <a:solidFill>
                <a:srgbClr val="99F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303" name="TextBox 2"/>
            <p:cNvSpPr txBox="1">
              <a:spLocks noChangeArrowheads="1"/>
            </p:cNvSpPr>
            <p:nvPr/>
          </p:nvSpPr>
          <p:spPr bwMode="auto">
            <a:xfrm>
              <a:off x="4942879" y="2269058"/>
              <a:ext cx="1146619" cy="73759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可爱</a:t>
              </a: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32" name="组合 31"/>
          <p:cNvGrpSpPr/>
          <p:nvPr/>
        </p:nvGrpSpPr>
        <p:grpSpPr bwMode="auto">
          <a:xfrm>
            <a:off x="3166365" y="4737738"/>
            <a:ext cx="1477637" cy="672704"/>
            <a:chOff x="6419406" y="2174443"/>
            <a:chExt cx="1970200" cy="897117"/>
          </a:xfrm>
          <a:solidFill>
            <a:srgbClr val="FFFFCC"/>
          </a:solidFill>
        </p:grpSpPr>
        <p:sp>
          <p:nvSpPr>
            <p:cNvPr id="27" name="双波形 26"/>
            <p:cNvSpPr/>
            <p:nvPr/>
          </p:nvSpPr>
          <p:spPr>
            <a:xfrm>
              <a:off x="6419406" y="2174443"/>
              <a:ext cx="1889136" cy="897117"/>
            </a:xfrm>
            <a:prstGeom prst="doubleWave">
              <a:avLst/>
            </a:prstGeom>
            <a:grpFill/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12301" name="TextBox 2"/>
            <p:cNvSpPr txBox="1">
              <a:spLocks noChangeArrowheads="1"/>
            </p:cNvSpPr>
            <p:nvPr/>
          </p:nvSpPr>
          <p:spPr bwMode="auto">
            <a:xfrm>
              <a:off x="6439138" y="2269058"/>
              <a:ext cx="1950468" cy="73759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关系密切</a:t>
              </a: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5140325" y="4452938"/>
            <a:ext cx="827088" cy="5111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地球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5967413" y="4589463"/>
            <a:ext cx="827088" cy="238125"/>
          </a:xfrm>
          <a:prstGeom prst="rightArrow">
            <a:avLst/>
          </a:prstGeom>
          <a:solidFill>
            <a:srgbClr val="454677"/>
          </a:soli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68580" tIns="34290" rIns="68580" bIns="3429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00875" y="4033838"/>
            <a:ext cx="1760538" cy="5111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人类的母亲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00875" y="4956175"/>
            <a:ext cx="1760538" cy="5111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生命的摇篮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13" grpId="0"/>
      <p:bldP spid="16" grpId="0" bldLvl="0" animBg="1"/>
      <p:bldP spid="18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31746" name="Picture 1027" descr="太阳系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65175" y="177800"/>
            <a:ext cx="7613650" cy="6327775"/>
          </a:xfr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5935663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-2500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2771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地球的渺小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2772" name="图形 1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3" name="文本框 41991"/>
          <p:cNvSpPr txBox="1"/>
          <p:nvPr/>
        </p:nvSpPr>
        <p:spPr>
          <a:xfrm>
            <a:off x="3911600" y="1646238"/>
            <a:ext cx="1025525" cy="3444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4" name="燕尾形 41993"/>
          <p:cNvSpPr/>
          <p:nvPr/>
        </p:nvSpPr>
        <p:spPr>
          <a:xfrm rot="-8054769" flipH="1">
            <a:off x="5465763" y="4389438"/>
            <a:ext cx="433387" cy="53975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5" name="左箭头 41994"/>
          <p:cNvSpPr/>
          <p:nvPr/>
        </p:nvSpPr>
        <p:spPr>
          <a:xfrm>
            <a:off x="2940050" y="3752850"/>
            <a:ext cx="539750" cy="485775"/>
          </a:xfrm>
          <a:prstGeom prst="leftArrow">
            <a:avLst>
              <a:gd name="adj1" fmla="val 50000"/>
              <a:gd name="adj2" fmla="val 27741"/>
            </a:avLst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6" name="直接连接符 41996"/>
          <p:cNvSpPr/>
          <p:nvPr/>
        </p:nvSpPr>
        <p:spPr>
          <a:xfrm>
            <a:off x="5314950" y="4400550"/>
            <a:ext cx="325438" cy="161925"/>
          </a:xfrm>
          <a:prstGeom prst="line">
            <a:avLst/>
          </a:prstGeom>
          <a:ln w="9525">
            <a:noFill/>
          </a:ln>
        </p:spPr>
      </p:sp>
      <p:sp>
        <p:nvSpPr>
          <p:cNvPr id="32777" name="燕尾形 41997"/>
          <p:cNvSpPr/>
          <p:nvPr/>
        </p:nvSpPr>
        <p:spPr>
          <a:xfrm>
            <a:off x="5314950" y="4021138"/>
            <a:ext cx="325438" cy="649287"/>
          </a:xfrm>
          <a:prstGeom prst="chevron">
            <a:avLst>
              <a:gd name="adj" fmla="val 25000"/>
            </a:avLst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8" name="五边形 41998"/>
          <p:cNvSpPr/>
          <p:nvPr/>
        </p:nvSpPr>
        <p:spPr>
          <a:xfrm>
            <a:off x="5370513" y="4238625"/>
            <a:ext cx="323850" cy="323850"/>
          </a:xfrm>
          <a:prstGeom prst="homePlate">
            <a:avLst>
              <a:gd name="adj" fmla="val 25000"/>
            </a:avLst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9150" y="2159000"/>
            <a:ext cx="7213600" cy="156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在群星璀璨的宇宙中，地球是一个半径约为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6400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千米的星球。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同茫茫宇宙相比，地球是渺小的。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516688" y="2706688"/>
            <a:ext cx="1141413" cy="0"/>
          </a:xfrm>
          <a:prstGeom prst="line">
            <a:avLst/>
          </a:prstGeom>
          <a:ln w="41275">
            <a:solidFill>
              <a:schemeClr val="accent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 bwMode="auto">
          <a:xfrm>
            <a:off x="3325502" y="4561824"/>
            <a:ext cx="2537439" cy="682229"/>
            <a:chOff x="1289372" y="3851716"/>
            <a:chExt cx="3382704" cy="908796"/>
          </a:xfrm>
          <a:solidFill>
            <a:srgbClr val="99CCFF"/>
          </a:solidFill>
        </p:grpSpPr>
        <p:sp>
          <p:nvSpPr>
            <p:cNvPr id="21" name="横卷形 20"/>
            <p:cNvSpPr/>
            <p:nvPr/>
          </p:nvSpPr>
          <p:spPr>
            <a:xfrm>
              <a:off x="1289372" y="3851716"/>
              <a:ext cx="3322100" cy="908796"/>
            </a:xfrm>
            <a:prstGeom prst="horizontalScroll">
              <a:avLst/>
            </a:prstGeom>
            <a:solidFill>
              <a:srgbClr val="FDF7FF"/>
            </a:solidFill>
            <a:ln>
              <a:solidFill>
                <a:srgbClr val="F8E5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1546505" y="3972254"/>
              <a:ext cx="3125571" cy="7113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地球是渺小的。</a:t>
              </a:r>
              <a:endPara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5935663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-2500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4819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自然资源有限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4820" name="图形 1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1" name="燕尾形 41993"/>
          <p:cNvSpPr/>
          <p:nvPr/>
        </p:nvSpPr>
        <p:spPr>
          <a:xfrm rot="-8054769" flipH="1">
            <a:off x="5465763" y="4389438"/>
            <a:ext cx="433387" cy="53975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2" name="左箭头 41994"/>
          <p:cNvSpPr/>
          <p:nvPr/>
        </p:nvSpPr>
        <p:spPr>
          <a:xfrm>
            <a:off x="2940050" y="3752850"/>
            <a:ext cx="539750" cy="485775"/>
          </a:xfrm>
          <a:prstGeom prst="leftArrow">
            <a:avLst>
              <a:gd name="adj1" fmla="val 50000"/>
              <a:gd name="adj2" fmla="val 27741"/>
            </a:avLst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3" name="直接连接符 41996"/>
          <p:cNvSpPr/>
          <p:nvPr/>
        </p:nvSpPr>
        <p:spPr>
          <a:xfrm>
            <a:off x="5314950" y="4400550"/>
            <a:ext cx="325438" cy="161925"/>
          </a:xfrm>
          <a:prstGeom prst="line">
            <a:avLst/>
          </a:prstGeom>
          <a:ln w="9525">
            <a:noFill/>
          </a:ln>
        </p:spPr>
      </p:sp>
      <p:sp>
        <p:nvSpPr>
          <p:cNvPr id="34824" name="燕尾形 41997"/>
          <p:cNvSpPr/>
          <p:nvPr/>
        </p:nvSpPr>
        <p:spPr>
          <a:xfrm>
            <a:off x="5314950" y="4021138"/>
            <a:ext cx="325438" cy="649287"/>
          </a:xfrm>
          <a:prstGeom prst="chevron">
            <a:avLst>
              <a:gd name="adj" fmla="val 25000"/>
            </a:avLst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五边形 41998"/>
          <p:cNvSpPr/>
          <p:nvPr/>
        </p:nvSpPr>
        <p:spPr>
          <a:xfrm>
            <a:off x="5370513" y="4238625"/>
            <a:ext cx="323850" cy="323850"/>
          </a:xfrm>
          <a:prstGeom prst="homePlate">
            <a:avLst>
              <a:gd name="adj" fmla="val 25000"/>
            </a:avLst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5488" y="2165350"/>
            <a:ext cx="7797800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    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地球为人类生存提供了哪些资源？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12813" y="3525838"/>
            <a:ext cx="1698625" cy="1323975"/>
            <a:chOff x="630238" y="2681173"/>
            <a:chExt cx="1903945" cy="1679394"/>
          </a:xfrm>
        </p:grpSpPr>
        <p:sp>
          <p:nvSpPr>
            <p:cNvPr id="3" name="矩形: 圆角 4"/>
            <p:cNvSpPr/>
            <p:nvPr/>
          </p:nvSpPr>
          <p:spPr bwMode="auto">
            <a:xfrm>
              <a:off x="630238" y="2681173"/>
              <a:ext cx="1752600" cy="1295400"/>
            </a:xfrm>
            <a:prstGeom prst="roundRect">
              <a:avLst/>
            </a:prstGeom>
            <a:blipFill rotWithShape="1">
              <a:blip r:embed="rId2" cstate="email"/>
              <a:stretch>
                <a:fillRect/>
              </a:stretch>
            </a:blipFill>
            <a:effectLst>
              <a:softEdge rad="31750"/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4829" name="组合 6"/>
            <p:cNvGrpSpPr/>
            <p:nvPr/>
          </p:nvGrpSpPr>
          <p:grpSpPr>
            <a:xfrm>
              <a:off x="857313" y="3712397"/>
              <a:ext cx="1676870" cy="648170"/>
              <a:chOff x="808681" y="3404062"/>
              <a:chExt cx="1677934" cy="648339"/>
            </a:xfrm>
          </p:grpSpPr>
          <p:sp>
            <p:nvSpPr>
              <p:cNvPr id="6" name="流程图: 终止 5"/>
              <p:cNvSpPr/>
              <p:nvPr/>
            </p:nvSpPr>
            <p:spPr>
              <a:xfrm>
                <a:off x="809369" y="3438073"/>
                <a:ext cx="1677246" cy="584115"/>
              </a:xfrm>
              <a:prstGeom prst="flowChartTerminator">
                <a:avLst/>
              </a:prstGeom>
              <a:solidFill>
                <a:srgbClr val="FFCCFF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831" name="TextBox 7"/>
              <p:cNvSpPr txBox="1"/>
              <p:nvPr/>
            </p:nvSpPr>
            <p:spPr>
              <a:xfrm>
                <a:off x="833207" y="3404062"/>
                <a:ext cx="1641077" cy="64833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2100" dirty="0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矿产资源</a:t>
                </a:r>
                <a:endParaRPr lang="en-US" altLang="zh-CN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857500" y="4246563"/>
            <a:ext cx="1511300" cy="1616075"/>
            <a:chOff x="2564765" y="2537649"/>
            <a:chExt cx="1769111" cy="2155222"/>
          </a:xfrm>
        </p:grpSpPr>
        <p:sp>
          <p:nvSpPr>
            <p:cNvPr id="9" name="椭圆 8"/>
            <p:cNvSpPr/>
            <p:nvPr/>
          </p:nvSpPr>
          <p:spPr bwMode="auto">
            <a:xfrm>
              <a:off x="2564765" y="3394296"/>
              <a:ext cx="1757363" cy="1298575"/>
            </a:xfrm>
            <a:prstGeom prst="ellipse">
              <a:avLst/>
            </a:prstGeom>
            <a:blipFill rotWithShape="1">
              <a:blip r:embed="rId3" cstate="email"/>
              <a:stretch>
                <a:fillRect/>
              </a:stretch>
            </a:blipFill>
            <a:effectLst>
              <a:softEdge rad="31750"/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流程图: 终止 10"/>
            <p:cNvSpPr/>
            <p:nvPr/>
          </p:nvSpPr>
          <p:spPr bwMode="auto">
            <a:xfrm>
              <a:off x="2655823" y="2588460"/>
              <a:ext cx="1678053" cy="584323"/>
            </a:xfrm>
            <a:prstGeom prst="flowChartTerminator">
              <a:avLst/>
            </a:prstGeom>
            <a:solidFill>
              <a:srgbClr val="C6FFC5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835" name="TextBox 7"/>
            <p:cNvSpPr txBox="1"/>
            <p:nvPr/>
          </p:nvSpPr>
          <p:spPr>
            <a:xfrm>
              <a:off x="2680594" y="2537649"/>
              <a:ext cx="1641739" cy="6813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 algn="ctr">
                <a:lnSpc>
                  <a:spcPct val="130000"/>
                </a:lnSpc>
              </a:pPr>
              <a:r>
                <a: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水资源</a:t>
              </a:r>
              <a:endParaRPr lang="zh-CN" altLang="en-US" sz="21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48213" y="3427413"/>
            <a:ext cx="1690687" cy="1285875"/>
            <a:chOff x="4606925" y="2435225"/>
            <a:chExt cx="1968500" cy="1608365"/>
          </a:xfrm>
        </p:grpSpPr>
        <p:sp>
          <p:nvSpPr>
            <p:cNvPr id="18" name="矩形 17"/>
            <p:cNvSpPr/>
            <p:nvPr/>
          </p:nvSpPr>
          <p:spPr bwMode="auto">
            <a:xfrm>
              <a:off x="4606925" y="2435225"/>
              <a:ext cx="1757363" cy="1296988"/>
            </a:xfrm>
            <a:prstGeom prst="rect">
              <a:avLst/>
            </a:prstGeom>
            <a:blipFill rotWithShape="1">
              <a:blip r:embed="rId4" cstate="email"/>
              <a:stretch>
                <a:fillRect/>
              </a:stretch>
            </a:blipFill>
            <a:effectLst>
              <a:softEdge rad="31750"/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4838" name="组合 19"/>
            <p:cNvGrpSpPr/>
            <p:nvPr/>
          </p:nvGrpSpPr>
          <p:grpSpPr>
            <a:xfrm>
              <a:off x="4897438" y="3403996"/>
              <a:ext cx="1677987" cy="639594"/>
              <a:chOff x="4897246" y="3404062"/>
              <a:chExt cx="1677773" cy="640111"/>
            </a:xfrm>
          </p:grpSpPr>
          <p:sp>
            <p:nvSpPr>
              <p:cNvPr id="22" name="流程图: 终止 21"/>
              <p:cNvSpPr/>
              <p:nvPr/>
            </p:nvSpPr>
            <p:spPr>
              <a:xfrm>
                <a:off x="4896925" y="3438064"/>
                <a:ext cx="1678094" cy="584249"/>
              </a:xfrm>
              <a:prstGeom prst="flowChartTerminator">
                <a:avLst/>
              </a:prstGeom>
              <a:solidFill>
                <a:srgbClr val="F8E5FF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840" name="TextBox 7"/>
              <p:cNvSpPr txBox="1"/>
              <p:nvPr/>
            </p:nvSpPr>
            <p:spPr>
              <a:xfrm>
                <a:off x="4921611" y="3404062"/>
                <a:ext cx="1641077" cy="64011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2100" dirty="0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土地资源</a:t>
                </a:r>
                <a:endParaRPr lang="en-US" altLang="zh-CN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989763" y="4227513"/>
            <a:ext cx="1533525" cy="1544637"/>
            <a:chOff x="6705598" y="2511314"/>
            <a:chExt cx="1757365" cy="1944799"/>
          </a:xfrm>
        </p:grpSpPr>
        <p:sp>
          <p:nvSpPr>
            <p:cNvPr id="26" name="六边形 25"/>
            <p:cNvSpPr/>
            <p:nvPr/>
          </p:nvSpPr>
          <p:spPr bwMode="auto">
            <a:xfrm>
              <a:off x="6705600" y="3157538"/>
              <a:ext cx="1757363" cy="1298575"/>
            </a:xfrm>
            <a:prstGeom prst="hexagon">
              <a:avLst/>
            </a:prstGeom>
            <a:blipFill rotWithShape="1">
              <a:blip r:embed="rId5" cstate="email"/>
              <a:stretch>
                <a:fillRect/>
              </a:stretch>
            </a:blipFill>
            <a:effectLst>
              <a:softEdge rad="31750"/>
            </a:effectLst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34843" name="组合 27"/>
            <p:cNvGrpSpPr/>
            <p:nvPr/>
          </p:nvGrpSpPr>
          <p:grpSpPr>
            <a:xfrm>
              <a:off x="6705598" y="2511314"/>
              <a:ext cx="1677990" cy="643669"/>
              <a:chOff x="4719426" y="2753203"/>
              <a:chExt cx="1677618" cy="643745"/>
            </a:xfrm>
          </p:grpSpPr>
          <p:sp>
            <p:nvSpPr>
              <p:cNvPr id="33" name="流程图: 终止 32"/>
              <p:cNvSpPr/>
              <p:nvPr/>
            </p:nvSpPr>
            <p:spPr>
              <a:xfrm>
                <a:off x="4719426" y="2787185"/>
                <a:ext cx="1676948" cy="583708"/>
              </a:xfrm>
              <a:prstGeom prst="flowChartTerminator">
                <a:avLst/>
              </a:prstGeom>
              <a:solidFill>
                <a:srgbClr val="FFFFCC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4845" name="TextBox 7"/>
              <p:cNvSpPr txBox="1"/>
              <p:nvPr/>
            </p:nvSpPr>
            <p:spPr>
              <a:xfrm>
                <a:off x="4743632" y="2753203"/>
                <a:ext cx="1641077" cy="64374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p>
                <a:pPr>
                  <a:lnSpc>
                    <a:spcPct val="130000"/>
                  </a:lnSpc>
                </a:pPr>
                <a:r>
                  <a:rPr lang="zh-CN" altLang="en-US" sz="2100" dirty="0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生物资源</a:t>
                </a:r>
                <a:endParaRPr lang="zh-CN" altLang="en-US" sz="21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5935663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-2500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6867" name="标题 1"/>
          <p:cNvSpPr txBox="1"/>
          <p:nvPr/>
        </p:nvSpPr>
        <p:spPr>
          <a:xfrm>
            <a:off x="366713" y="1655763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品味语言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6868" name="图形 40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9" name="文本框 4"/>
          <p:cNvSpPr txBox="1"/>
          <p:nvPr/>
        </p:nvSpPr>
        <p:spPr>
          <a:xfrm>
            <a:off x="717550" y="2043113"/>
            <a:ext cx="7591425" cy="11747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1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拿矿产资源来说，它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不是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谁的恩赐，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而是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经过</a:t>
            </a:r>
            <a:r>
              <a:rPr lang="zh-CN" altLang="zh-CN" sz="2400" u="sng" dirty="0">
                <a:latin typeface="黑体" panose="02010609060101010101" pitchFamily="49" charset="-122"/>
                <a:ea typeface="黑体" panose="02010609060101010101" pitchFamily="49" charset="-122"/>
              </a:rPr>
              <a:t>几百万年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，甚至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几亿年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的地质变化才形成的。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9900" y="3654425"/>
            <a:ext cx="8204200" cy="1268413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运用举例子、列数字的说明方法，说明了地球上的矿产资源产生不易，非常有限。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5935663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-2500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8915" name="标题 1"/>
          <p:cNvSpPr txBox="1"/>
          <p:nvPr/>
        </p:nvSpPr>
        <p:spPr>
          <a:xfrm>
            <a:off x="366713" y="1655763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品味语言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8916" name="图形 40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7" name="文本框 4"/>
          <p:cNvSpPr txBox="1"/>
          <p:nvPr/>
        </p:nvSpPr>
        <p:spPr>
          <a:xfrm>
            <a:off x="717550" y="2174875"/>
            <a:ext cx="7591425" cy="10382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1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人类生活所需要的水资源、土地资源、生物资源等，</a:t>
            </a:r>
            <a:r>
              <a:rPr lang="zh-CN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本来</a:t>
            </a:r>
            <a:r>
              <a:rPr lang="zh-CN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是可以不断再生，长期给人类做贡献的。</a:t>
            </a:r>
            <a:endParaRPr lang="zh-CN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7413" y="3259138"/>
            <a:ext cx="7140575" cy="24923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    “本来”是“原先、先前”的意思，它</a:t>
            </a:r>
            <a:r>
              <a:rPr lang="zh-CN" altLang="en-US" sz="2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准确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地点明了可再生资源已遭受破坏，强调了水资源、土地资源、生物资源</a:t>
            </a:r>
            <a:r>
              <a:rPr lang="zh-CN" altLang="en-US" sz="2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原先的可再生性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，突出了</a:t>
            </a:r>
            <a:r>
              <a:rPr lang="zh-CN" altLang="en-US" sz="2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现在的不可再生性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，体现了</a:t>
            </a:r>
            <a:r>
              <a:rPr lang="zh-CN" altLang="en-US" sz="2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说明文语言的科学性、严谨性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。再一次说明了自然资源的有限及面临的危机。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0962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——自然资源有限</a:t>
            </a:r>
            <a:endParaRPr lang="en-US" altLang="zh-CN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63" name="图形 4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lum contrast="36000"/>
          </a:blip>
          <a:stretch>
            <a:fillRect/>
          </a:stretch>
        </p:blipFill>
        <p:spPr>
          <a:xfrm>
            <a:off x="4370388" y="2489995"/>
            <a:ext cx="4233545" cy="282384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5362" name="矩形 4"/>
          <p:cNvSpPr/>
          <p:nvPr/>
        </p:nvSpPr>
        <p:spPr>
          <a:xfrm>
            <a:off x="552450" y="2867025"/>
            <a:ext cx="3228975" cy="26527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如果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不加节制地开采，必将加速地球上矿产资源的枯竭。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3010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自然资源有限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43011" name="图形 4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2" name="文本框 1"/>
          <p:cNvSpPr txBox="1"/>
          <p:nvPr/>
        </p:nvSpPr>
        <p:spPr>
          <a:xfrm>
            <a:off x="6307138" y="1793875"/>
            <a:ext cx="265112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lum contrast="48000"/>
          </a:blip>
          <a:stretch>
            <a:fillRect/>
          </a:stretch>
        </p:blipFill>
        <p:spPr>
          <a:xfrm>
            <a:off x="354013" y="2481263"/>
            <a:ext cx="4559300" cy="294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矩形 4"/>
          <p:cNvSpPr/>
          <p:nvPr/>
        </p:nvSpPr>
        <p:spPr>
          <a:xfrm>
            <a:off x="5043488" y="2679700"/>
            <a:ext cx="4011612" cy="2584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人们随意毁坏自然资源，不顾后果地滥用化学品，</a:t>
            </a:r>
            <a:r>
              <a:rPr lang="en-US" altLang="zh-CN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......</a:t>
            </a:r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给人类生存带来了严重的威胁 。</a:t>
            </a: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5058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无法移居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5059" name="图形 4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57225" y="2214563"/>
            <a:ext cx="7304088" cy="12700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科学家已经证明，</a:t>
            </a:r>
            <a:r>
              <a:rPr lang="zh-CN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至少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在以地球为中心的</a:t>
            </a:r>
            <a:r>
              <a:rPr lang="zh-CN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40万亿千米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的范围内，没有适合人类居住的第二个星球。</a:t>
            </a:r>
            <a:endParaRPr lang="zh-CN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55663" y="3678238"/>
            <a:ext cx="3725862" cy="465137"/>
            <a:chOff x="3404175" y="3150581"/>
            <a:chExt cx="4161723" cy="618774"/>
          </a:xfrm>
        </p:grpSpPr>
        <p:sp>
          <p:nvSpPr>
            <p:cNvPr id="9" name="流程图: 可选过程 8"/>
            <p:cNvSpPr/>
            <p:nvPr/>
          </p:nvSpPr>
          <p:spPr>
            <a:xfrm>
              <a:off x="3404175" y="3150581"/>
              <a:ext cx="3943619" cy="618774"/>
            </a:xfrm>
            <a:prstGeom prst="flowChartAlternateProcess">
              <a:avLst/>
            </a:prstGeom>
            <a:solidFill>
              <a:srgbClr val="E7FFFF"/>
            </a:solidFill>
            <a:ln>
              <a:solidFill>
                <a:srgbClr val="81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0" i="0" u="none" strike="noStrike" kern="1200" cap="none" spc="0" normalizeH="0" baseline="0" noProof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425454" y="3154805"/>
              <a:ext cx="4140444" cy="61455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列数字，表明范围之大。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102225" y="3681413"/>
            <a:ext cx="3482975" cy="20081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至少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”体现了说明的严谨性。同时，“至少”是“最少”的意思，又进一步说明了</a:t>
            </a:r>
            <a:r>
              <a:rPr lang="zh-CN" altLang="en-US" sz="2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距离的遥远。</a:t>
            </a:r>
            <a:endParaRPr lang="zh-CN" altLang="en-US" sz="21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850" y="4870450"/>
            <a:ext cx="4776788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地球是适合人类居住的唯一星球。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7106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深入探究——保护地球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7107" name="图形 4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1"/>
          <p:cNvSpPr txBox="1"/>
          <p:nvPr/>
        </p:nvSpPr>
        <p:spPr>
          <a:xfrm>
            <a:off x="725488" y="2160588"/>
            <a:ext cx="3636962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我们要精心保护地球。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3875" y="3213100"/>
            <a:ext cx="1087438" cy="1106488"/>
            <a:chOff x="636139" y="1565663"/>
            <a:chExt cx="1449441" cy="1150639"/>
          </a:xfrm>
        </p:grpSpPr>
        <p:sp>
          <p:nvSpPr>
            <p:cNvPr id="6" name="圆角矩形 5"/>
            <p:cNvSpPr/>
            <p:nvPr/>
          </p:nvSpPr>
          <p:spPr>
            <a:xfrm>
              <a:off x="644603" y="1565663"/>
              <a:ext cx="1271699" cy="1150639"/>
            </a:xfrm>
            <a:prstGeom prst="roundRect">
              <a:avLst/>
            </a:prstGeom>
            <a:solidFill>
              <a:srgbClr val="E5FF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36139" y="1592077"/>
              <a:ext cx="1449441" cy="1104415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100" b="0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只有一个地球</a:t>
              </a:r>
              <a:endParaRPr kumimoji="0" lang="zh-CN" altLang="en-US" sz="21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0" name="右箭头 9"/>
          <p:cNvSpPr/>
          <p:nvPr/>
        </p:nvSpPr>
        <p:spPr>
          <a:xfrm>
            <a:off x="1611313" y="3675063"/>
            <a:ext cx="228600" cy="157163"/>
          </a:xfrm>
          <a:prstGeom prst="rightArrow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878013" y="3481388"/>
            <a:ext cx="1103312" cy="555625"/>
            <a:chOff x="2697151" y="1783593"/>
            <a:chExt cx="1243322" cy="741088"/>
          </a:xfrm>
        </p:grpSpPr>
        <p:sp>
          <p:nvSpPr>
            <p:cNvPr id="12" name="流程图: 决策 11"/>
            <p:cNvSpPr/>
            <p:nvPr/>
          </p:nvSpPr>
          <p:spPr>
            <a:xfrm>
              <a:off x="2697151" y="1783593"/>
              <a:ext cx="1243322" cy="741088"/>
            </a:xfrm>
            <a:prstGeom prst="flowChartDecision">
              <a:avLst/>
            </a:prstGeom>
            <a:solidFill>
              <a:srgbClr val="FDDD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863523" y="1853466"/>
              <a:ext cx="910578" cy="61404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如果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 flipV="1">
            <a:off x="3048000" y="3432175"/>
            <a:ext cx="257175" cy="377825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3368675" y="3024188"/>
            <a:ext cx="1797050" cy="481012"/>
            <a:chOff x="3885540" y="1331491"/>
            <a:chExt cx="2034459" cy="642284"/>
          </a:xfrm>
        </p:grpSpPr>
        <p:sp>
          <p:nvSpPr>
            <p:cNvPr id="19" name="圆角矩形 18"/>
            <p:cNvSpPr/>
            <p:nvPr/>
          </p:nvSpPr>
          <p:spPr>
            <a:xfrm>
              <a:off x="3885540" y="1331491"/>
              <a:ext cx="2034459" cy="61260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122774" y="1359047"/>
              <a:ext cx="1617503" cy="61472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被破坏了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5335588" y="3262313"/>
            <a:ext cx="244475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5884863" y="3024188"/>
            <a:ext cx="2265362" cy="469900"/>
            <a:chOff x="6246001" y="1331491"/>
            <a:chExt cx="2360461" cy="627623"/>
          </a:xfrm>
        </p:grpSpPr>
        <p:sp>
          <p:nvSpPr>
            <p:cNvPr id="17" name="圆角矩形 16"/>
            <p:cNvSpPr/>
            <p:nvPr/>
          </p:nvSpPr>
          <p:spPr>
            <a:xfrm>
              <a:off x="6246001" y="1331491"/>
              <a:ext cx="2360461" cy="612780"/>
            </a:xfrm>
            <a:prstGeom prst="roundRect">
              <a:avLst/>
            </a:prstGeom>
            <a:solidFill>
              <a:srgbClr val="FFE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272467" y="1344213"/>
              <a:ext cx="2333995" cy="61490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我们别无去处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 flipH="1" flipV="1">
            <a:off x="3051175" y="3830638"/>
            <a:ext cx="254000" cy="377825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429000" y="4037013"/>
            <a:ext cx="1779588" cy="476250"/>
            <a:chOff x="4326588" y="2351556"/>
            <a:chExt cx="2127949" cy="634278"/>
          </a:xfrm>
        </p:grpSpPr>
        <p:sp>
          <p:nvSpPr>
            <p:cNvPr id="23" name="圆角矩形 22"/>
            <p:cNvSpPr/>
            <p:nvPr/>
          </p:nvSpPr>
          <p:spPr>
            <a:xfrm>
              <a:off x="4326588" y="2351556"/>
              <a:ext cx="2034934" cy="613135"/>
            </a:xfrm>
            <a:prstGeom prst="roundRect">
              <a:avLst/>
            </a:prstGeom>
            <a:solidFill>
              <a:srgbClr val="C6FF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391129" y="2372699"/>
              <a:ext cx="2063408" cy="613135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资源枯竭了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5335588" y="4265613"/>
            <a:ext cx="244475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 bwMode="auto">
          <a:xfrm>
            <a:off x="5933599" y="4030029"/>
            <a:ext cx="2306953" cy="469900"/>
            <a:chOff x="6246002" y="2351556"/>
            <a:chExt cx="2389031" cy="625996"/>
          </a:xfrm>
          <a:solidFill>
            <a:srgbClr val="CCCCFF"/>
          </a:solidFill>
        </p:grpSpPr>
        <p:sp>
          <p:nvSpPr>
            <p:cNvPr id="46" name="圆角矩形 45"/>
            <p:cNvSpPr/>
            <p:nvPr/>
          </p:nvSpPr>
          <p:spPr>
            <a:xfrm>
              <a:off x="6246002" y="2351556"/>
              <a:ext cx="2360459" cy="612250"/>
            </a:xfrm>
            <a:prstGeom prst="roundRect">
              <a:avLst/>
            </a:prstGeom>
            <a:solidFill>
              <a:srgbClr val="E7F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6272988" y="2364245"/>
              <a:ext cx="2362045" cy="61330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很难得到补充</a:t>
              </a:r>
              <a:endPara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390525" y="5202238"/>
            <a:ext cx="3186113" cy="4381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保护地球的生态环境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8" name="右箭头 47"/>
          <p:cNvSpPr/>
          <p:nvPr/>
        </p:nvSpPr>
        <p:spPr>
          <a:xfrm>
            <a:off x="3305175" y="5351463"/>
            <a:ext cx="393700" cy="188913"/>
          </a:xfrm>
          <a:prstGeom prst="rightArrow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932238" y="5251450"/>
            <a:ext cx="2552700" cy="4365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造福于子孙后代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484938" y="5249863"/>
            <a:ext cx="1755775" cy="39211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（点明中心）</a:t>
            </a:r>
            <a:endParaRPr kumimoji="0" lang="zh-CN" altLang="en-US" sz="21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bldLvl="0" animBg="1"/>
      <p:bldP spid="63" grpId="0" bldLvl="0" animBg="1"/>
      <p:bldP spid="48" grpId="0" bldLvl="0" animBg="1"/>
      <p:bldP spid="49" grpId="0" bldLvl="0" animBg="1"/>
      <p:bldP spid="70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6386" name="标题 1"/>
          <p:cNvSpPr txBox="1"/>
          <p:nvPr/>
        </p:nvSpPr>
        <p:spPr>
          <a:xfrm>
            <a:off x="641350" y="161925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新课导入 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——只有一个地球 </a:t>
            </a:r>
            <a:endParaRPr lang="zh-CN" altLang="zh-CN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6387" name="图形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" y="1509713"/>
            <a:ext cx="501650" cy="501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文本框 12"/>
          <p:cNvSpPr txBox="1"/>
          <p:nvPr/>
        </p:nvSpPr>
        <p:spPr>
          <a:xfrm>
            <a:off x="954088" y="2706688"/>
            <a:ext cx="6188075" cy="554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FF0066"/>
                </a:solidFill>
                <a:latin typeface="Arial" panose="020B0604020202020204" pitchFamily="34" charset="0"/>
                <a:ea typeface="黑体" panose="02010609060101010101" pitchFamily="49" charset="-122"/>
                <a:sym typeface="宋体" panose="02010600030101010101" pitchFamily="2" charset="-122"/>
              </a:rPr>
              <a:t>              </a:t>
            </a:r>
            <a:endParaRPr lang="zh-CN" altLang="en-US" sz="2100" dirty="0">
              <a:solidFill>
                <a:srgbClr val="64265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89" name="文本框 11"/>
          <p:cNvSpPr txBox="1"/>
          <p:nvPr/>
        </p:nvSpPr>
        <p:spPr>
          <a:xfrm>
            <a:off x="625475" y="2498725"/>
            <a:ext cx="4287838" cy="24923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</a:t>
            </a:r>
            <a:r>
              <a:rPr lang="zh-CN" altLang="zh-CN" sz="2100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同学们，我们看到的这个晶莹的球体，就是我们美丽的家园、人类唯一能够生存的家园——地球。今天，我们继续学习《只有一个地球》。</a:t>
            </a:r>
            <a:endParaRPr lang="zh-CN" altLang="zh-CN" sz="2100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5481632" y="2498408"/>
            <a:ext cx="2919895" cy="2955125"/>
          </a:xfrm>
          <a:prstGeom prst="ellipse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3000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48130" name="标题 1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3" cy="706438"/>
          </a:xfrm>
        </p:spPr>
        <p:txBody>
          <a:bodyPr wrap="square" lIns="91440" tIns="45720" rIns="91440" bIns="45720" rtlCol="0" anchor="ctr" anchorCtr="0">
            <a:normAutofit/>
          </a:bodyPr>
          <a:p>
            <a:pPr indent="0" defTabSz="685800" fontAlgn="auto"/>
            <a:endParaRPr lang="zh-CN" altLang="en-US" strike="noStrike" kern="1200" spc="300" normalizeH="0" baseline="0" noProof="1" dirty="0">
              <a:latin typeface="Arial" panose="020B0604020202020204" pitchFamily="34" charset="0"/>
              <a:ea typeface="微软雅黑" panose="020B0503020204020204" charset="-122"/>
              <a:cs typeface="+mj-cs"/>
              <a:sym typeface="微软雅黑" panose="020B0503020204020204" charset="-122"/>
            </a:endParaRPr>
          </a:p>
        </p:txBody>
      </p:sp>
      <p:sp>
        <p:nvSpPr>
          <p:cNvPr id="36867" name="内容占位符 2"/>
          <p:cNvSpPr>
            <a:spLocks noGrp="1"/>
          </p:cNvSpPr>
          <p:nvPr>
            <p:ph idx="1"/>
          </p:nvPr>
        </p:nvSpPr>
        <p:spPr>
          <a:xfrm>
            <a:off x="455613" y="1490663"/>
            <a:ext cx="8228013" cy="4759325"/>
          </a:xfrm>
        </p:spPr>
        <p:txBody>
          <a:bodyPr wrap="square" lIns="91440" tIns="45720" rIns="91440" bIns="45720" rtlCol="0" anchor="t">
            <a:normAutofit/>
          </a:bodyPr>
          <a:p>
            <a:pPr marL="171450" marR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</a:pPr>
            <a:endParaRPr kumimoji="0" lang="zh-CN" altLang="en-US" sz="135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</a:pPr>
            <a:r>
              <a:rPr kumimoji="0" lang="zh-CN" altLang="en-US" sz="5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第三部分  课堂总结</a:t>
            </a:r>
            <a:endParaRPr kumimoji="0" lang="zh-CN" altLang="en-US" sz="540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50178" name="矩形 1"/>
          <p:cNvSpPr/>
          <p:nvPr/>
        </p:nvSpPr>
        <p:spPr>
          <a:xfrm>
            <a:off x="700088" y="2289175"/>
            <a:ext cx="7743825" cy="29765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150000"/>
              </a:lnSpc>
              <a:buSzPct val="100000"/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本文采用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科学小品文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的形式，从地球的美丽渺小、地球的资源有限、人类无法移居到别的星球三方面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介绍了地球太可爱了，也太容易破碎了，阐明了人类“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只有一个地球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”的事实，呼吁人类应该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珍惜资源，保护地球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79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课堂小结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0180" name="图形 11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1673225"/>
            <a:ext cx="654050" cy="357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3000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51202" name="标题 1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3" cy="706438"/>
          </a:xfrm>
        </p:spPr>
        <p:txBody>
          <a:bodyPr wrap="square" lIns="91440" tIns="45720" rIns="91440" bIns="45720" rtlCol="0" anchor="ctr" anchorCtr="0">
            <a:normAutofit/>
          </a:bodyPr>
          <a:p>
            <a:pPr indent="0" defTabSz="685800" fontAlgn="auto"/>
            <a:endParaRPr lang="zh-CN" altLang="en-US" strike="noStrike" kern="1200" spc="300" normalizeH="0" baseline="0" noProof="1" dirty="0">
              <a:latin typeface="Arial" panose="020B0604020202020204" pitchFamily="34" charset="0"/>
              <a:ea typeface="微软雅黑" panose="020B0503020204020204" charset="-122"/>
              <a:cs typeface="+mj-cs"/>
              <a:sym typeface="微软雅黑" panose="020B0503020204020204" charset="-122"/>
            </a:endParaRPr>
          </a:p>
        </p:txBody>
      </p:sp>
      <p:sp>
        <p:nvSpPr>
          <p:cNvPr id="39939" name="内容占位符 2"/>
          <p:cNvSpPr>
            <a:spLocks noGrp="1"/>
          </p:cNvSpPr>
          <p:nvPr>
            <p:ph idx="1"/>
          </p:nvPr>
        </p:nvSpPr>
        <p:spPr>
          <a:xfrm>
            <a:off x="455613" y="1490663"/>
            <a:ext cx="8228013" cy="4759325"/>
          </a:xfrm>
        </p:spPr>
        <p:txBody>
          <a:bodyPr wrap="square" lIns="91440" tIns="45720" rIns="91440" bIns="45720" rtlCol="0" anchor="t">
            <a:normAutofit/>
          </a:bodyPr>
          <a:p>
            <a:pPr marL="171450" marR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</a:pPr>
            <a:endParaRPr kumimoji="0" lang="zh-CN" altLang="en-US" sz="135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</a:pPr>
            <a:r>
              <a:rPr kumimoji="0" lang="zh-CN" altLang="en-US" sz="5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第四部分  拓展延伸</a:t>
            </a:r>
            <a:endParaRPr kumimoji="0" lang="zh-CN" altLang="en-US" sz="540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53250" name="Text Box 2"/>
          <p:cNvSpPr txBox="1"/>
          <p:nvPr/>
        </p:nvSpPr>
        <p:spPr>
          <a:xfrm>
            <a:off x="611188" y="1557338"/>
            <a:ext cx="8137525" cy="3508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语文实践：</a:t>
            </a:r>
            <a:endParaRPr lang="zh-CN" altLang="en-US" sz="28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endParaRPr lang="zh-CN" altLang="en-US" sz="28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我们这个地球太可爱了，同时又太容易破</a:t>
            </a:r>
            <a:endParaRPr lang="zh-CN" altLang="en-US" sz="28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碎了。同学们，我们只有一个地球，你们能根据对</a:t>
            </a:r>
            <a:endParaRPr lang="zh-CN" altLang="en-US" sz="28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008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课文的理解写保护地球的宣传语吗？</a:t>
            </a:r>
            <a:endParaRPr lang="zh-CN" altLang="en-US" sz="2800" b="1" dirty="0">
              <a:solidFill>
                <a:srgbClr val="008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54274" name="矩形 15"/>
          <p:cNvSpPr/>
          <p:nvPr/>
        </p:nvSpPr>
        <p:spPr>
          <a:xfrm>
            <a:off x="963613" y="2179638"/>
            <a:ext cx="7246937" cy="38084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7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700" dirty="0">
                <a:latin typeface="宋体" panose="02010600030101010101" pitchFamily="2" charset="-122"/>
                <a:ea typeface="宋体" panose="02010600030101010101" pitchFamily="2" charset="-122"/>
              </a:rPr>
              <a:t>为了生存，保护地球。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700" dirty="0">
                <a:latin typeface="宋体" panose="02010600030101010101" pitchFamily="2" charset="-122"/>
                <a:ea typeface="宋体" panose="02010600030101010101" pitchFamily="2" charset="-122"/>
              </a:rPr>
              <a:t>除了脚印，什么也别留下。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700" dirty="0">
                <a:latin typeface="宋体" panose="02010600030101010101" pitchFamily="2" charset="-122"/>
                <a:ea typeface="宋体" panose="02010600030101010101" pitchFamily="2" charset="-122"/>
              </a:rPr>
              <a:t>保护地球就是热爱妈妈。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700" dirty="0">
                <a:latin typeface="宋体" panose="02010600030101010101" pitchFamily="2" charset="-122"/>
                <a:ea typeface="宋体" panose="02010600030101010101" pitchFamily="2" charset="-122"/>
              </a:rPr>
              <a:t>为了子孙后代，请珍惜每一滴水，每一粒粮食，每一寸土地。</a:t>
            </a:r>
            <a:endParaRPr lang="en-US" altLang="zh-CN" sz="27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700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27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4275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拓展延伸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4276" name="图形 2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1673225"/>
            <a:ext cx="654050" cy="357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3000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56322" name="Text Box 2"/>
          <p:cNvSpPr txBox="1"/>
          <p:nvPr/>
        </p:nvSpPr>
        <p:spPr>
          <a:xfrm>
            <a:off x="755650" y="2205038"/>
            <a:ext cx="8215313" cy="2092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写话：</a:t>
            </a:r>
            <a:endParaRPr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endParaRPr lang="zh-CN" altLang="en-US" dirty="0">
              <a:solidFill>
                <a:srgbClr val="008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800" b="1" dirty="0">
                <a:solidFill>
                  <a:srgbClr val="008000"/>
                </a:solidFill>
                <a:latin typeface="楷体_GB2312" pitchFamily="49" charset="-122"/>
                <a:ea typeface="楷体_GB2312" pitchFamily="49" charset="-122"/>
              </a:rPr>
              <a:t>学习了这篇课文之后你有什么感想，打算以后怎么去做，想一想，写下来。</a:t>
            </a:r>
            <a:endParaRPr lang="zh-CN" altLang="en-US" sz="2800" b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2800" b="1" dirty="0">
              <a:solidFill>
                <a:srgbClr val="008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3" cy="706438"/>
          </a:xfrm>
        </p:spPr>
        <p:txBody>
          <a:bodyPr wrap="square" lIns="91440" tIns="45720" rIns="91440" bIns="45720" rtlCol="0" anchor="ctr" anchorCtr="0">
            <a:normAutofit/>
          </a:bodyPr>
          <a:p>
            <a:pPr indent="0" defTabSz="685800" fontAlgn="auto"/>
            <a:endParaRPr lang="zh-CN" altLang="en-US" strike="noStrike" kern="1200" spc="300" normalizeH="0" baseline="0" noProof="1" dirty="0">
              <a:latin typeface="Arial" panose="020B0604020202020204" pitchFamily="34" charset="0"/>
              <a:ea typeface="微软雅黑" panose="020B0503020204020204" charset="-122"/>
              <a:cs typeface="+mj-cs"/>
              <a:sym typeface="微软雅黑" panose="020B0503020204020204" charset="-122"/>
            </a:endParaRPr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>
          <a:xfrm>
            <a:off x="455613" y="1490663"/>
            <a:ext cx="8228013" cy="4759325"/>
          </a:xfrm>
          <a:noFill/>
          <a:ln>
            <a:noFill/>
          </a:ln>
        </p:spPr>
        <p:txBody>
          <a:bodyPr wrap="square" lIns="91440" tIns="45720" rIns="91440" bIns="45720" rtlCol="0" anchor="t">
            <a:normAutofit/>
          </a:bodyPr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</a:pPr>
            <a:endParaRPr kumimoji="0" lang="zh-CN" altLang="en-US" sz="540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  <a:p>
            <a:pPr marL="171450" marR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</a:pPr>
            <a:r>
              <a:rPr kumimoji="0" lang="zh-CN" altLang="en-US" sz="5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微软雅黑" panose="020B0503020204020204" charset="-122"/>
              </a:rPr>
              <a:t>第一部分  复习巩固词语</a:t>
            </a:r>
            <a:endParaRPr kumimoji="0" lang="zh-CN" altLang="en-US" sz="540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矩形 4"/>
          <p:cNvSpPr/>
          <p:nvPr/>
        </p:nvSpPr>
        <p:spPr>
          <a:xfrm>
            <a:off x="655638" y="1982788"/>
            <a:ext cx="2525712" cy="3905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buSzPct val="100000"/>
            </a:pPr>
            <a:r>
              <a:rPr lang="zh-CN" altLang="en-US" sz="2100" dirty="0">
                <a:solidFill>
                  <a:srgbClr val="4B416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endParaRPr lang="zh-CN" altLang="en-US" sz="2100" dirty="0">
              <a:solidFill>
                <a:srgbClr val="4B416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219325" y="2516188"/>
            <a:ext cx="1309688" cy="3921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yínɡ</a:t>
            </a:r>
            <a:endParaRPr lang="en-US" altLang="zh-CN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03650" y="2495550"/>
            <a:ext cx="854075" cy="392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ɡuǒ</a:t>
            </a:r>
            <a:endParaRPr lang="en-US" altLang="zh-CN" sz="21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171700" y="4076700"/>
            <a:ext cx="684213" cy="392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ǎi</a:t>
            </a:r>
            <a:endParaRPr lang="en-US" altLang="zh-CN" sz="21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808788" y="2463800"/>
            <a:ext cx="787400" cy="3905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lán</a:t>
            </a:r>
            <a:endParaRPr lang="en-US" altLang="zh-CN" sz="21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3" name="标题 1"/>
          <p:cNvSpPr txBox="1"/>
          <p:nvPr/>
        </p:nvSpPr>
        <p:spPr>
          <a:xfrm>
            <a:off x="655638" y="1546225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复习生字、词语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9464" name="图形 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838" y="1547813"/>
            <a:ext cx="423862" cy="422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7" name="组合 11"/>
          <p:cNvGrpSpPr/>
          <p:nvPr/>
        </p:nvGrpSpPr>
        <p:grpSpPr>
          <a:xfrm>
            <a:off x="1522411" y="2855912"/>
            <a:ext cx="1319214" cy="682625"/>
            <a:chOff x="1136650" y="2442515"/>
            <a:chExt cx="1758927" cy="910068"/>
          </a:xfrm>
        </p:grpSpPr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136650" y="2442515"/>
              <a:ext cx="910068" cy="910068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985509" y="2442515"/>
              <a:ext cx="910068" cy="910068"/>
            </a:xfrm>
            <a:prstGeom prst="rect">
              <a:avLst/>
            </a:prstGeom>
          </p:spPr>
        </p:pic>
      </p:grpSp>
      <p:sp>
        <p:nvSpPr>
          <p:cNvPr id="19466" name="矩形 1"/>
          <p:cNvSpPr/>
          <p:nvPr/>
        </p:nvSpPr>
        <p:spPr>
          <a:xfrm>
            <a:off x="1593850" y="2890838"/>
            <a:ext cx="1184275" cy="5762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晶 </a:t>
            </a: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莹</a:t>
            </a:r>
            <a:endParaRPr lang="zh-CN" altLang="en-US" sz="33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179" name="组合 12"/>
          <p:cNvGrpSpPr/>
          <p:nvPr/>
        </p:nvGrpSpPr>
        <p:grpSpPr>
          <a:xfrm>
            <a:off x="3757611" y="2855912"/>
            <a:ext cx="1319214" cy="682625"/>
            <a:chOff x="4623810" y="2442515"/>
            <a:chExt cx="1758927" cy="910068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grpSp>
        <p:nvGrpSpPr>
          <p:cNvPr id="7180" name="组合 14"/>
          <p:cNvGrpSpPr/>
          <p:nvPr/>
        </p:nvGrpSpPr>
        <p:grpSpPr>
          <a:xfrm>
            <a:off x="6172200" y="2838450"/>
            <a:ext cx="1319212" cy="681037"/>
            <a:chOff x="9296423" y="2442515"/>
            <a:chExt cx="1758927" cy="910068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296423" y="2442515"/>
              <a:ext cx="910068" cy="910068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145282" y="2442515"/>
              <a:ext cx="910068" cy="910068"/>
            </a:xfrm>
            <a:prstGeom prst="rect">
              <a:avLst/>
            </a:prstGeom>
          </p:spPr>
        </p:pic>
      </p:grpSp>
      <p:sp>
        <p:nvSpPr>
          <p:cNvPr id="19469" name="矩形 15"/>
          <p:cNvSpPr/>
          <p:nvPr/>
        </p:nvSpPr>
        <p:spPr>
          <a:xfrm>
            <a:off x="3611563" y="2887663"/>
            <a:ext cx="1395412" cy="5762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裹</a:t>
            </a: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 着</a:t>
            </a:r>
            <a:r>
              <a:rPr lang="zh-CN" altLang="en-US" sz="33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3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70" name="矩形 17"/>
          <p:cNvSpPr/>
          <p:nvPr/>
        </p:nvSpPr>
        <p:spPr>
          <a:xfrm>
            <a:off x="6207125" y="2890838"/>
            <a:ext cx="1314450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摇 </a:t>
            </a: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篮</a:t>
            </a:r>
            <a:endParaRPr lang="zh-CN" altLang="en-US" sz="33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183" name="组合 70"/>
          <p:cNvGrpSpPr/>
          <p:nvPr/>
        </p:nvGrpSpPr>
        <p:grpSpPr>
          <a:xfrm>
            <a:off x="1536700" y="4486275"/>
            <a:ext cx="1319212" cy="682625"/>
            <a:chOff x="4623810" y="2442515"/>
            <a:chExt cx="1758927" cy="910068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grpSp>
        <p:nvGrpSpPr>
          <p:cNvPr id="7184" name="组合 73"/>
          <p:cNvGrpSpPr/>
          <p:nvPr/>
        </p:nvGrpSpPr>
        <p:grpSpPr>
          <a:xfrm>
            <a:off x="3784600" y="4524375"/>
            <a:ext cx="1319212" cy="682625"/>
            <a:chOff x="4623810" y="2442515"/>
            <a:chExt cx="1758927" cy="910068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sp>
        <p:nvSpPr>
          <p:cNvPr id="19473" name="矩形 26"/>
          <p:cNvSpPr/>
          <p:nvPr/>
        </p:nvSpPr>
        <p:spPr>
          <a:xfrm>
            <a:off x="1600200" y="4575175"/>
            <a:ext cx="1319213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和 </a:t>
            </a: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蔼</a:t>
            </a:r>
            <a:endParaRPr lang="zh-CN" altLang="en-US" sz="33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74" name="矩形 27"/>
          <p:cNvSpPr/>
          <p:nvPr/>
        </p:nvSpPr>
        <p:spPr>
          <a:xfrm>
            <a:off x="3822700" y="4576763"/>
            <a:ext cx="1184275" cy="5762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pPr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</a:t>
            </a: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 源  </a:t>
            </a:r>
            <a:endParaRPr lang="zh-CN" altLang="en-US" sz="3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75" name="矩形 4"/>
          <p:cNvSpPr/>
          <p:nvPr/>
        </p:nvSpPr>
        <p:spPr>
          <a:xfrm>
            <a:off x="608013" y="1978025"/>
            <a:ext cx="2525712" cy="392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buSzPct val="100000"/>
            </a:pP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读准节奏和字音。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22700" y="4186238"/>
            <a:ext cx="865188" cy="3905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zī</a:t>
            </a:r>
            <a:endParaRPr lang="en-US" altLang="zh-CN" sz="21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189" name="组合 6"/>
          <p:cNvGrpSpPr/>
          <p:nvPr/>
        </p:nvGrpSpPr>
        <p:grpSpPr>
          <a:xfrm>
            <a:off x="6191250" y="4470400"/>
            <a:ext cx="1319212" cy="682625"/>
            <a:chOff x="4623810" y="2442515"/>
            <a:chExt cx="1758927" cy="91006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6203950" y="4130675"/>
            <a:ext cx="865188" cy="392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2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kuànɡ</a:t>
            </a:r>
            <a:endParaRPr lang="en-US" altLang="zh-CN" sz="21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79" name="文本框 13"/>
          <p:cNvSpPr txBox="1"/>
          <p:nvPr/>
        </p:nvSpPr>
        <p:spPr>
          <a:xfrm>
            <a:off x="6191250" y="4522788"/>
            <a:ext cx="1301750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r>
              <a:rPr lang="zh-CN" altLang="en-US" sz="33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矿</a:t>
            </a:r>
            <a:r>
              <a:rPr lang="zh-CN" altLang="en-US" sz="3300" dirty="0">
                <a:latin typeface="Arial" panose="020B0604020202020204" pitchFamily="34" charset="0"/>
                <a:ea typeface="宋体" panose="02010600030101010101" pitchFamily="2" charset="-122"/>
              </a:rPr>
              <a:t>  产</a:t>
            </a:r>
            <a:endParaRPr lang="zh-CN" altLang="en-US" sz="33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40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9218" name="组合 55"/>
          <p:cNvGrpSpPr/>
          <p:nvPr/>
        </p:nvGrpSpPr>
        <p:grpSpPr>
          <a:xfrm>
            <a:off x="3738561" y="2678112"/>
            <a:ext cx="1319214" cy="682625"/>
            <a:chOff x="4623810" y="2442515"/>
            <a:chExt cx="1758927" cy="910068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sp>
        <p:nvSpPr>
          <p:cNvPr id="21507" name="矩形 4"/>
          <p:cNvSpPr/>
          <p:nvPr/>
        </p:nvSpPr>
        <p:spPr>
          <a:xfrm>
            <a:off x="608013" y="1978025"/>
            <a:ext cx="2525712" cy="392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buSzPct val="100000"/>
            </a:pP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</a:rPr>
              <a:t>读准节奏和字音。</a:t>
            </a:r>
            <a:endParaRPr lang="zh-CN" altLang="en-US" sz="21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08" name="内容占位符 20481"/>
          <p:cNvSpPr txBox="1"/>
          <p:nvPr/>
        </p:nvSpPr>
        <p:spPr>
          <a:xfrm>
            <a:off x="3722688" y="2765425"/>
            <a:ext cx="1404937" cy="692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 algn="ctr" defTabSz="685800">
              <a:lnSpc>
                <a:spcPct val="90000"/>
              </a:lnSpc>
              <a:spcBef>
                <a:spcPts val="1000"/>
              </a:spcBef>
            </a:pP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慷 慨</a:t>
            </a:r>
            <a:endParaRPr lang="zh-CN" altLang="en-US" sz="33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09" name="矩形 36"/>
          <p:cNvSpPr>
            <a:spLocks noRot="1"/>
          </p:cNvSpPr>
          <p:nvPr/>
        </p:nvSpPr>
        <p:spPr>
          <a:xfrm>
            <a:off x="5749925" y="5367338"/>
            <a:ext cx="2322513" cy="3348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 marL="342900" indent="-342900">
              <a:spcBef>
                <a:spcPct val="20000"/>
              </a:spcBef>
              <a:buSzPct val="75000"/>
            </a:pPr>
            <a:endParaRPr lang="zh-CN" altLang="en-US" sz="2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0" name="矩形 37"/>
          <p:cNvSpPr>
            <a:spLocks noRot="1"/>
          </p:cNvSpPr>
          <p:nvPr/>
        </p:nvSpPr>
        <p:spPr>
          <a:xfrm>
            <a:off x="6884988" y="5583238"/>
            <a:ext cx="1187450" cy="3132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</a:pPr>
            <a:endParaRPr lang="en-US" altLang="zh-CN" sz="33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1" name="标题 1"/>
          <p:cNvSpPr txBox="1"/>
          <p:nvPr/>
        </p:nvSpPr>
        <p:spPr>
          <a:xfrm>
            <a:off x="647700" y="1552575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复习生字、词语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1512" name="图形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8" y="1547813"/>
            <a:ext cx="423862" cy="422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25" name="组合 64"/>
          <p:cNvGrpSpPr/>
          <p:nvPr/>
        </p:nvGrpSpPr>
        <p:grpSpPr>
          <a:xfrm>
            <a:off x="6396036" y="4427537"/>
            <a:ext cx="1319214" cy="682625"/>
            <a:chOff x="4623810" y="2442515"/>
            <a:chExt cx="1758927" cy="910068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grpSp>
        <p:nvGrpSpPr>
          <p:cNvPr id="9226" name="组合 67"/>
          <p:cNvGrpSpPr/>
          <p:nvPr/>
        </p:nvGrpSpPr>
        <p:grpSpPr>
          <a:xfrm>
            <a:off x="3783011" y="4459287"/>
            <a:ext cx="1319214" cy="682625"/>
            <a:chOff x="4623810" y="2442515"/>
            <a:chExt cx="1758927" cy="910068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grpSp>
        <p:nvGrpSpPr>
          <p:cNvPr id="9227" name="组合 70"/>
          <p:cNvGrpSpPr/>
          <p:nvPr/>
        </p:nvGrpSpPr>
        <p:grpSpPr>
          <a:xfrm>
            <a:off x="1222375" y="4459287"/>
            <a:ext cx="1319212" cy="682625"/>
            <a:chOff x="4623810" y="2442515"/>
            <a:chExt cx="1758927" cy="910068"/>
          </a:xfrm>
        </p:grpSpPr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grpSp>
        <p:nvGrpSpPr>
          <p:cNvPr id="9228" name="组合 73"/>
          <p:cNvGrpSpPr/>
          <p:nvPr/>
        </p:nvGrpSpPr>
        <p:grpSpPr>
          <a:xfrm>
            <a:off x="1271586" y="2700337"/>
            <a:ext cx="1319214" cy="682625"/>
            <a:chOff x="4623810" y="2442515"/>
            <a:chExt cx="1758927" cy="910068"/>
          </a:xfrm>
        </p:grpSpPr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grpSp>
        <p:nvGrpSpPr>
          <p:cNvPr id="9229" name="组合 76"/>
          <p:cNvGrpSpPr/>
          <p:nvPr/>
        </p:nvGrpSpPr>
        <p:grpSpPr>
          <a:xfrm>
            <a:off x="6323011" y="2703512"/>
            <a:ext cx="1319214" cy="682625"/>
            <a:chOff x="4623810" y="2442515"/>
            <a:chExt cx="1758927" cy="910068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23810" y="2442515"/>
              <a:ext cx="910068" cy="910068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472669" y="2442515"/>
              <a:ext cx="910068" cy="910068"/>
            </a:xfrm>
            <a:prstGeom prst="rect">
              <a:avLst/>
            </a:prstGeom>
          </p:spPr>
        </p:pic>
      </p:grpSp>
      <p:sp>
        <p:nvSpPr>
          <p:cNvPr id="21518" name="矩形 35"/>
          <p:cNvSpPr>
            <a:spLocks noRot="1"/>
          </p:cNvSpPr>
          <p:nvPr/>
        </p:nvSpPr>
        <p:spPr>
          <a:xfrm>
            <a:off x="1271588" y="4491038"/>
            <a:ext cx="1268412" cy="692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威 </a:t>
            </a: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胁</a:t>
            </a:r>
            <a:endParaRPr lang="zh-CN" altLang="en-US" sz="33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9" name="矩形 85"/>
          <p:cNvSpPr>
            <a:spLocks noRot="1"/>
          </p:cNvSpPr>
          <p:nvPr/>
        </p:nvSpPr>
        <p:spPr>
          <a:xfrm>
            <a:off x="3878263" y="4491038"/>
            <a:ext cx="1387475" cy="6175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基</a:t>
            </a: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 地 </a:t>
            </a:r>
            <a:endParaRPr lang="zh-CN" altLang="en-US" sz="3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20" name="矩形 86"/>
          <p:cNvSpPr>
            <a:spLocks noRot="1"/>
          </p:cNvSpPr>
          <p:nvPr/>
        </p:nvSpPr>
        <p:spPr>
          <a:xfrm>
            <a:off x="6445250" y="4464050"/>
            <a:ext cx="1358900" cy="6080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目</a:t>
            </a: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睹</a:t>
            </a:r>
            <a:endParaRPr lang="zh-CN" altLang="en-US" sz="33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21" name="矩形 87"/>
          <p:cNvSpPr>
            <a:spLocks noRot="1"/>
          </p:cNvSpPr>
          <p:nvPr/>
        </p:nvSpPr>
        <p:spPr>
          <a:xfrm>
            <a:off x="436563" y="2586038"/>
            <a:ext cx="2105025" cy="7366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 marL="342900" indent="-342900">
              <a:spcBef>
                <a:spcPct val="20000"/>
              </a:spcBef>
              <a:buSzPct val="75000"/>
            </a:pP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3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SzPct val="75000"/>
            </a:pP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zh-CN" altLang="en-US" sz="3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22" name="矩形 88"/>
          <p:cNvSpPr>
            <a:spLocks noRot="1"/>
          </p:cNvSpPr>
          <p:nvPr/>
        </p:nvSpPr>
        <p:spPr>
          <a:xfrm>
            <a:off x="1300163" y="2782888"/>
            <a:ext cx="1290637" cy="6429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 marL="342900" indent="-342900" algn="ctr">
              <a:spcBef>
                <a:spcPct val="20000"/>
              </a:spcBef>
              <a:buSzPct val="75000"/>
            </a:pP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恩 </a:t>
            </a:r>
            <a:r>
              <a:rPr lang="zh-CN" altLang="en-US" sz="33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赐</a:t>
            </a:r>
            <a:r>
              <a:rPr lang="zh-CN" altLang="en-US" sz="33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300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33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24288" y="2309813"/>
            <a:ext cx="1203325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pPr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zh-CN" sz="2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kānɡ kǎi</a:t>
            </a:r>
            <a:endParaRPr lang="en-US" altLang="zh-CN" sz="21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54213" y="4067175"/>
            <a:ext cx="541337" cy="3905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pPr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宋体" panose="02010600030101010101" pitchFamily="2" charset="-122"/>
              </a:rPr>
              <a:t>xié</a:t>
            </a:r>
            <a:endParaRPr lang="en-US" altLang="zh-CN" sz="21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3911600" y="4067175"/>
            <a:ext cx="403225" cy="3905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pPr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zh-CN" sz="2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jī </a:t>
            </a:r>
            <a:endParaRPr lang="en-US" altLang="zh-CN" sz="21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7212013" y="4035425"/>
            <a:ext cx="403225" cy="3905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pPr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zh-CN" sz="2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dǔ</a:t>
            </a:r>
            <a:endParaRPr lang="en-US" altLang="zh-CN" sz="21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2090738" y="2370138"/>
            <a:ext cx="403225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 anchorCtr="0">
            <a:spAutoFit/>
          </a:bodyPr>
          <a:p>
            <a:pPr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zh-CN" sz="21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cì</a:t>
            </a:r>
            <a:endParaRPr lang="en-US" altLang="zh-CN" sz="21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28" name="文本框 3"/>
          <p:cNvSpPr txBox="1"/>
          <p:nvPr/>
        </p:nvSpPr>
        <p:spPr>
          <a:xfrm>
            <a:off x="6356350" y="2765425"/>
            <a:ext cx="1285875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r>
              <a:rPr lang="zh-CN" altLang="en-US" sz="33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滥</a:t>
            </a:r>
            <a:r>
              <a:rPr lang="zh-CN" altLang="en-US" sz="3300" dirty="0">
                <a:latin typeface="Arial" panose="020B0604020202020204" pitchFamily="34" charset="0"/>
                <a:ea typeface="宋体" panose="02010600030101010101" pitchFamily="2" charset="-122"/>
              </a:rPr>
              <a:t>  用</a:t>
            </a:r>
            <a:endParaRPr lang="zh-CN" altLang="en-US" sz="33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96038" y="2311400"/>
            <a:ext cx="815975" cy="392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r>
              <a:rPr lang="en-US" altLang="zh-CN" sz="2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làn</a:t>
            </a:r>
            <a:endParaRPr lang="en-US" altLang="zh-CN" sz="21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8" grpId="0"/>
      <p:bldP spid="18" grpId="1"/>
      <p:bldP spid="94" grpId="0"/>
      <p:bldP spid="94" grpId="1"/>
      <p:bldP spid="95" grpId="0"/>
      <p:bldP spid="95" grpId="1"/>
      <p:bldP spid="96" grpId="0"/>
      <p:bldP spid="9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3" cy="706438"/>
          </a:xfrm>
        </p:spPr>
        <p:txBody>
          <a:bodyPr wrap="square" lIns="91440" tIns="45720" rIns="91440" bIns="45720" rtlCol="0" anchor="ctr" anchorCtr="0">
            <a:normAutofit/>
          </a:bodyPr>
          <a:p>
            <a:pPr indent="0" defTabSz="685800" fontAlgn="auto"/>
            <a:endParaRPr lang="zh-CN" altLang="en-US" strike="noStrike" kern="1200" spc="300" normalizeH="0" baseline="0" noProof="1" dirty="0">
              <a:latin typeface="Arial" panose="020B0604020202020204" pitchFamily="34" charset="0"/>
              <a:ea typeface="微软雅黑" panose="020B0503020204020204" charset="-122"/>
              <a:cs typeface="+mj-cs"/>
              <a:sym typeface="微软雅黑" panose="020B0503020204020204" charset="-122"/>
            </a:endParaRP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455613" y="1490663"/>
            <a:ext cx="8228013" cy="4759325"/>
          </a:xfrm>
          <a:noFill/>
        </p:spPr>
        <p:txBody>
          <a:bodyPr wrap="square" lIns="91440" tIns="45720" rIns="91440" bIns="45720" rtlCol="0" anchor="t">
            <a:normAutofit/>
          </a:bodyPr>
          <a:p>
            <a:pPr marL="171450" marR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</a:pPr>
            <a:endParaRPr kumimoji="0" lang="zh-CN" altLang="en-US" sz="135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  <a:p>
            <a:pPr marL="171450" marR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●"/>
            </a:pPr>
            <a:r>
              <a:rPr kumimoji="0" lang="zh-CN" altLang="en-US" sz="5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第二部分  研读课文</a:t>
            </a:r>
            <a:endParaRPr kumimoji="0" lang="zh-CN" altLang="en-US" sz="5400" b="0" i="0" u="none" strike="noStrike" kern="1200" cap="none" spc="150" normalizeH="0" baseline="0" noProof="1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4578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深入探究——只有一个地球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4579" name="图形 4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727075" y="2687638"/>
            <a:ext cx="7497763" cy="7143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我们这个地球太可爱了，同时又太容易破碎了！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0482" name="Text Box 2"/>
          <p:cNvSpPr txBox="1"/>
          <p:nvPr/>
        </p:nvSpPr>
        <p:spPr>
          <a:xfrm>
            <a:off x="4284663" y="765175"/>
            <a:ext cx="4392612" cy="5076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en-US" altLang="zh-CN" sz="3600" b="1" dirty="0"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r>
              <a:rPr lang="en-US" altLang="zh-CN" sz="3600" b="1" dirty="0">
                <a:latin typeface="Times New Roman" panose="02020603050405020304" pitchFamily="18" charset="0"/>
                <a:ea typeface="隶书" panose="02010509060101010101" pitchFamily="49" charset="-122"/>
              </a:rPr>
              <a:t>       </a:t>
            </a:r>
            <a:r>
              <a:rPr lang="zh-CN" altLang="en-US" sz="2800" b="1" dirty="0">
                <a:solidFill>
                  <a:srgbClr val="008000"/>
                </a:solidFill>
                <a:latin typeface="Times New Roman" panose="02020603050405020304" pitchFamily="18" charset="0"/>
                <a:ea typeface="楷体_GB2312" pitchFamily="49" charset="-122"/>
              </a:rPr>
              <a:t>据有幸飞上太空的宇航员介绍，他们在天际遨游时遥望地球，映入眼帘的是一个晶莹的球体，上面蓝色和白色的纹痕相互交错，周围裹着一层薄薄的水蓝色“纱衣”。地球，这位人类的母亲，这个生命的摇篮，是那样的美丽壮观，和蔼可亲。</a:t>
            </a:r>
            <a:endParaRPr lang="zh-CN" altLang="en-US" sz="2800" b="1" dirty="0">
              <a:solidFill>
                <a:srgbClr val="008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20483" name="Picture 3" descr="地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3573463"/>
            <a:ext cx="2808288" cy="265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Picture 4" descr="61183b2dd5291427349bf7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88" y="765175"/>
            <a:ext cx="2743200" cy="2743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5935663"/>
            <a:ext cx="9144000" cy="57150"/>
          </a:xfrm>
          <a:prstGeom prst="rect">
            <a:avLst/>
          </a:prstGeom>
          <a:solidFill>
            <a:srgbClr val="887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-2500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7651" name="标题 1"/>
          <p:cNvSpPr txBox="1"/>
          <p:nvPr/>
        </p:nvSpPr>
        <p:spPr>
          <a:xfrm>
            <a:off x="323850" y="1676400"/>
            <a:ext cx="7886700" cy="3873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 anchorCtr="0"/>
          <a:p>
            <a:pPr>
              <a:lnSpc>
                <a:spcPct val="90000"/>
              </a:lnSpc>
            </a:pPr>
            <a:r>
              <a:rPr lang="en-US" altLang="zh-CN" sz="1500" b="1" dirty="0">
                <a:solidFill>
                  <a:srgbClr val="29304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深入探究</a:t>
            </a:r>
            <a:r>
              <a:rPr lang="en-US" altLang="zh-CN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100" b="1" dirty="0">
                <a:solidFill>
                  <a:srgbClr val="EC7D4A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地球的美丽、可爱</a:t>
            </a:r>
            <a:endParaRPr lang="zh-CN" altLang="en-US" sz="2100" b="1" dirty="0">
              <a:solidFill>
                <a:srgbClr val="EC7D4A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7652" name="图形 1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775" y="1601788"/>
            <a:ext cx="493713" cy="4937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9" name="组合 28"/>
          <p:cNvGrpSpPr/>
          <p:nvPr/>
        </p:nvGrpSpPr>
        <p:grpSpPr>
          <a:xfrm>
            <a:off x="1898650" y="2501900"/>
            <a:ext cx="1824038" cy="706438"/>
            <a:chOff x="884755" y="1628775"/>
            <a:chExt cx="2432637" cy="942975"/>
          </a:xfrm>
        </p:grpSpPr>
        <p:sp>
          <p:nvSpPr>
            <p:cNvPr id="30" name="横卷形 1"/>
            <p:cNvSpPr/>
            <p:nvPr/>
          </p:nvSpPr>
          <p:spPr>
            <a:xfrm>
              <a:off x="884755" y="1628775"/>
              <a:ext cx="2227270" cy="942975"/>
            </a:xfrm>
            <a:prstGeom prst="horizontalScroll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655" name="TextBox 2"/>
            <p:cNvSpPr txBox="1"/>
            <p:nvPr/>
          </p:nvSpPr>
          <p:spPr>
            <a:xfrm>
              <a:off x="977943" y="1685514"/>
              <a:ext cx="2339449" cy="8602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晶莹的球体</a:t>
              </a:r>
              <a:endPara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71550" y="3819525"/>
            <a:ext cx="3924300" cy="706438"/>
            <a:chOff x="884754" y="2675197"/>
            <a:chExt cx="5123942" cy="941388"/>
          </a:xfrm>
        </p:grpSpPr>
        <p:sp>
          <p:nvSpPr>
            <p:cNvPr id="37" name="横卷形 14"/>
            <p:cNvSpPr/>
            <p:nvPr/>
          </p:nvSpPr>
          <p:spPr>
            <a:xfrm>
              <a:off x="884754" y="2675197"/>
              <a:ext cx="4908372" cy="941388"/>
            </a:xfrm>
            <a:prstGeom prst="horizontalScroll">
              <a:avLst/>
            </a:prstGeom>
            <a:solidFill>
              <a:srgbClr val="E5FFE5"/>
            </a:solidFill>
            <a:ln>
              <a:solidFill>
                <a:srgbClr val="36F3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658" name="TextBox 2"/>
            <p:cNvSpPr txBox="1"/>
            <p:nvPr/>
          </p:nvSpPr>
          <p:spPr>
            <a:xfrm>
              <a:off x="885251" y="2675796"/>
              <a:ext cx="5123445" cy="86050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蓝色和白色的纹痕相互交错</a:t>
              </a:r>
              <a:endPara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31800" y="4973638"/>
            <a:ext cx="5408613" cy="706437"/>
            <a:chOff x="779017" y="3817376"/>
            <a:chExt cx="6477862" cy="941478"/>
          </a:xfrm>
        </p:grpSpPr>
        <p:sp>
          <p:nvSpPr>
            <p:cNvPr id="34" name="横卷形 15"/>
            <p:cNvSpPr/>
            <p:nvPr/>
          </p:nvSpPr>
          <p:spPr>
            <a:xfrm>
              <a:off x="779017" y="3817376"/>
              <a:ext cx="6175549" cy="941478"/>
            </a:xfrm>
            <a:prstGeom prst="horizontalScroll">
              <a:avLst/>
            </a:prstGeom>
            <a:solidFill>
              <a:srgbClr val="E7FF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661" name="TextBox 2"/>
            <p:cNvSpPr txBox="1"/>
            <p:nvPr/>
          </p:nvSpPr>
          <p:spPr>
            <a:xfrm>
              <a:off x="878034" y="3817376"/>
              <a:ext cx="6378845" cy="8601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周围裹着一层薄薄的水蓝色“纱衣”</a:t>
              </a:r>
              <a:endPara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3" name="图片 2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1025" y="2414588"/>
            <a:ext cx="3368675" cy="297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1581</Words>
  <Application>WPS 演示</Application>
  <PresentationFormat>全屏显示(4:3)</PresentationFormat>
  <Paragraphs>213</Paragraphs>
  <Slides>25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黑体</vt:lpstr>
      <vt:lpstr>方正姚体</vt:lpstr>
      <vt:lpstr>楷体</vt:lpstr>
      <vt:lpstr>Times New Roman</vt:lpstr>
      <vt:lpstr>隶书</vt:lpstr>
      <vt:lpstr>楷体_GB2312</vt:lpstr>
      <vt:lpstr>新宋体</vt:lpstr>
      <vt:lpstr>微软雅黑</vt:lpstr>
      <vt:lpstr>Arial Unicode MS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28</cp:revision>
  <dcterms:created xsi:type="dcterms:W3CDTF">2020-11-04T03:32:02Z</dcterms:created>
  <dcterms:modified xsi:type="dcterms:W3CDTF">2021-11-05T05:07:49Z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6A8BCAC379EA4FFCA1CDD01B840A95D8</vt:lpwstr>
  </property>
</Properties>
</file>