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3"/>
  </p:handoutMasterIdLst>
  <p:sldIdLst>
    <p:sldId id="256" r:id="rId3"/>
    <p:sldId id="265" r:id="rId5"/>
    <p:sldId id="259" r:id="rId6"/>
    <p:sldId id="260" r:id="rId7"/>
    <p:sldId id="263" r:id="rId8"/>
    <p:sldId id="264" r:id="rId9"/>
    <p:sldId id="262" r:id="rId10"/>
    <p:sldId id="266" r:id="rId11"/>
    <p:sldId id="267" r:id="rId12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微软雅黑" panose="020B0503020204020204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微软雅黑" panose="020B0503020204020204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微软雅黑" panose="020B0503020204020204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微软雅黑" panose="020B0503020204020204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微软雅黑" panose="020B0503020204020204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微软雅黑" panose="020B0503020204020204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微软雅黑" panose="020B0503020204020204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微软雅黑" panose="020B0503020204020204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微软雅黑" panose="020B0503020204020204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DCDC"/>
    <a:srgbClr val="F0F0F0"/>
    <a:srgbClr val="E6E6E6"/>
    <a:srgbClr val="C8C8C8"/>
    <a:srgbClr val="FFFFFF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3778"/>
    <p:restoredTop sz="94660"/>
  </p:normalViewPr>
  <p:slideViewPr>
    <p:cSldViewPr snapToGrid="0" showGuides="1">
      <p:cViewPr varScale="1">
        <p:scale>
          <a:sx n="78" d="100"/>
          <a:sy n="78" d="100"/>
        </p:scale>
        <p:origin x="654" y="54"/>
      </p:cViewPr>
      <p:guideLst>
        <p:guide orient="horz" pos="2164"/>
        <p:guide pos="3838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handoutMaster" Target="handoutMasters/handoutMaster1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fontAlgn="auto"/>
            <a:endParaRPr lang="zh-CN" altLang="en-US" strike="noStrike" noProof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fontAlgn="auto"/>
            <a:fld id="{0F9B84EA-7D68-4D60-9CB1-D50884785D1C}" type="datetimeFigureOut">
              <a:rPr lang="zh-CN" altLang="en-US" strike="noStrike" noProof="1" smtClean="0">
                <a:latin typeface="微软雅黑" panose="020B0503020204020204" charset="-122"/>
                <a:ea typeface="微软雅黑" panose="020B0503020204020204" charset="-122"/>
                <a:cs typeface="+mn-cs"/>
              </a:rPr>
            </a:fld>
            <a:endParaRPr lang="zh-CN" altLang="en-US" strike="noStrike" noProof="1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fontAlgn="auto"/>
            <a:endParaRPr lang="zh-CN" altLang="en-US" strike="noStrike" noProof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fontAlgn="auto"/>
            <a:fld id="{8D4E0FC9-F1F8-4FAE-9988-3BA365CFD46F}" type="slidenum">
              <a:rPr lang="zh-CN" altLang="en-US" strike="noStrike" noProof="1" smtClean="0">
                <a:latin typeface="微软雅黑" panose="020B0503020204020204" charset="-122"/>
                <a:ea typeface="微软雅黑" panose="020B0503020204020204" charset="-122"/>
                <a:cs typeface="+mn-cs"/>
              </a:rPr>
            </a:fld>
            <a:endParaRPr lang="zh-CN" altLang="en-US" strike="noStrike" noProof="1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auto"/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auto"/>
            <a:fld id="{1AC49D05-6128-4D0D-A32A-06A5E73B386C}" type="datetimeFigureOut">
              <a:rPr lang="zh-CN" altLang="en-US" strike="noStrike" noProof="1" smtClean="0">
                <a:latin typeface="微软雅黑" panose="020B0503020204020204" charset="-122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076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077" name="备注占位符 4"/>
          <p:cNvSpPr>
            <a:spLocks noGrp="1"/>
          </p:cNvSpPr>
          <p:nvPr>
            <p:ph type="body" sz="quarter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t" anchorCtr="0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0"/>
            <a:r>
              <a:rPr lang="zh-CN" altLang="en-US"/>
              <a:t>第二级</a:t>
            </a:r>
            <a:endParaRPr lang="zh-CN" altLang="en-US"/>
          </a:p>
          <a:p>
            <a:pPr lvl="2" indent="0"/>
            <a:r>
              <a:rPr lang="zh-CN" altLang="en-US"/>
              <a:t>第三级</a:t>
            </a:r>
            <a:endParaRPr lang="zh-CN" altLang="en-US"/>
          </a:p>
          <a:p>
            <a:pPr lvl="3" indent="0"/>
            <a:r>
              <a:rPr lang="zh-CN" altLang="en-US"/>
              <a:t>第四级</a:t>
            </a:r>
            <a:endParaRPr lang="zh-CN" altLang="en-US"/>
          </a:p>
          <a:p>
            <a:pPr lvl="4" indent="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auto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auto"/>
            <a:fld id="{5849F42C-2DAE-424C-A4B8-3140182C3E9F}" type="slidenum">
              <a:rPr lang="zh-CN" altLang="en-US" strike="noStrike" noProof="1" smtClean="0">
                <a:latin typeface="微软雅黑" panose="020B0503020204020204" charset="-122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6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lIns="91440" tIns="45720" rIns="91440" bIns="45720" anchor="t" anchorCtr="0"/>
          <a:p>
            <a:pPr lvl="0"/>
            <a:endParaRPr lang="zh-CN" altLang="en-US"/>
          </a:p>
        </p:txBody>
      </p:sp>
      <p:sp>
        <p:nvSpPr>
          <p:cNvPr id="5123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 anchorCtr="0"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669882" y="2588281"/>
            <a:ext cx="10852237" cy="899167"/>
          </a:xfrm>
        </p:spPr>
        <p:txBody>
          <a:bodyPr lIns="101600" tIns="38100" rIns="25400" bIns="38100" anchor="t" anchorCtr="0">
            <a:noAutofit/>
          </a:bodyPr>
          <a:lstStyle>
            <a:lvl1pPr algn="ctr">
              <a:defRPr sz="5400" b="0" spc="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fontAlgn="auto"/>
            <a:r>
              <a:rPr lang="zh-CN" altLang="en-US" strike="noStrike" noProof="1" dirty="0"/>
              <a:t>单击此处编辑标题</a:t>
            </a:r>
            <a:endParaRPr lang="zh-CN" altLang="en-US" strike="noStrike" noProof="1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669882" y="3566160"/>
            <a:ext cx="10852237" cy="950984"/>
          </a:xfrm>
        </p:spPr>
        <p:txBody>
          <a:bodyPr lIns="101600" tIns="38100" rIns="76200" bIns="38100">
            <a:no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auto"/>
            <a:r>
              <a:rPr lang="zh-CN" altLang="en-US" strike="noStrike" noProof="1" dirty="0"/>
              <a:t>单击此处编辑副标题</a:t>
            </a:r>
            <a:endParaRPr lang="zh-CN" altLang="en-US" strike="noStrike" noProof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760FBDFE-C587-4B4C-A407-44438C67B59E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49AE70B2-8BF9-45C0-BB95-33D1B9D3A854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69930" y="952508"/>
            <a:ext cx="10852237" cy="5040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4"/>
          </p:nvPr>
        </p:nvSpPr>
        <p:spPr/>
        <p:txBody>
          <a:bodyPr/>
          <a:p>
            <a:pPr fontAlgn="auto"/>
            <a:fld id="{760FBDFE-C587-4B4C-A407-44438C67B59E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5"/>
          </p:nvPr>
        </p:nvSpPr>
        <p:spPr/>
        <p:txBody>
          <a:bodyPr/>
          <a:p>
            <a:pPr fontAlgn="auto"/>
            <a:endParaRPr lang="zh-CN" altLang="en-US" strike="noStrike" noProof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6"/>
          </p:nvPr>
        </p:nvSpPr>
        <p:spPr/>
        <p:txBody>
          <a:bodyPr/>
          <a:p>
            <a:pPr fontAlgn="auto"/>
            <a:fld id="{49AE70B2-8BF9-45C0-BB95-33D1B9D3A854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669882" y="2588281"/>
            <a:ext cx="10852237" cy="899167"/>
          </a:xfrm>
        </p:spPr>
        <p:txBody>
          <a:bodyPr vert="horz" lIns="101600" tIns="38100" rIns="25400" bIns="38100" rtlCol="0" anchor="t" anchorCtr="0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5400" b="0" i="0" u="none" strike="noStrike" kern="1200" cap="none" spc="600" normalizeH="0" baseline="0" noProof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单击此处编辑标题</a:t>
            </a:r>
            <a:endParaRPr strike="noStrike" noProof="1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760FBDFE-C587-4B4C-A407-44438C67B59E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49AE70B2-8BF9-45C0-BB95-33D1B9D3A854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单击此处编辑母版标题样式</a:t>
            </a:r>
            <a:endParaRPr strike="noStrike" noProof="1"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69882" y="1296000"/>
            <a:ext cx="10852237" cy="5041355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760FBDFE-C587-4B4C-A407-44438C67B59E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49AE70B2-8BF9-45C0-BB95-33D1B9D3A854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930" y="3808730"/>
            <a:ext cx="10852237" cy="624845"/>
          </a:xfrm>
        </p:spPr>
        <p:txBody>
          <a:bodyPr lIns="101600" tIns="38100" rIns="63500" bIns="38100" anchor="t" anchorCtr="0">
            <a:noAutofit/>
          </a:bodyPr>
          <a:lstStyle>
            <a:lvl1pPr>
              <a:defRPr sz="3600" b="0" u="none" strike="noStrike" kern="1200" cap="none" spc="300" normalizeH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</a:defRPr>
            </a:lvl1pPr>
          </a:lstStyle>
          <a:p>
            <a:pPr fontAlgn="auto"/>
            <a:r>
              <a:rPr lang="zh-CN" altLang="en-US" strike="noStrike" noProof="1" dirty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69925" y="4511675"/>
            <a:ext cx="10852237" cy="1077985"/>
          </a:xfrm>
        </p:spPr>
        <p:txBody>
          <a:bodyPr lIns="101600" tIns="38100" rIns="76200" bIns="38100">
            <a:noAutofit/>
          </a:bodyPr>
          <a:lstStyle>
            <a:lvl1pPr marL="0" indent="0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760FBDFE-C587-4B4C-A407-44438C67B59E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49AE70B2-8BF9-45C0-BB95-33D1B9D3A854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单击此处编辑母版标题样式</a:t>
            </a:r>
            <a:endParaRPr strike="noStrike" noProof="1"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69930" y="1296000"/>
            <a:ext cx="5283242" cy="5040000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38877" y="1296000"/>
            <a:ext cx="5283242" cy="5040000"/>
          </a:xfrm>
        </p:spPr>
        <p:txBody>
          <a:bodyPr>
            <a:noAutofit/>
          </a:bodyPr>
          <a:lstStyle>
            <a:lvl1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760FBDFE-C587-4B4C-A407-44438C67B59E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49AE70B2-8BF9-45C0-BB95-33D1B9D3A854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单击此处编辑母版标题样式</a:t>
            </a:r>
            <a:endParaRPr strike="noStrike" noProof="1"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69930" y="1296000"/>
            <a:ext cx="5283242" cy="3810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lang="zh-CN" altLang="en-US" strike="noStrike" noProof="1" dirty="0"/>
              <a:t>单击此处编辑文本</a:t>
            </a:r>
            <a:endParaRPr lang="zh-CN" altLang="en-US" strike="noStrike" noProof="1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69925" y="1789043"/>
            <a:ext cx="5283200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235750" y="1296000"/>
            <a:ext cx="5283242" cy="3810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strike="noStrike" noProof="1">
                <a:sym typeface="+mn-ea"/>
              </a:rPr>
              <a:t>单击此处编辑文本</a:t>
            </a:r>
            <a:endParaRPr strike="noStrike" noProof="1"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35750" y="1789043"/>
            <a:ext cx="5283242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760FBDFE-C587-4B4C-A407-44438C67B59E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49AE70B2-8BF9-45C0-BB95-33D1B9D3A854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760FBDFE-C587-4B4C-A407-44438C67B59E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49AE70B2-8BF9-45C0-BB95-33D1B9D3A854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760FBDFE-C587-4B4C-A407-44438C67B59E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49AE70B2-8BF9-45C0-BB95-33D1B9D3A854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69930" y="1296000"/>
            <a:ext cx="5283242" cy="5040000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 fontAlgn="auto"/>
            <a:endParaRPr strike="noStrike" noProof="1"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38925" y="1296000"/>
            <a:ext cx="5283242" cy="50400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</p:txBody>
      </p:sp>
      <p:sp>
        <p:nvSpPr>
          <p:cNvPr id="9" name="标题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760FBDFE-C587-4B4C-A407-44438C67B59E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49AE70B2-8BF9-45C0-BB95-33D1B9D3A854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571135" y="952508"/>
            <a:ext cx="950984" cy="538890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760FBDFE-C587-4B4C-A407-44438C67B59E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49AE70B2-8BF9-45C0-BB95-33D1B9D3A854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split orient="vert"/>
      </p:transition>
    </mc:Choice>
    <mc:Fallback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.xml"/><Relationship Id="rId16" Type="http://schemas.openxmlformats.org/officeDocument/2006/relationships/tags" Target="../tags/tag5.xml"/><Relationship Id="rId15" Type="http://schemas.openxmlformats.org/officeDocument/2006/relationships/tags" Target="../tags/tag4.xml"/><Relationship Id="rId14" Type="http://schemas.openxmlformats.org/officeDocument/2006/relationships/tags" Target="../tags/tag3.xml"/><Relationship Id="rId13" Type="http://schemas.openxmlformats.org/officeDocument/2006/relationships/tags" Target="../tags/tag2.xml"/><Relationship Id="rId12" Type="http://schemas.openxmlformats.org/officeDocument/2006/relationships/tags" Target="../tags/tag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69925" y="431800"/>
            <a:ext cx="10852150" cy="647700"/>
          </a:xfrm>
          <a:prstGeom prst="rect">
            <a:avLst/>
          </a:prstGeom>
          <a:noFill/>
          <a:ln w="9525">
            <a:noFill/>
          </a:ln>
        </p:spPr>
        <p:txBody>
          <a:bodyPr vert="horz" lIns="101600" tIns="38100" rIns="76200" bIns="38100"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  <p:custDataLst>
              <p:tags r:id="rId13"/>
            </p:custDataLst>
          </p:nvPr>
        </p:nvSpPr>
        <p:spPr>
          <a:xfrm>
            <a:off x="669925" y="1295400"/>
            <a:ext cx="10852150" cy="5040313"/>
          </a:xfrm>
          <a:prstGeom prst="rect">
            <a:avLst/>
          </a:prstGeom>
          <a:noFill/>
          <a:ln w="9525">
            <a:noFill/>
          </a:ln>
        </p:spPr>
        <p:txBody>
          <a:bodyPr vert="horz" lIns="101600" tIns="0" rIns="82550" bIns="0" anchor="t" anchorCtr="0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2860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879475" y="6350000"/>
            <a:ext cx="2700338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fld id="{760FBDFE-C587-4B4C-A407-44438C67B59E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388" y="6350000"/>
            <a:ext cx="3959225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610600" y="6350000"/>
            <a:ext cx="2700338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fld id="{49AE70B2-8BF9-45C0-BB95-33D1B9D3A854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 dirty="0"/>
          </a:p>
        </p:txBody>
      </p:sp>
      <p:sp>
        <p:nvSpPr>
          <p:cNvPr id="7" name="KSO_TEMPLATE" hidden="1"/>
          <p:cNvSpPr/>
          <p:nvPr>
            <p:custDataLst>
              <p:tags r:id="rId17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split orient="vert"/>
  </p:transition>
  <p:hf sldNum="0" hdr="0" ftr="0" dt="0"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800" b="1" u="none" strike="noStrike" kern="1200" cap="none" spc="20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8.xml"/><Relationship Id="rId3" Type="http://schemas.openxmlformats.org/officeDocument/2006/relationships/image" Target="../media/image2.jpeg"/><Relationship Id="rId2" Type="http://schemas.openxmlformats.org/officeDocument/2006/relationships/tags" Target="../tags/tag7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9.xml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0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11.xml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12.xml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13.xml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14.xml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15.xml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16.xml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-1438275" y="730250"/>
            <a:ext cx="10852150" cy="900113"/>
          </a:xfrm>
        </p:spPr>
        <p:txBody>
          <a:bodyPr lIns="101600" tIns="38100" rIns="25400" bIns="38100" anchor="t" anchorCtr="0">
            <a:no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5400" b="1" i="0" u="none" strike="noStrike" kern="1200" cap="none" spc="600" normalizeH="0" baseline="0" noProof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+mj-lt"/>
                <a:ea typeface="+mj-ea"/>
                <a:cs typeface="+mj-cs"/>
              </a:rPr>
              <a:t>三 黑 和 土 地</a:t>
            </a:r>
            <a:endParaRPr kumimoji="0" lang="zh-CN" altLang="en-US" sz="5400" b="1" i="0" u="none" strike="noStrike" kern="1200" cap="none" spc="600" normalizeH="0" baseline="0" noProof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099" name="图片 4" descr="三黑"/>
          <p:cNvPicPr>
            <a:picLocks noChangeAspect="1"/>
          </p:cNvPicPr>
          <p:nvPr/>
        </p:nvPicPr>
        <p:blipFill>
          <a:blip r:embed="rId3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19713" y="2551113"/>
            <a:ext cx="3736975" cy="3735387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4"/>
    </p:custDataLst>
  </p:cSld>
  <p:clrMapOvr>
    <a:masterClrMapping/>
  </p:clrMapOvr>
  <p:transition spd="slow">
    <p:split orient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4">
                <a:lumMod val="20000"/>
                <a:lumOff val="80000"/>
              </a:schemeClr>
            </a:gs>
            <a:gs pos="100000">
              <a:srgbClr val="DCDCD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pic>
        <p:nvPicPr>
          <p:cNvPr id="6146" name="图片 5" descr="麦子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88438" y="969963"/>
            <a:ext cx="2824162" cy="58721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47" name="文本框 7"/>
          <p:cNvSpPr txBox="1"/>
          <p:nvPr/>
        </p:nvSpPr>
        <p:spPr>
          <a:xfrm>
            <a:off x="698500" y="501650"/>
            <a:ext cx="7353300" cy="70643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4000">
                <a:latin typeface="Arial" panose="020B0604020202020204" pitchFamily="34" charset="0"/>
                <a:ea typeface="微软雅黑" panose="020B0503020204020204" charset="-122"/>
              </a:rPr>
              <a:t>检查预习，导入新课</a:t>
            </a:r>
            <a:endParaRPr lang="zh-CN" altLang="en-US" sz="400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906713" y="2286000"/>
            <a:ext cx="5824537" cy="646113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3600">
                <a:latin typeface="Arial" panose="020B0604020202020204" pitchFamily="34" charset="0"/>
                <a:ea typeface="微软雅黑" panose="020B0503020204020204" charset="-122"/>
              </a:rPr>
              <a:t>补充创作背景</a:t>
            </a:r>
            <a:endParaRPr lang="zh-CN" altLang="en-US" sz="3600">
              <a:latin typeface="Arial" panose="020B0604020202020204" pitchFamily="34" charset="0"/>
              <a:ea typeface="微软雅黑" panose="020B0503020204020204" charset="-122"/>
            </a:endParaRPr>
          </a:p>
        </p:txBody>
      </p:sp>
    </p:spTree>
    <p:custDataLst>
      <p:tags r:id="rId2"/>
    </p:custData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4">
                <a:lumMod val="20000"/>
                <a:lumOff val="80000"/>
              </a:schemeClr>
            </a:gs>
            <a:gs pos="100000">
              <a:srgbClr val="DCDCD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pic>
        <p:nvPicPr>
          <p:cNvPr id="7170" name="图片 5" descr="麦子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88438" y="969963"/>
            <a:ext cx="2824162" cy="58721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1" name="文本框 7"/>
          <p:cNvSpPr txBox="1"/>
          <p:nvPr/>
        </p:nvSpPr>
        <p:spPr>
          <a:xfrm>
            <a:off x="698500" y="501650"/>
            <a:ext cx="7353300" cy="70643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4000">
                <a:latin typeface="Arial" panose="020B0604020202020204" pitchFamily="34" charset="0"/>
                <a:ea typeface="微软雅黑" panose="020B0503020204020204" charset="-122"/>
              </a:rPr>
              <a:t>初读课文，完成练习</a:t>
            </a:r>
            <a:endParaRPr lang="zh-CN" altLang="en-US" sz="400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graphicFrame>
        <p:nvGraphicFramePr>
          <p:cNvPr id="9" name="表格 8"/>
          <p:cNvGraphicFramePr/>
          <p:nvPr/>
        </p:nvGraphicFramePr>
        <p:xfrm>
          <a:off x="698500" y="1643063"/>
          <a:ext cx="7913688" cy="49307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8895"/>
                <a:gridCol w="1318895"/>
                <a:gridCol w="1318895"/>
                <a:gridCol w="1318895"/>
                <a:gridCol w="1318895"/>
                <a:gridCol w="1318895"/>
              </a:tblGrid>
              <a:tr h="82169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b="1"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节</a:t>
                      </a:r>
                      <a:endParaRPr lang="zh-CN" altLang="en-US" b="1">
                        <a:solidFill>
                          <a:schemeClr val="tx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anchorCtr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b="1"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1</a:t>
                      </a:r>
                      <a:endParaRPr lang="en-US" altLang="zh-CN" b="1">
                        <a:solidFill>
                          <a:schemeClr val="tx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anchorCtr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b="1"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2</a:t>
                      </a:r>
                      <a:endParaRPr lang="en-US" altLang="zh-CN" b="1">
                        <a:solidFill>
                          <a:schemeClr val="tx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anchorCtr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b="1"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3</a:t>
                      </a:r>
                      <a:endParaRPr lang="en-US" altLang="zh-CN" b="1">
                        <a:solidFill>
                          <a:schemeClr val="tx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anchorCtr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b="1"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4</a:t>
                      </a:r>
                      <a:endParaRPr lang="en-US" altLang="zh-CN" b="1">
                        <a:solidFill>
                          <a:schemeClr val="tx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anchorCtr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b="1"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5</a:t>
                      </a:r>
                      <a:endParaRPr lang="en-US" altLang="zh-CN" b="1">
                        <a:solidFill>
                          <a:schemeClr val="tx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anchorCtr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82169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b="1"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押韵的字</a:t>
                      </a:r>
                      <a:endParaRPr lang="zh-CN" altLang="en-US" b="1">
                        <a:solidFill>
                          <a:schemeClr val="tx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anchorCtr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zh-CN" altLang="en-US" b="1">
                        <a:solidFill>
                          <a:schemeClr val="tx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anchorCtr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zh-CN" altLang="en-US" b="1">
                        <a:solidFill>
                          <a:schemeClr val="tx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anchorCtr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zh-CN" altLang="en-US" b="1">
                        <a:solidFill>
                          <a:schemeClr val="tx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anchorCtr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zh-CN" altLang="en-US" b="1">
                        <a:solidFill>
                          <a:schemeClr val="tx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anchorCtr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zh-CN" altLang="en-US" b="1">
                        <a:solidFill>
                          <a:schemeClr val="tx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anchorCtr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82169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b="1"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节</a:t>
                      </a:r>
                      <a:endParaRPr lang="zh-CN" altLang="en-US" b="1">
                        <a:solidFill>
                          <a:schemeClr val="tx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anchorCtr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b="1"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6</a:t>
                      </a:r>
                      <a:endParaRPr lang="en-US" altLang="zh-CN" b="1">
                        <a:solidFill>
                          <a:schemeClr val="tx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anchorCtr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b="1"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7</a:t>
                      </a:r>
                      <a:endParaRPr lang="en-US" altLang="zh-CN" b="1">
                        <a:solidFill>
                          <a:schemeClr val="tx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anchorCtr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b="1"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8</a:t>
                      </a:r>
                      <a:endParaRPr lang="en-US" altLang="zh-CN" b="1">
                        <a:solidFill>
                          <a:schemeClr val="tx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anchorCtr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b="1"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9</a:t>
                      </a:r>
                      <a:endParaRPr lang="en-US" altLang="zh-CN" b="1">
                        <a:solidFill>
                          <a:schemeClr val="tx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anchorCtr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b="1"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10</a:t>
                      </a:r>
                      <a:endParaRPr lang="en-US" altLang="zh-CN" b="1">
                        <a:solidFill>
                          <a:schemeClr val="tx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anchorCtr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82169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b="1"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押韵的字</a:t>
                      </a:r>
                      <a:endParaRPr lang="zh-CN" altLang="en-US" b="1">
                        <a:solidFill>
                          <a:schemeClr val="tx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anchorCtr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zh-CN" altLang="en-US" b="1">
                        <a:solidFill>
                          <a:schemeClr val="tx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anchorCtr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zh-CN" altLang="en-US" b="1">
                        <a:solidFill>
                          <a:schemeClr val="tx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anchorCtr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zh-CN" altLang="en-US" b="1">
                        <a:solidFill>
                          <a:schemeClr val="tx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anchorCtr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zh-CN" altLang="en-US" b="1">
                        <a:solidFill>
                          <a:schemeClr val="tx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anchorCtr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zh-CN" altLang="en-US" b="1">
                        <a:solidFill>
                          <a:schemeClr val="tx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anchorCtr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82169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b="1"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节</a:t>
                      </a:r>
                      <a:endParaRPr lang="zh-CN" altLang="en-US" b="1">
                        <a:solidFill>
                          <a:schemeClr val="tx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anchorCtr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b="1"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11</a:t>
                      </a:r>
                      <a:endParaRPr lang="en-US" altLang="zh-CN" b="1">
                        <a:solidFill>
                          <a:schemeClr val="tx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anchorCtr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b="1"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12</a:t>
                      </a:r>
                      <a:endParaRPr lang="en-US" altLang="zh-CN" b="1">
                        <a:solidFill>
                          <a:schemeClr val="tx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anchorCtr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b="1"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13</a:t>
                      </a:r>
                      <a:endParaRPr lang="en-US" altLang="zh-CN" b="1">
                        <a:solidFill>
                          <a:schemeClr val="tx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anchorCtr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b="1"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14</a:t>
                      </a:r>
                      <a:endParaRPr lang="en-US" altLang="zh-CN" b="1">
                        <a:solidFill>
                          <a:schemeClr val="tx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anchorCtr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b="1"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15</a:t>
                      </a:r>
                      <a:endParaRPr lang="en-US" altLang="zh-CN" b="1">
                        <a:solidFill>
                          <a:schemeClr val="tx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anchorCtr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82169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b="1"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押韵的字</a:t>
                      </a:r>
                      <a:endParaRPr lang="zh-CN" altLang="en-US" b="1">
                        <a:solidFill>
                          <a:schemeClr val="tx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anchorCtr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zh-CN" altLang="en-US" b="1">
                        <a:solidFill>
                          <a:schemeClr val="tx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anchorCtr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zh-CN" altLang="en-US" b="1">
                        <a:solidFill>
                          <a:schemeClr val="tx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anchorCtr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zh-CN" altLang="en-US" b="1">
                        <a:solidFill>
                          <a:schemeClr val="tx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anchorCtr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zh-CN" altLang="en-US" b="1">
                        <a:solidFill>
                          <a:schemeClr val="tx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anchorCtr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zh-CN" altLang="en-US" b="1">
                        <a:solidFill>
                          <a:schemeClr val="tx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anchorCtr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custDataLst>
      <p:tags r:id="rId2"/>
    </p:custData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4">
                <a:lumMod val="20000"/>
                <a:lumOff val="80000"/>
              </a:schemeClr>
            </a:gs>
            <a:gs pos="100000">
              <a:srgbClr val="DCDCD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pic>
        <p:nvPicPr>
          <p:cNvPr id="8194" name="图片 5" descr="麦子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88438" y="969963"/>
            <a:ext cx="2824162" cy="58721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文本框 7"/>
          <p:cNvSpPr txBox="1"/>
          <p:nvPr/>
        </p:nvSpPr>
        <p:spPr>
          <a:xfrm>
            <a:off x="1931988" y="1812925"/>
            <a:ext cx="6838950" cy="64452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3600">
                <a:latin typeface="Arial" panose="020B0604020202020204" pitchFamily="34" charset="0"/>
                <a:ea typeface="微软雅黑" panose="020B0503020204020204" charset="-122"/>
              </a:rPr>
              <a:t>这首诗主要写了什么事？</a:t>
            </a:r>
            <a:endParaRPr lang="zh-CN" altLang="en-US" sz="360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pic>
        <p:nvPicPr>
          <p:cNvPr id="8196" name="图片 1" descr="农夫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9382" t="21747" r="24406" b="25633"/>
          <a:stretch>
            <a:fillRect/>
          </a:stretch>
        </p:blipFill>
        <p:spPr>
          <a:xfrm>
            <a:off x="327025" y="3409950"/>
            <a:ext cx="3013075" cy="34321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2676525" y="3228975"/>
            <a:ext cx="6838950" cy="64452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3600">
                <a:latin typeface="Arial" panose="020B0604020202020204" pitchFamily="34" charset="0"/>
                <a:ea typeface="微软雅黑" panose="020B0503020204020204" charset="-122"/>
              </a:rPr>
              <a:t>诗歌展现了几幅画面？请概括</a:t>
            </a:r>
            <a:endParaRPr lang="zh-CN" altLang="en-US" sz="360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8198" name="文本框 6"/>
          <p:cNvSpPr txBox="1"/>
          <p:nvPr/>
        </p:nvSpPr>
        <p:spPr>
          <a:xfrm>
            <a:off x="698500" y="501650"/>
            <a:ext cx="7353300" cy="70643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4000">
                <a:latin typeface="Arial" panose="020B0604020202020204" pitchFamily="34" charset="0"/>
                <a:ea typeface="微软雅黑" panose="020B0503020204020204" charset="-122"/>
              </a:rPr>
              <a:t>研讨内容，理解主题</a:t>
            </a:r>
            <a:endParaRPr lang="zh-CN" altLang="en-US" sz="4000">
              <a:latin typeface="Arial" panose="020B0604020202020204" pitchFamily="34" charset="0"/>
              <a:ea typeface="微软雅黑" panose="020B0503020204020204" charset="-122"/>
            </a:endParaRPr>
          </a:p>
        </p:txBody>
      </p:sp>
    </p:spTree>
    <p:custDataLst>
      <p:tags r:id="rId3"/>
    </p:custData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4">
                <a:lumMod val="20000"/>
                <a:lumOff val="80000"/>
              </a:schemeClr>
            </a:gs>
            <a:gs pos="100000">
              <a:srgbClr val="DCDCD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pic>
        <p:nvPicPr>
          <p:cNvPr id="9218" name="图片 5" descr="麦子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88438" y="969963"/>
            <a:ext cx="2824162" cy="58721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文本框 7"/>
          <p:cNvSpPr txBox="1"/>
          <p:nvPr/>
        </p:nvSpPr>
        <p:spPr>
          <a:xfrm>
            <a:off x="1931988" y="1812925"/>
            <a:ext cx="7156450" cy="1198563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3600">
                <a:latin typeface="Arial" panose="020B0604020202020204" pitchFamily="34" charset="0"/>
                <a:ea typeface="微软雅黑" panose="020B0503020204020204" charset="-122"/>
              </a:rPr>
              <a:t>题目是《三黑和土地》，诗人是如何将三黑劳作的画面写出诗意的？</a:t>
            </a:r>
            <a:endParaRPr lang="zh-CN" altLang="en-US" sz="360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pic>
        <p:nvPicPr>
          <p:cNvPr id="9220" name="图片 1" descr="农夫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9382" t="21747" r="24406" b="25633"/>
          <a:stretch>
            <a:fillRect/>
          </a:stretch>
        </p:blipFill>
        <p:spPr>
          <a:xfrm>
            <a:off x="327025" y="3409950"/>
            <a:ext cx="3013075" cy="34321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21" name="文本框 6"/>
          <p:cNvSpPr txBox="1"/>
          <p:nvPr/>
        </p:nvSpPr>
        <p:spPr>
          <a:xfrm>
            <a:off x="698500" y="501650"/>
            <a:ext cx="7353300" cy="70643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4000">
                <a:latin typeface="Arial" panose="020B0604020202020204" pitchFamily="34" charset="0"/>
                <a:ea typeface="微软雅黑" panose="020B0503020204020204" charset="-122"/>
              </a:rPr>
              <a:t>研讨内容，理解主题</a:t>
            </a:r>
            <a:endParaRPr lang="zh-CN" altLang="en-US" sz="400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199765" y="3436619"/>
            <a:ext cx="6027420" cy="95313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pPr fontAlgn="auto"/>
            <a:r>
              <a:rPr lang="zh-CN" altLang="en-US" sz="280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rPr>
              <a:t>提示：</a:t>
            </a:r>
            <a:r>
              <a:rPr lang="en-US" altLang="zh-CN" sz="280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rPr>
              <a:t>1</a:t>
            </a:r>
            <a:r>
              <a:rPr lang="zh-CN" altLang="en-US" sz="280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rPr>
              <a:t>、用了什么修辞手法？</a:t>
            </a:r>
            <a:endParaRPr lang="zh-CN" altLang="en-US" sz="2800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  <a:ea typeface="+mn-ea"/>
              <a:cs typeface="+mn-cs"/>
            </a:endParaRPr>
          </a:p>
          <a:p>
            <a:pPr fontAlgn="auto"/>
            <a:r>
              <a:rPr lang="zh-CN" altLang="en-US" sz="280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rPr>
              <a:t>           </a:t>
            </a:r>
            <a:r>
              <a:rPr lang="en-US" altLang="zh-CN" sz="280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rPr>
              <a:t>2</a:t>
            </a:r>
            <a:r>
              <a:rPr lang="zh-CN" altLang="en-US" sz="280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rPr>
              <a:t>、诗人的语言特点</a:t>
            </a:r>
            <a:endParaRPr lang="zh-CN" altLang="en-US" sz="2800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  <a:ea typeface="+mn-ea"/>
              <a:cs typeface="+mn-cs"/>
            </a:endParaRPr>
          </a:p>
        </p:txBody>
      </p:sp>
    </p:spTree>
    <p:custDataLst>
      <p:tags r:id="rId3"/>
    </p:custData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4">
                <a:lumMod val="20000"/>
                <a:lumOff val="80000"/>
              </a:schemeClr>
            </a:gs>
            <a:gs pos="100000">
              <a:srgbClr val="DCDCD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pic>
        <p:nvPicPr>
          <p:cNvPr id="10242" name="图片 5" descr="麦子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88438" y="969963"/>
            <a:ext cx="2824162" cy="58721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文本框 7"/>
          <p:cNvSpPr txBox="1"/>
          <p:nvPr/>
        </p:nvSpPr>
        <p:spPr>
          <a:xfrm>
            <a:off x="1666875" y="1987550"/>
            <a:ext cx="7559675" cy="64452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3600">
                <a:latin typeface="Arial" panose="020B0604020202020204" pitchFamily="34" charset="0"/>
                <a:ea typeface="微软雅黑" panose="020B0503020204020204" charset="-122"/>
              </a:rPr>
              <a:t>诗人为何重复提到蝈蝈儿？</a:t>
            </a:r>
            <a:endParaRPr lang="zh-CN" altLang="en-US" sz="360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pic>
        <p:nvPicPr>
          <p:cNvPr id="10244" name="图片 1" descr="农夫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9382" t="21747" r="24406" b="25633"/>
          <a:stretch>
            <a:fillRect/>
          </a:stretch>
        </p:blipFill>
        <p:spPr>
          <a:xfrm>
            <a:off x="327025" y="3409950"/>
            <a:ext cx="3013075" cy="34321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5" name="文本框 6"/>
          <p:cNvSpPr txBox="1"/>
          <p:nvPr/>
        </p:nvSpPr>
        <p:spPr>
          <a:xfrm>
            <a:off x="698500" y="501650"/>
            <a:ext cx="7353300" cy="70643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4000">
                <a:latin typeface="Arial" panose="020B0604020202020204" pitchFamily="34" charset="0"/>
                <a:ea typeface="微软雅黑" panose="020B0503020204020204" charset="-122"/>
              </a:rPr>
              <a:t>研讨内容，理解主题</a:t>
            </a:r>
            <a:endParaRPr lang="zh-CN" altLang="en-US" sz="400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447925" y="3276600"/>
            <a:ext cx="7559675" cy="1198563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3600">
                <a:latin typeface="Arial" panose="020B0604020202020204" pitchFamily="34" charset="0"/>
                <a:ea typeface="微软雅黑" panose="020B0503020204020204" charset="-122"/>
              </a:rPr>
              <a:t>最后一节还写了什么？在文中的作用是什么？</a:t>
            </a:r>
            <a:endParaRPr lang="zh-CN" altLang="en-US" sz="360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05263" y="4824413"/>
            <a:ext cx="4602162" cy="8286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2400" b="1">
                <a:latin typeface="Arial" panose="020B0604020202020204" pitchFamily="34" charset="0"/>
                <a:ea typeface="微软雅黑" panose="020B0503020204020204" charset="-122"/>
              </a:rPr>
              <a:t>提示：可以联系诗歌的写作背景来体会</a:t>
            </a:r>
            <a:endParaRPr lang="zh-CN" altLang="en-US" sz="2400" b="1">
              <a:latin typeface="Arial" panose="020B0604020202020204" pitchFamily="34" charset="0"/>
              <a:ea typeface="微软雅黑" panose="020B0503020204020204" charset="-122"/>
            </a:endParaRPr>
          </a:p>
        </p:txBody>
      </p:sp>
    </p:spTree>
    <p:custDataLst>
      <p:tags r:id="rId3"/>
    </p:custData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4">
                <a:lumMod val="20000"/>
                <a:lumOff val="80000"/>
              </a:schemeClr>
            </a:gs>
            <a:gs pos="100000">
              <a:srgbClr val="DCDCD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pic>
        <p:nvPicPr>
          <p:cNvPr id="11266" name="图片 5" descr="麦子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88438" y="969963"/>
            <a:ext cx="2824162" cy="58721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文本框 7"/>
          <p:cNvSpPr txBox="1"/>
          <p:nvPr/>
        </p:nvSpPr>
        <p:spPr>
          <a:xfrm>
            <a:off x="1931988" y="1562100"/>
            <a:ext cx="6838950" cy="646113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3600">
                <a:latin typeface="Arial" panose="020B0604020202020204" pitchFamily="34" charset="0"/>
                <a:ea typeface="微软雅黑" panose="020B0503020204020204" charset="-122"/>
              </a:rPr>
              <a:t>诗歌的前三节写了什么？</a:t>
            </a:r>
            <a:endParaRPr lang="zh-CN" altLang="en-US" sz="360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pic>
        <p:nvPicPr>
          <p:cNvPr id="11268" name="图片 1" descr="农夫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9382" t="21747" r="24406" b="25633"/>
          <a:stretch>
            <a:fillRect/>
          </a:stretch>
        </p:blipFill>
        <p:spPr>
          <a:xfrm>
            <a:off x="327025" y="3409950"/>
            <a:ext cx="3013075" cy="34321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69" name="文本框 6"/>
          <p:cNvSpPr txBox="1"/>
          <p:nvPr/>
        </p:nvSpPr>
        <p:spPr>
          <a:xfrm>
            <a:off x="698500" y="501650"/>
            <a:ext cx="7353300" cy="70643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4000">
                <a:latin typeface="Arial" panose="020B0604020202020204" pitchFamily="34" charset="0"/>
                <a:ea typeface="微软雅黑" panose="020B0503020204020204" charset="-122"/>
              </a:rPr>
              <a:t>研讨内容，理解主题</a:t>
            </a:r>
            <a:endParaRPr lang="zh-CN" altLang="en-US" sz="400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382963" y="3817938"/>
            <a:ext cx="5438775" cy="1198562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3600">
                <a:latin typeface="Arial" panose="020B0604020202020204" pitchFamily="34" charset="0"/>
                <a:ea typeface="微软雅黑" panose="020B0503020204020204" charset="-122"/>
              </a:rPr>
              <a:t>诗人为什么要写这三节？这样安排的用意是什么？</a:t>
            </a:r>
            <a:endParaRPr lang="zh-CN" altLang="en-US" sz="360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743835" y="2456815"/>
            <a:ext cx="6027419" cy="95313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pPr fontAlgn="auto"/>
            <a:r>
              <a:rPr lang="zh-CN" altLang="en-US" sz="280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rPr>
              <a:t>提示：</a:t>
            </a:r>
            <a:r>
              <a:rPr lang="en-US" altLang="zh-CN" sz="280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rPr>
              <a:t>1</a:t>
            </a:r>
            <a:r>
              <a:rPr lang="zh-CN" altLang="en-US" sz="280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rPr>
              <a:t>、用了什么修辞手法？</a:t>
            </a:r>
            <a:endParaRPr lang="zh-CN" altLang="en-US" sz="2800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  <a:ea typeface="+mn-ea"/>
              <a:cs typeface="+mn-cs"/>
            </a:endParaRPr>
          </a:p>
          <a:p>
            <a:pPr fontAlgn="auto"/>
            <a:r>
              <a:rPr lang="zh-CN" altLang="en-US" sz="280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rPr>
              <a:t>           </a:t>
            </a:r>
            <a:r>
              <a:rPr lang="en-US" altLang="zh-CN" sz="280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rPr>
              <a:t>2</a:t>
            </a:r>
            <a:r>
              <a:rPr lang="zh-CN" altLang="en-US" sz="280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rPr>
              <a:t>、诗人的语言特点</a:t>
            </a:r>
            <a:endParaRPr lang="zh-CN" altLang="en-US" sz="2800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  <a:ea typeface="+mn-ea"/>
              <a:cs typeface="+mn-cs"/>
            </a:endParaRPr>
          </a:p>
        </p:txBody>
      </p:sp>
    </p:spTree>
    <p:custDataLst>
      <p:tags r:id="rId3"/>
    </p:custData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4">
                <a:lumMod val="20000"/>
                <a:lumOff val="80000"/>
              </a:schemeClr>
            </a:gs>
            <a:gs pos="100000">
              <a:srgbClr val="DCDCD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pic>
        <p:nvPicPr>
          <p:cNvPr id="12290" name="图片 5" descr="麦子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88438" y="969963"/>
            <a:ext cx="2824162" cy="58721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291" name="图片 1" descr="农夫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9382" t="21747" r="24406" b="25633"/>
          <a:stretch>
            <a:fillRect/>
          </a:stretch>
        </p:blipFill>
        <p:spPr>
          <a:xfrm>
            <a:off x="327025" y="3409950"/>
            <a:ext cx="3013075" cy="34321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2" name="文本框 6"/>
          <p:cNvSpPr txBox="1"/>
          <p:nvPr/>
        </p:nvSpPr>
        <p:spPr>
          <a:xfrm>
            <a:off x="698500" y="501650"/>
            <a:ext cx="7353300" cy="70643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4000">
                <a:latin typeface="Arial" panose="020B0604020202020204" pitchFamily="34" charset="0"/>
                <a:ea typeface="微软雅黑" panose="020B0503020204020204" charset="-122"/>
              </a:rPr>
              <a:t>总结</a:t>
            </a:r>
            <a:endParaRPr lang="zh-CN" altLang="en-US" sz="400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040254" y="1524000"/>
            <a:ext cx="7146291" cy="28613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pPr fontAlgn="auto"/>
            <a:r>
              <a:rPr lang="zh-CN" altLang="en-US" sz="360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微软雅黑" panose="020B0503020204020204" charset="-122"/>
                <a:cs typeface="+mn-cs"/>
              </a:rPr>
              <a:t>诗人借三黑来表达农民对土地的喜爱，这是土地改革后，农民对自己最珍视的土地失而复得的欣喜。</a:t>
            </a:r>
            <a:endParaRPr lang="zh-CN" altLang="en-US" sz="3600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fontAlgn="auto"/>
            <a:r>
              <a:rPr lang="zh-CN" altLang="en-US" sz="360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微软雅黑" panose="020B0503020204020204" charset="-122"/>
                <a:cs typeface="+mn-cs"/>
              </a:rPr>
              <a:t>同时也表达了诗人对土地，对家园的深切热爱与眷恋。</a:t>
            </a:r>
            <a:endParaRPr lang="zh-CN" altLang="en-US" sz="3600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custDataLst>
      <p:tags r:id="rId3"/>
    </p:custData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4">
                <a:lumMod val="20000"/>
                <a:lumOff val="80000"/>
              </a:schemeClr>
            </a:gs>
            <a:gs pos="100000">
              <a:srgbClr val="DCDCD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pic>
        <p:nvPicPr>
          <p:cNvPr id="13314" name="图片 5" descr="麦子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88438" y="969963"/>
            <a:ext cx="2824162" cy="58721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文本框 7"/>
          <p:cNvSpPr txBox="1"/>
          <p:nvPr/>
        </p:nvSpPr>
        <p:spPr>
          <a:xfrm>
            <a:off x="1666875" y="1987550"/>
            <a:ext cx="7559675" cy="1198563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3600">
                <a:latin typeface="Arial" panose="020B0604020202020204" pitchFamily="34" charset="0"/>
                <a:ea typeface="微软雅黑" panose="020B0503020204020204" charset="-122"/>
              </a:rPr>
              <a:t>调整第一阶段朗读时候的节奏，读出喜悦、热爱和希望</a:t>
            </a:r>
            <a:endParaRPr lang="zh-CN" altLang="en-US" sz="360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pic>
        <p:nvPicPr>
          <p:cNvPr id="13316" name="图片 1" descr="农夫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9382" t="21747" r="24406" b="25633"/>
          <a:stretch>
            <a:fillRect/>
          </a:stretch>
        </p:blipFill>
        <p:spPr>
          <a:xfrm>
            <a:off x="327025" y="3409950"/>
            <a:ext cx="3013075" cy="34321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7" name="文本框 6"/>
          <p:cNvSpPr txBox="1"/>
          <p:nvPr/>
        </p:nvSpPr>
        <p:spPr>
          <a:xfrm>
            <a:off x="698500" y="501650"/>
            <a:ext cx="7353300" cy="70643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4000">
                <a:latin typeface="Arial" panose="020B0604020202020204" pitchFamily="34" charset="0"/>
                <a:ea typeface="微软雅黑" panose="020B0503020204020204" charset="-122"/>
              </a:rPr>
              <a:t>对比调整，重新朗读</a:t>
            </a:r>
            <a:endParaRPr lang="zh-CN" altLang="en-US" sz="4000">
              <a:latin typeface="Arial" panose="020B0604020202020204" pitchFamily="34" charset="0"/>
              <a:ea typeface="微软雅黑" panose="020B0503020204020204" charset="-122"/>
            </a:endParaRPr>
          </a:p>
        </p:txBody>
      </p:sp>
    </p:spTree>
    <p:custDataLst>
      <p:tags r:id="rId3"/>
    </p:custData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10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11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12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13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14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15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16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TEMPLATE_THUMBS_INDEX" val="1、2、3、6、8、10、11、12、15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7.xml><?xml version="1.0" encoding="utf-8"?>
<p:tagLst xmlns:p="http://schemas.openxmlformats.org/presentationml/2006/main">
  <p:tag name="KSO_WM_UNIT_ISCONTENTSTITLE" val="0"/>
  <p:tag name="KSO_WM_UNIT_PRESET_TEXT" val="空白演示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87308_1*a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TEMPLATE_THUMBS_INDEX" val="1、2、3、6、8、10、11、12、15"/>
  <p:tag name="KSO_WM_SLIDE_ID" val="custom20187308_1"/>
  <p:tag name="KSO_WM_TEMPLATE_SUBCATEGORY" val="0"/>
  <p:tag name="KSO_WM_SLIDE_TYPE" val="title"/>
  <p:tag name="KSO_WM_SLIDE_SUBTYPE" val="pureTxt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MODEL_TYPE" val="cover"/>
</p:tagLst>
</file>

<file path=ppt/tags/tag9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412</Words>
  <Application>WPS 演示</Application>
  <PresentationFormat>宽屏</PresentationFormat>
  <Paragraphs>89</Paragraphs>
  <Slides>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8" baseType="lpstr">
      <vt:lpstr>Arial</vt:lpstr>
      <vt:lpstr>宋体</vt:lpstr>
      <vt:lpstr>Wingdings</vt:lpstr>
      <vt:lpstr>微软雅黑</vt:lpstr>
      <vt:lpstr>Arial Unicode MS</vt:lpstr>
      <vt:lpstr>楷体</vt:lpstr>
      <vt:lpstr>腾祥倩影简</vt:lpstr>
      <vt:lpstr>等线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qwe</cp:lastModifiedBy>
  <cp:revision>6</cp:revision>
  <dcterms:created xsi:type="dcterms:W3CDTF">2019-05-10T04:32:45Z</dcterms:created>
  <dcterms:modified xsi:type="dcterms:W3CDTF">2021-11-05T05:12:55Z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4939B09E56EE496AA03DDB158873990E</vt:lpwstr>
  </property>
</Properties>
</file>