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29"/>
  </p:handoutMasterIdLst>
  <p:sldIdLst>
    <p:sldId id="838" r:id="rId3"/>
    <p:sldId id="889" r:id="rId4"/>
    <p:sldId id="890" r:id="rId5"/>
    <p:sldId id="837" r:id="rId6"/>
    <p:sldId id="582" r:id="rId7"/>
    <p:sldId id="699" r:id="rId8"/>
    <p:sldId id="587" r:id="rId9"/>
    <p:sldId id="704" r:id="rId11"/>
    <p:sldId id="868" r:id="rId12"/>
    <p:sldId id="870" r:id="rId13"/>
    <p:sldId id="891" r:id="rId14"/>
    <p:sldId id="783" r:id="rId15"/>
    <p:sldId id="844" r:id="rId16"/>
    <p:sldId id="845" r:id="rId17"/>
    <p:sldId id="846" r:id="rId18"/>
    <p:sldId id="848" r:id="rId19"/>
    <p:sldId id="915" r:id="rId20"/>
    <p:sldId id="784" r:id="rId21"/>
    <p:sldId id="893" r:id="rId22"/>
    <p:sldId id="785" r:id="rId23"/>
    <p:sldId id="895" r:id="rId24"/>
    <p:sldId id="896" r:id="rId25"/>
    <p:sldId id="849" r:id="rId26"/>
    <p:sldId id="850" r:id="rId27"/>
    <p:sldId id="438"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49" d="100"/>
          <a:sy n="49" d="100"/>
        </p:scale>
        <p:origin x="60" y="690"/>
      </p:cViewPr>
      <p:guideLst>
        <p:guide orient="horz" pos="4176"/>
        <p:guide pos="7394"/>
        <p:guide pos="3950"/>
      </p:guideLst>
    </p:cSldViewPr>
  </p:slideViewPr>
  <p:notesTextViewPr>
    <p:cViewPr>
      <p:scale>
        <a:sx n="3" d="2"/>
        <a:sy n="3" d="2"/>
      </p:scale>
      <p:origin x="0" y="0"/>
    </p:cViewPr>
  </p:notesTextViewPr>
  <p:notesViewPr>
    <p:cSldViewPr>
      <p:cViewPr>
        <p:scale>
          <a:sx n="1" d="100"/>
          <a:sy n="1" d="100"/>
        </p:scale>
        <p:origin x="0" y="0"/>
      </p:cViewPr>
      <p:guideLst/>
    </p:cSldViewPr>
  </p:notes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gs" Target="tags/tag68.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notesMaster" Target="notesMasters/notesMaster1.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noFill/>
        <a:effectLst/>
      </p:bgPr>
    </p:bg>
    <p:spTree>
      <p:nvGrpSpPr>
        <p:cNvPr id="1" name=""/>
        <p:cNvGrpSpPr/>
        <p:nvPr/>
      </p:nvGrpSpPr>
      <p:grpSpPr>
        <a:xfrm>
          <a:off x="0" y="0"/>
          <a:ext cx="0" cy="0"/>
          <a:chOff x="0" y="0"/>
          <a:chExt cx="0" cy="0"/>
        </a:xfrm>
      </p:grpSpPr>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263DB197-84B0-484E-9C0F-88358ECCB797}"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E077DA78-E013-4A8C-AD75-63A150561B10}" type="slidenum">
              <a:rPr lang="zh-CN" altLang="en-US" smtClean="0"/>
            </a:fld>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9" Type="http://schemas.openxmlformats.org/officeDocument/2006/relationships/theme" Target="../theme/theme1.xml"/><Relationship Id="rId28" Type="http://schemas.openxmlformats.org/officeDocument/2006/relationships/tags" Target="../tags/tag1.xml"/><Relationship Id="rId27" Type="http://schemas.openxmlformats.org/officeDocument/2006/relationships/slideLayout" Target="../slideLayouts/slideLayout27.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a:gradFill>
        <a:effectLst/>
      </p:bgPr>
    </p:bg>
    <p:spTree>
      <p:nvGrpSpPr>
        <p:cNvPr id="1" name=""/>
        <p:cNvGrpSpPr/>
        <p:nvPr/>
      </p:nvGrpSpPr>
      <p:grpSpPr>
        <a:xfrm>
          <a:off x="0" y="0"/>
          <a:ext cx="0" cy="0"/>
          <a:chOff x="0" y="0"/>
          <a:chExt cx="0" cy="0"/>
        </a:xfrm>
      </p:grpSpPr>
      <p:sp>
        <p:nvSpPr>
          <p:cNvPr id="7" name="KSO_TEMPLATE" hidden="1"/>
          <p:cNvSpPr/>
          <p:nvPr userDrawn="1">
            <p:custDataLst>
              <p:tags r:id="rId28"/>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p:transition/>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090"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4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1.xml"/><Relationship Id="rId1" Type="http://schemas.openxmlformats.org/officeDocument/2006/relationships/tags" Target="../tags/tag44.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45.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3.xml"/><Relationship Id="rId7" Type="http://schemas.openxmlformats.org/officeDocument/2006/relationships/tags" Target="../tags/tag52.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14.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ags" Target="../tags/tag6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tags" Target="../tags/tag6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9.xml"/><Relationship Id="rId1" Type="http://schemas.openxmlformats.org/officeDocument/2006/relationships/tags" Target="../tags/tag6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tags" Target="../tags/tag63.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1.xml"/><Relationship Id="rId1" Type="http://schemas.openxmlformats.org/officeDocument/2006/relationships/tags" Target="../tags/tag64.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ags" Target="../tags/tag65.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3.xml"/><Relationship Id="rId1" Type="http://schemas.openxmlformats.org/officeDocument/2006/relationships/tags" Target="../tags/tag6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67.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1.jpeg"/><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9" Type="http://schemas.openxmlformats.org/officeDocument/2006/relationships/tags" Target="../tags/tag14.xml"/><Relationship Id="rId8" Type="http://schemas.openxmlformats.org/officeDocument/2006/relationships/tags" Target="../tags/tag13.xml"/><Relationship Id="rId7" Type="http://schemas.openxmlformats.org/officeDocument/2006/relationships/tags" Target="../tags/tag12.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 Id="rId3" Type="http://schemas.openxmlformats.org/officeDocument/2006/relationships/tags" Target="../tags/tag8.xml"/><Relationship Id="rId22" Type="http://schemas.openxmlformats.org/officeDocument/2006/relationships/slideLayout" Target="../slideLayouts/slideLayout8.xml"/><Relationship Id="rId21" Type="http://schemas.openxmlformats.org/officeDocument/2006/relationships/tags" Target="../tags/tag26.xml"/><Relationship Id="rId20" Type="http://schemas.openxmlformats.org/officeDocument/2006/relationships/tags" Target="../tags/tag25.xml"/><Relationship Id="rId2" Type="http://schemas.openxmlformats.org/officeDocument/2006/relationships/tags" Target="../tags/tag7.xml"/><Relationship Id="rId19" Type="http://schemas.openxmlformats.org/officeDocument/2006/relationships/tags" Target="../tags/tag24.xml"/><Relationship Id="rId18" Type="http://schemas.openxmlformats.org/officeDocument/2006/relationships/tags" Target="../tags/tag23.xml"/><Relationship Id="rId17" Type="http://schemas.openxmlformats.org/officeDocument/2006/relationships/tags" Target="../tags/tag22.xml"/><Relationship Id="rId16" Type="http://schemas.openxmlformats.org/officeDocument/2006/relationships/tags" Target="../tags/tag21.xml"/><Relationship Id="rId15" Type="http://schemas.openxmlformats.org/officeDocument/2006/relationships/tags" Target="../tags/tag20.xml"/><Relationship Id="rId14" Type="http://schemas.openxmlformats.org/officeDocument/2006/relationships/tags" Target="../tags/tag19.xml"/><Relationship Id="rId13" Type="http://schemas.openxmlformats.org/officeDocument/2006/relationships/tags" Target="../tags/tag18.xml"/><Relationship Id="rId12" Type="http://schemas.openxmlformats.org/officeDocument/2006/relationships/tags" Target="../tags/tag17.xml"/><Relationship Id="rId11" Type="http://schemas.openxmlformats.org/officeDocument/2006/relationships/tags" Target="../tags/tag16.xml"/><Relationship Id="rId10" Type="http://schemas.openxmlformats.org/officeDocument/2006/relationships/tags" Target="../tags/tag15.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9" Type="http://schemas.openxmlformats.org/officeDocument/2006/relationships/tags" Target="../tags/tag35.xml"/><Relationship Id="rId8" Type="http://schemas.openxmlformats.org/officeDocument/2006/relationships/tags" Target="../tags/tag34.xml"/><Relationship Id="rId7" Type="http://schemas.openxmlformats.org/officeDocument/2006/relationships/tags" Target="../tags/tag3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7" Type="http://schemas.openxmlformats.org/officeDocument/2006/relationships/slideLayout" Target="../slideLayouts/slideLayout9.xml"/><Relationship Id="rId16" Type="http://schemas.openxmlformats.org/officeDocument/2006/relationships/tags" Target="../tags/tag42.xml"/><Relationship Id="rId15" Type="http://schemas.openxmlformats.org/officeDocument/2006/relationships/tags" Target="../tags/tag4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tags" Target="../tags/tag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78915" y="1503045"/>
            <a:ext cx="9863455" cy="780415"/>
          </a:xfrm>
          <a:prstGeom prst="rect">
            <a:avLst/>
          </a:prstGeom>
          <a:noFill/>
        </p:spPr>
        <p:txBody>
          <a:bodyPr wrap="square" rtlCol="0">
            <a:spAutoFit/>
          </a:bodyPr>
          <a:lstStyle/>
          <a:p>
            <a:pPr marL="457200" indent="-457200" algn="just" fontAlgn="auto">
              <a:lnSpc>
                <a:spcPct val="140000"/>
              </a:lnSpc>
              <a:buFont typeface="Wingdings" panose="05000000000000000000" charset="0"/>
              <a:buChar char="l"/>
            </a:pPr>
            <a:r>
              <a:rPr lang="zh-CN" sz="3200">
                <a:solidFill>
                  <a:srgbClr val="204066"/>
                </a:solidFill>
              </a:rPr>
              <a:t>说起京剧，你们会想到哪些？你们又了解哪些呢？</a:t>
            </a:r>
            <a:endParaRPr lang="zh-CN" sz="3200">
              <a:solidFill>
                <a:srgbClr val="204066"/>
              </a:solidFill>
            </a:endParaRPr>
          </a:p>
        </p:txBody>
      </p:sp>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新课导入</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文本框 1"/>
          <p:cNvSpPr txBox="1"/>
          <p:nvPr/>
        </p:nvSpPr>
        <p:spPr>
          <a:xfrm>
            <a:off x="1971040" y="2483485"/>
            <a:ext cx="8808720" cy="583565"/>
          </a:xfrm>
          <a:prstGeom prst="rect">
            <a:avLst/>
          </a:prstGeom>
          <a:noFill/>
        </p:spPr>
        <p:txBody>
          <a:bodyPr wrap="square" rtlCol="0">
            <a:spAutoFit/>
          </a:bodyPr>
          <a:lstStyle/>
          <a:p>
            <a:r>
              <a:rPr lang="zh-CN" altLang="en-US" sz="3200" b="1">
                <a:solidFill>
                  <a:srgbClr val="204066"/>
                </a:solidFill>
                <a:latin typeface="宋体" panose="02010600030101010101" pitchFamily="2" charset="-122"/>
                <a:ea typeface="宋体" panose="02010600030101010101" pitchFamily="2" charset="-122"/>
              </a:rPr>
              <a:t>被列入《人类非物质文化遗产代表作品录》</a:t>
            </a:r>
            <a:endParaRPr lang="zh-CN" altLang="en-US" sz="3200" b="1">
              <a:solidFill>
                <a:srgbClr val="204066"/>
              </a:solidFill>
              <a:latin typeface="宋体" panose="02010600030101010101" pitchFamily="2" charset="-122"/>
              <a:ea typeface="宋体" panose="02010600030101010101" pitchFamily="2" charset="-122"/>
            </a:endParaRPr>
          </a:p>
        </p:txBody>
      </p:sp>
      <p:sp>
        <p:nvSpPr>
          <p:cNvPr id="12" name="文本框 11"/>
          <p:cNvSpPr txBox="1"/>
          <p:nvPr/>
        </p:nvSpPr>
        <p:spPr>
          <a:xfrm>
            <a:off x="1971040" y="3154045"/>
            <a:ext cx="8808720" cy="583565"/>
          </a:xfrm>
          <a:prstGeom prst="rect">
            <a:avLst/>
          </a:prstGeom>
          <a:noFill/>
        </p:spPr>
        <p:txBody>
          <a:bodyPr wrap="square" rtlCol="0">
            <a:spAutoFit/>
          </a:bodyPr>
          <a:lstStyle/>
          <a:p>
            <a:r>
              <a:rPr lang="zh-CN" altLang="en-US" sz="3200" b="1">
                <a:solidFill>
                  <a:srgbClr val="204066"/>
                </a:solidFill>
                <a:latin typeface="宋体" panose="02010600030101010101" pitchFamily="2" charset="-122"/>
                <a:ea typeface="宋体" panose="02010600030101010101" pitchFamily="2" charset="-122"/>
              </a:rPr>
              <a:t>胡琴，锣鼓</a:t>
            </a:r>
            <a:endParaRPr lang="zh-CN" altLang="en-US" sz="3200" b="1">
              <a:solidFill>
                <a:srgbClr val="204066"/>
              </a:solidFill>
              <a:latin typeface="宋体" panose="02010600030101010101" pitchFamily="2" charset="-122"/>
              <a:ea typeface="宋体" panose="02010600030101010101" pitchFamily="2" charset="-122"/>
            </a:endParaRPr>
          </a:p>
        </p:txBody>
      </p:sp>
      <p:sp>
        <p:nvSpPr>
          <p:cNvPr id="13" name="文本框 12"/>
          <p:cNvSpPr txBox="1"/>
          <p:nvPr/>
        </p:nvSpPr>
        <p:spPr>
          <a:xfrm>
            <a:off x="1971040" y="3824605"/>
            <a:ext cx="8808720" cy="583565"/>
          </a:xfrm>
          <a:prstGeom prst="rect">
            <a:avLst/>
          </a:prstGeom>
          <a:noFill/>
        </p:spPr>
        <p:txBody>
          <a:bodyPr wrap="square" rtlCol="0">
            <a:spAutoFit/>
          </a:bodyPr>
          <a:lstStyle/>
          <a:p>
            <a:r>
              <a:rPr lang="zh-CN" altLang="en-US" sz="3200" b="1">
                <a:solidFill>
                  <a:srgbClr val="204066"/>
                </a:solidFill>
                <a:latin typeface="宋体" panose="02010600030101010101" pitchFamily="2" charset="-122"/>
                <a:ea typeface="宋体" panose="02010600030101010101" pitchFamily="2" charset="-122"/>
              </a:rPr>
              <a:t>中国国粹</a:t>
            </a:r>
            <a:endParaRPr lang="zh-CN" altLang="en-US" sz="3200" b="1">
              <a:solidFill>
                <a:srgbClr val="204066"/>
              </a:solidFill>
              <a:latin typeface="宋体" panose="02010600030101010101" pitchFamily="2" charset="-122"/>
              <a:ea typeface="宋体" panose="02010600030101010101" pitchFamily="2" charset="-122"/>
            </a:endParaRPr>
          </a:p>
        </p:txBody>
      </p:sp>
      <p:sp>
        <p:nvSpPr>
          <p:cNvPr id="14" name="文本框 13"/>
          <p:cNvSpPr txBox="1"/>
          <p:nvPr/>
        </p:nvSpPr>
        <p:spPr>
          <a:xfrm>
            <a:off x="1971040" y="4495165"/>
            <a:ext cx="8808720" cy="583565"/>
          </a:xfrm>
          <a:prstGeom prst="rect">
            <a:avLst/>
          </a:prstGeom>
          <a:noFill/>
        </p:spPr>
        <p:txBody>
          <a:bodyPr wrap="square" rtlCol="0">
            <a:spAutoFit/>
          </a:bodyPr>
          <a:lstStyle/>
          <a:p>
            <a:r>
              <a:rPr lang="zh-CN" altLang="en-US" sz="3200" b="1">
                <a:solidFill>
                  <a:srgbClr val="204066"/>
                </a:solidFill>
                <a:latin typeface="宋体" panose="02010600030101010101" pitchFamily="2" charset="-122"/>
                <a:ea typeface="宋体" panose="02010600030101010101" pitchFamily="2" charset="-122"/>
              </a:rPr>
              <a:t>梅兰芳</a:t>
            </a:r>
            <a:endParaRPr lang="zh-CN" altLang="en-US" sz="3200" b="1">
              <a:solidFill>
                <a:srgbClr val="204066"/>
              </a:solidFill>
              <a:latin typeface="宋体" panose="02010600030101010101" pitchFamily="2" charset="-122"/>
              <a:ea typeface="宋体" panose="02010600030101010101" pitchFamily="2" charset="-122"/>
            </a:endParaRPr>
          </a:p>
        </p:txBody>
      </p:sp>
      <p:sp>
        <p:nvSpPr>
          <p:cNvPr id="15" name="文本框 14"/>
          <p:cNvSpPr txBox="1"/>
          <p:nvPr/>
        </p:nvSpPr>
        <p:spPr>
          <a:xfrm>
            <a:off x="1971040" y="5165725"/>
            <a:ext cx="8808720" cy="583565"/>
          </a:xfrm>
          <a:prstGeom prst="rect">
            <a:avLst/>
          </a:prstGeom>
          <a:noFill/>
        </p:spPr>
        <p:txBody>
          <a:bodyPr wrap="square" rtlCol="0">
            <a:spAutoFit/>
          </a:bodyPr>
          <a:lstStyle/>
          <a:p>
            <a:r>
              <a:rPr lang="en-US" altLang="zh-CN" sz="3200" b="1">
                <a:solidFill>
                  <a:srgbClr val="204066"/>
                </a:solidFill>
                <a:latin typeface="宋体" panose="02010600030101010101" pitchFamily="2" charset="-122"/>
                <a:ea typeface="宋体" panose="02010600030101010101" pitchFamily="2" charset="-122"/>
              </a:rPr>
              <a:t>……</a:t>
            </a:r>
            <a:endParaRPr lang="en-US" altLang="zh-CN" sz="3200" b="1">
              <a:solidFill>
                <a:srgbClr val="204066"/>
              </a:solidFill>
              <a:latin typeface="宋体" panose="02010600030101010101" pitchFamily="2" charset="-122"/>
              <a:ea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up)">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初读感知</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4" name="椭圆 3"/>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p:cNvGrpSpPr/>
          <p:nvPr/>
        </p:nvGrpSpPr>
        <p:grpSpPr>
          <a:xfrm>
            <a:off x="1635760" y="1791335"/>
            <a:ext cx="8406765" cy="2894330"/>
            <a:chOff x="2525" y="2709"/>
            <a:chExt cx="13239" cy="4558"/>
          </a:xfrm>
        </p:grpSpPr>
        <p:sp>
          <p:nvSpPr>
            <p:cNvPr id="15" name="文本框 14"/>
            <p:cNvSpPr txBox="1"/>
            <p:nvPr/>
          </p:nvSpPr>
          <p:spPr>
            <a:xfrm>
              <a:off x="3428" y="3174"/>
              <a:ext cx="11593" cy="3400"/>
            </a:xfrm>
            <a:prstGeom prst="rect">
              <a:avLst/>
            </a:prstGeom>
            <a:noFill/>
            <a:ln w="9525">
              <a:noFill/>
            </a:ln>
          </p:spPr>
          <p:txBody>
            <a:bodyPr wrap="square">
              <a:spAutoFit/>
            </a:bodyPr>
            <a:lstStyle/>
            <a:p>
              <a:pPr algn="just" fontAlgn="auto">
                <a:lnSpc>
                  <a:spcPct val="140000"/>
                </a:lnSpc>
              </a:pPr>
              <a:r>
                <a:rPr lang="en-US" sz="3200">
                  <a:solidFill>
                    <a:srgbClr val="204066"/>
                  </a:solidFill>
                  <a:latin typeface="微软雅黑" panose="020B0503020204020204" charset="-122"/>
                  <a:ea typeface="微软雅黑" panose="020B0503020204020204" charset="-122"/>
                  <a:cs typeface="微软雅黑" panose="020B0503020204020204" charset="-122"/>
                  <a:sym typeface="+mn-ea"/>
                </a:rPr>
                <a:t>       </a:t>
              </a:r>
              <a:r>
                <a:rPr sz="3200">
                  <a:solidFill>
                    <a:srgbClr val="204066"/>
                  </a:solidFill>
                  <a:latin typeface="微软雅黑" panose="020B0503020204020204" charset="-122"/>
                  <a:ea typeface="微软雅黑" panose="020B0503020204020204" charset="-122"/>
                  <a:cs typeface="微软雅黑" panose="020B0503020204020204" charset="-122"/>
                  <a:sym typeface="+mn-ea"/>
                </a:rPr>
                <a:t>请同学们自主阅读《京剧趣谈》这篇课文。阅读结束后，请简要说一说课文介绍了京剧的哪两个方面。</a:t>
              </a:r>
              <a:endParaRPr sz="3200">
                <a:solidFill>
                  <a:srgbClr val="767171"/>
                </a:solidFill>
                <a:latin typeface="微软雅黑" panose="020B0503020204020204" charset="-122"/>
                <a:ea typeface="微软雅黑" panose="020B0503020204020204" charset="-122"/>
                <a:cs typeface="微软雅黑" panose="020B0503020204020204" charset="-122"/>
              </a:endParaRPr>
            </a:p>
          </p:txBody>
        </p:sp>
        <p:sp>
          <p:nvSpPr>
            <p:cNvPr id="3" name="任意多边形 2"/>
            <p:cNvSpPr/>
            <p:nvPr/>
          </p:nvSpPr>
          <p:spPr>
            <a:xfrm rot="5400000">
              <a:off x="2904" y="2329"/>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5400000" flipH="1" flipV="1">
              <a:off x="14073" y="5576"/>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3132455" y="4561840"/>
            <a:ext cx="4968240" cy="583565"/>
          </a:xfrm>
          <a:prstGeom prst="rect">
            <a:avLst/>
          </a:prstGeom>
          <a:noFill/>
          <a:ln w="9525">
            <a:noFill/>
          </a:ln>
        </p:spPr>
        <p:txBody>
          <a:bodyPr wrap="square" anchor="t">
            <a:spAutoFit/>
          </a:bodyPr>
          <a:lstStyle/>
          <a:p>
            <a:r>
              <a:rPr lang="zh-CN" altLang="en-US" sz="3200" b="1">
                <a:solidFill>
                  <a:srgbClr val="FF0000"/>
                </a:solidFill>
                <a:latin typeface="楷体" panose="02010609060101010101" charset="-122"/>
                <a:ea typeface="楷体" panose="02010609060101010101" charset="-122"/>
                <a:cs typeface="微软雅黑" panose="020B0503020204020204" charset="-122"/>
              </a:rPr>
              <a:t>（京剧的道具和表演方式）</a:t>
            </a:r>
            <a:endParaRPr lang="zh-CN" altLang="en-US" sz="3200" b="1">
              <a:solidFill>
                <a:srgbClr val="FF0000"/>
              </a:solidFill>
              <a:latin typeface="楷体" panose="02010609060101010101" charset="-122"/>
              <a:ea typeface="楷体" panose="02010609060101010101" charset="-122"/>
              <a:cs typeface="微软雅黑" panose="020B050302020402020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阅读提示</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4" name="椭圆 3"/>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 name="圆角矩形 1"/>
          <p:cNvSpPr/>
          <p:nvPr/>
        </p:nvSpPr>
        <p:spPr>
          <a:xfrm>
            <a:off x="1495425" y="1838960"/>
            <a:ext cx="664845" cy="3439160"/>
          </a:xfrm>
          <a:prstGeom prst="roundRect">
            <a:avLst/>
          </a:prstGeom>
          <a:solidFill>
            <a:srgbClr val="204066"/>
          </a:solidFill>
          <a:ln>
            <a:solidFill>
              <a:srgbClr val="204066"/>
            </a:solid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圆角矩形 2"/>
          <p:cNvSpPr/>
          <p:nvPr/>
        </p:nvSpPr>
        <p:spPr>
          <a:xfrm>
            <a:off x="10166985" y="1838960"/>
            <a:ext cx="664845" cy="3439160"/>
          </a:xfrm>
          <a:prstGeom prst="roundRect">
            <a:avLst/>
          </a:prstGeom>
          <a:solidFill>
            <a:srgbClr val="204066"/>
          </a:solidFill>
          <a:ln>
            <a:solidFill>
              <a:srgbClr val="204066"/>
            </a:solid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478405" y="1978660"/>
            <a:ext cx="7458075" cy="3105150"/>
          </a:xfrm>
          <a:prstGeom prst="rect">
            <a:avLst/>
          </a:prstGeom>
          <a:noFill/>
        </p:spPr>
        <p:txBody>
          <a:bodyPr wrap="square" rtlCol="0">
            <a:spAutoFit/>
          </a:bodyPr>
          <a:lstStyle/>
          <a:p>
            <a:pPr fontAlgn="auto">
              <a:lnSpc>
                <a:spcPct val="140000"/>
              </a:lnSpc>
            </a:pPr>
            <a:r>
              <a:rPr lang="en-US" altLang="zh-CN" sz="2800">
                <a:solidFill>
                  <a:srgbClr val="204066"/>
                </a:solidFill>
              </a:rPr>
              <a:t>       </a:t>
            </a:r>
            <a:r>
              <a:rPr lang="zh-CN" altLang="en-US" sz="2800">
                <a:solidFill>
                  <a:srgbClr val="204066"/>
                </a:solidFill>
              </a:rPr>
              <a:t>提起京剧，你的脑海中也许会浮现出丰富多彩的京剧脸谱。如果你细细欣赏京剧，还会发现其中的许多奥秘。默读课文，说说你对京剧有了哪些了解。课后，有兴趣的同学可以看看京剧，并和同学交流。</a:t>
            </a:r>
            <a:endParaRPr lang="zh-CN" altLang="en-US" sz="2800">
              <a:solidFill>
                <a:srgbClr val="204066"/>
              </a:solidFill>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自主探究</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2" name="椭圆 1"/>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文本框 5"/>
          <p:cNvSpPr txBox="1"/>
          <p:nvPr/>
        </p:nvSpPr>
        <p:spPr>
          <a:xfrm>
            <a:off x="1478915" y="1503045"/>
            <a:ext cx="9863455" cy="780415"/>
          </a:xfrm>
          <a:prstGeom prst="rect">
            <a:avLst/>
          </a:prstGeom>
          <a:noFill/>
        </p:spPr>
        <p:txBody>
          <a:bodyPr wrap="square" rtlCol="0">
            <a:spAutoFit/>
          </a:bodyPr>
          <a:lstStyle/>
          <a:p>
            <a:pPr indent="0" algn="just" fontAlgn="auto">
              <a:lnSpc>
                <a:spcPct val="140000"/>
              </a:lnSpc>
              <a:buFont typeface="Wingdings" panose="05000000000000000000" charset="0"/>
              <a:buNone/>
            </a:pPr>
            <a:r>
              <a:rPr lang="zh-CN" sz="3200">
                <a:solidFill>
                  <a:srgbClr val="204066"/>
                </a:solidFill>
              </a:rPr>
              <a:t>自由朗读课文第</a:t>
            </a:r>
            <a:r>
              <a:rPr lang="en-US" altLang="zh-CN" sz="3200">
                <a:solidFill>
                  <a:srgbClr val="204066"/>
                </a:solidFill>
              </a:rPr>
              <a:t>1</a:t>
            </a:r>
            <a:r>
              <a:rPr lang="en-US" altLang="zh-CN" sz="3200">
                <a:solidFill>
                  <a:srgbClr val="204066"/>
                </a:solidFill>
                <a:latin typeface="楷体" panose="02010609060101010101" charset="-122"/>
                <a:ea typeface="楷体" panose="02010609060101010101" charset="-122"/>
              </a:rPr>
              <a:t>～</a:t>
            </a:r>
            <a:r>
              <a:rPr lang="en-US" altLang="zh-CN" sz="3200">
                <a:solidFill>
                  <a:srgbClr val="204066"/>
                </a:solidFill>
              </a:rPr>
              <a:t>3</a:t>
            </a:r>
            <a:r>
              <a:rPr lang="zh-CN" altLang="en-US" sz="3200">
                <a:solidFill>
                  <a:srgbClr val="204066"/>
                </a:solidFill>
              </a:rPr>
              <a:t>自然段，</a:t>
            </a:r>
            <a:endParaRPr lang="zh-CN" altLang="en-US" sz="3200">
              <a:solidFill>
                <a:srgbClr val="204066"/>
              </a:solidFill>
            </a:endParaRPr>
          </a:p>
        </p:txBody>
      </p:sp>
      <p:sp>
        <p:nvSpPr>
          <p:cNvPr id="7" name="文本框 6"/>
          <p:cNvSpPr txBox="1"/>
          <p:nvPr/>
        </p:nvSpPr>
        <p:spPr>
          <a:xfrm>
            <a:off x="1478915" y="2437765"/>
            <a:ext cx="9863455" cy="1296670"/>
          </a:xfrm>
          <a:prstGeom prst="rect">
            <a:avLst/>
          </a:prstGeom>
          <a:noFill/>
        </p:spPr>
        <p:txBody>
          <a:bodyPr wrap="square" rtlCol="0">
            <a:spAutoFit/>
          </a:bodyPr>
          <a:lstStyle/>
          <a:p>
            <a:pPr marL="457200" indent="-457200" algn="just" fontAlgn="auto">
              <a:lnSpc>
                <a:spcPct val="140000"/>
              </a:lnSpc>
              <a:buFont typeface="Wingdings" panose="05000000000000000000" charset="0"/>
              <a:buChar char="l"/>
            </a:pPr>
            <a:r>
              <a:rPr lang="zh-CN" altLang="en-US" sz="2800">
                <a:solidFill>
                  <a:srgbClr val="204066"/>
                </a:solidFill>
              </a:rPr>
              <a:t>骑马在舞台上没办法表现的原因是什么？京剧表演中</a:t>
            </a:r>
            <a:endParaRPr lang="zh-CN" altLang="en-US" sz="2800">
              <a:solidFill>
                <a:srgbClr val="204066"/>
              </a:solidFill>
            </a:endParaRPr>
          </a:p>
          <a:p>
            <a:pPr indent="0" algn="just" fontAlgn="auto">
              <a:lnSpc>
                <a:spcPct val="140000"/>
              </a:lnSpc>
              <a:buFont typeface="Wingdings" panose="05000000000000000000" charset="0"/>
              <a:buNone/>
            </a:pPr>
            <a:r>
              <a:rPr lang="zh-CN" altLang="en-US" sz="2800">
                <a:solidFill>
                  <a:srgbClr val="204066"/>
                </a:solidFill>
              </a:rPr>
              <a:t>    是通过什么方式解决这一问题的？</a:t>
            </a:r>
            <a:endParaRPr lang="zh-CN" altLang="en-US" sz="2800">
              <a:solidFill>
                <a:srgbClr val="204066"/>
              </a:solidFill>
            </a:endParaRPr>
          </a:p>
        </p:txBody>
      </p:sp>
      <p:sp>
        <p:nvSpPr>
          <p:cNvPr id="9" name="文本框 8"/>
          <p:cNvSpPr txBox="1"/>
          <p:nvPr/>
        </p:nvSpPr>
        <p:spPr>
          <a:xfrm>
            <a:off x="1478915" y="3921125"/>
            <a:ext cx="9863455" cy="1296670"/>
          </a:xfrm>
          <a:prstGeom prst="rect">
            <a:avLst/>
          </a:prstGeom>
          <a:noFill/>
        </p:spPr>
        <p:txBody>
          <a:bodyPr wrap="square" rtlCol="0">
            <a:spAutoFit/>
          </a:bodyPr>
          <a:lstStyle/>
          <a:p>
            <a:pPr marL="457200" indent="-457200" algn="just" fontAlgn="auto">
              <a:lnSpc>
                <a:spcPct val="140000"/>
              </a:lnSpc>
              <a:buFont typeface="Wingdings" panose="05000000000000000000" charset="0"/>
              <a:buChar char="l"/>
            </a:pPr>
            <a:r>
              <a:rPr lang="zh-CN" altLang="en-US" sz="2800">
                <a:solidFill>
                  <a:srgbClr val="204066"/>
                </a:solidFill>
              </a:rPr>
              <a:t>作者介绍马鞭是实在的道具，为什么还要介绍京剧</a:t>
            </a:r>
            <a:endParaRPr lang="zh-CN" altLang="en-US" sz="2800">
              <a:solidFill>
                <a:srgbClr val="204066"/>
              </a:solidFill>
            </a:endParaRPr>
          </a:p>
          <a:p>
            <a:pPr indent="0" algn="just" fontAlgn="auto">
              <a:lnSpc>
                <a:spcPct val="140000"/>
              </a:lnSpc>
              <a:buFont typeface="Wingdings" panose="05000000000000000000" charset="0"/>
              <a:buNone/>
            </a:pPr>
            <a:r>
              <a:rPr lang="zh-CN" altLang="en-US" sz="2800">
                <a:solidFill>
                  <a:srgbClr val="204066"/>
                </a:solidFill>
              </a:rPr>
              <a:t>    中一些虚拟的道具呢？这样写的目的是什么？</a:t>
            </a:r>
            <a:endParaRPr lang="zh-CN" altLang="en-US" sz="2800">
              <a:solidFill>
                <a:srgbClr val="204066"/>
              </a:solidFill>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21740" y="1435100"/>
            <a:ext cx="9766935" cy="2251710"/>
          </a:xfrm>
          <a:prstGeom prst="rect">
            <a:avLst/>
          </a:prstGeom>
          <a:noFill/>
        </p:spPr>
        <p:txBody>
          <a:bodyPr wrap="square" rtlCol="0">
            <a:spAutoFit/>
          </a:bodyPr>
          <a:lstStyle/>
          <a:p>
            <a:pPr fontAlgn="auto">
              <a:lnSpc>
                <a:spcPct val="130000"/>
              </a:lnSpc>
            </a:pPr>
            <a:r>
              <a:rPr lang="en-US" altLang="zh-CN" sz="3600" b="1">
                <a:solidFill>
                  <a:srgbClr val="204066"/>
                </a:solidFill>
                <a:latin typeface="楷体" panose="02010609060101010101" charset="-122"/>
                <a:ea typeface="楷体" panose="02010609060101010101" charset="-122"/>
                <a:sym typeface="+mn-ea"/>
              </a:rPr>
              <a:t>    </a:t>
            </a:r>
            <a:r>
              <a:rPr lang="zh-CN" altLang="en-US" sz="3600" b="1">
                <a:solidFill>
                  <a:srgbClr val="204066"/>
                </a:solidFill>
                <a:latin typeface="楷体" panose="02010609060101010101" charset="-122"/>
                <a:ea typeface="楷体" panose="02010609060101010101" charset="-122"/>
                <a:sym typeface="+mn-ea"/>
              </a:rPr>
              <a:t>中国古人时常要骑马。可骑马在舞台上没办法表现，</a:t>
            </a:r>
            <a:r>
              <a:rPr lang="zh-CN" altLang="en-US" sz="3600" b="1">
                <a:solidFill>
                  <a:srgbClr val="FF0000"/>
                </a:solidFill>
                <a:latin typeface="楷体" panose="02010609060101010101" charset="-122"/>
                <a:ea typeface="楷体" panose="02010609060101010101" charset="-122"/>
                <a:sym typeface="+mn-ea"/>
              </a:rPr>
              <a:t>舞台方圆太小，马匹是无法驰骋的</a:t>
            </a:r>
            <a:r>
              <a:rPr lang="zh-CN" altLang="en-US" sz="3600" b="1">
                <a:solidFill>
                  <a:srgbClr val="204066"/>
                </a:solidFill>
                <a:latin typeface="楷体" panose="02010609060101010101" charset="-122"/>
                <a:ea typeface="楷体" panose="02010609060101010101" charset="-122"/>
                <a:sym typeface="+mn-ea"/>
              </a:rPr>
              <a:t>。</a:t>
            </a:r>
            <a:r>
              <a:rPr lang="zh-CN" altLang="en-US" sz="3600" b="1">
                <a:solidFill>
                  <a:srgbClr val="FF0000"/>
                </a:solidFill>
                <a:latin typeface="楷体" panose="02010609060101010101" charset="-122"/>
                <a:ea typeface="楷体" panose="02010609060101010101" charset="-122"/>
                <a:sym typeface="+mn-ea"/>
              </a:rPr>
              <a:t>真马出现在舞台上，演员也怕它失去控制</a:t>
            </a:r>
            <a:r>
              <a:rPr lang="zh-CN" altLang="en-US" sz="3600" b="1">
                <a:solidFill>
                  <a:srgbClr val="204066"/>
                </a:solidFill>
                <a:latin typeface="楷体" panose="02010609060101010101" charset="-122"/>
                <a:ea typeface="楷体" panose="02010609060101010101" charset="-122"/>
                <a:sym typeface="+mn-ea"/>
              </a:rPr>
              <a:t>。</a:t>
            </a:r>
            <a:endParaRPr lang="zh-CN" altLang="en-US" sz="3600" b="1">
              <a:solidFill>
                <a:srgbClr val="204066"/>
              </a:solidFill>
              <a:latin typeface="楷体" panose="02010609060101010101" charset="-122"/>
              <a:ea typeface="楷体" panose="02010609060101010101" charset="-122"/>
              <a:sym typeface="+mn-ea"/>
            </a:endParaRPr>
          </a:p>
        </p:txBody>
      </p:sp>
      <p:sp>
        <p:nvSpPr>
          <p:cNvPr id="3" name="文本框 2"/>
          <p:cNvSpPr txBox="1"/>
          <p:nvPr/>
        </p:nvSpPr>
        <p:spPr>
          <a:xfrm>
            <a:off x="1308735" y="3898900"/>
            <a:ext cx="6573520" cy="583565"/>
          </a:xfrm>
          <a:prstGeom prst="rect">
            <a:avLst/>
          </a:prstGeom>
          <a:noFill/>
        </p:spPr>
        <p:txBody>
          <a:bodyPr wrap="square" rtlCol="0">
            <a:spAutoFit/>
          </a:bodyPr>
          <a:lstStyle/>
          <a:p>
            <a:r>
              <a:rPr lang="zh-CN" altLang="en-US" sz="3200">
                <a:solidFill>
                  <a:srgbClr val="204066"/>
                </a:solidFill>
              </a:rPr>
              <a:t>骑马在舞台上没法表现的原因：</a:t>
            </a:r>
            <a:endParaRPr lang="zh-CN" altLang="en-US" sz="3200">
              <a:solidFill>
                <a:srgbClr val="204066"/>
              </a:solidFill>
            </a:endParaRPr>
          </a:p>
        </p:txBody>
      </p:sp>
      <p:grpSp>
        <p:nvGrpSpPr>
          <p:cNvPr id="28" name="PA-组合 2"/>
          <p:cNvGrpSpPr/>
          <p:nvPr>
            <p:custDataLst>
              <p:tags r:id="rId1"/>
            </p:custDataLst>
          </p:nvPr>
        </p:nvGrpSpPr>
        <p:grpSpPr>
          <a:xfrm>
            <a:off x="1839595" y="4846955"/>
            <a:ext cx="2304415" cy="645160"/>
            <a:chOff x="2299460" y="2974814"/>
            <a:chExt cx="1067216" cy="425366"/>
          </a:xfrm>
        </p:grpSpPr>
        <p:sp>
          <p:nvSpPr>
            <p:cNvPr id="29" name="PA-1"/>
            <p:cNvSpPr/>
            <p:nvPr>
              <p:custDataLst>
                <p:tags r:id="rId2"/>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0" name="PA-文本框 24"/>
            <p:cNvSpPr txBox="1"/>
            <p:nvPr>
              <p:custDataLst>
                <p:tags r:id="rId3"/>
              </p:custDataLst>
            </p:nvPr>
          </p:nvSpPr>
          <p:spPr>
            <a:xfrm>
              <a:off x="2313715" y="2974814"/>
              <a:ext cx="1032549"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舞台太小</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4" name="PA-组合 2"/>
          <p:cNvGrpSpPr/>
          <p:nvPr>
            <p:custDataLst>
              <p:tags r:id="rId4"/>
            </p:custDataLst>
          </p:nvPr>
        </p:nvGrpSpPr>
        <p:grpSpPr>
          <a:xfrm>
            <a:off x="4633595" y="4846955"/>
            <a:ext cx="4773295" cy="645160"/>
            <a:chOff x="2299460" y="2974814"/>
            <a:chExt cx="1067216" cy="425366"/>
          </a:xfrm>
        </p:grpSpPr>
        <p:sp>
          <p:nvSpPr>
            <p:cNvPr id="6" name="PA-1"/>
            <p:cNvSpPr/>
            <p:nvPr>
              <p:custDataLst>
                <p:tags r:id="rId5"/>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PA-文本框 24"/>
            <p:cNvSpPr txBox="1"/>
            <p:nvPr>
              <p:custDataLst>
                <p:tags r:id="rId6"/>
              </p:custDataLst>
            </p:nvPr>
          </p:nvSpPr>
          <p:spPr>
            <a:xfrm>
              <a:off x="2313715" y="2974814"/>
              <a:ext cx="1032549"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真马容易失去控制</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7"/>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9" name="椭圆 8"/>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path" presetSubtype="0" decel="100000" fill="hold" nodeType="withEffect">
                                  <p:stCondLst>
                                    <p:cond delay="50"/>
                                  </p:stCondLst>
                                  <p:childTnLst>
                                    <p:animMotion origin="layout" path="M 2.08333E-07 -0.04051 L 2.08333E-07 -7.40741E-07" pathEditMode="relative" ptsTypes="">
                                      <p:cBhvr>
                                        <p:cTn id="9" dur="500" fill="hold"/>
                                        <p:tgtEl>
                                          <p:spTgt spid="28"/>
                                        </p:tgtEl>
                                        <p:attrNameLst>
                                          <p:attrName>ppt_x</p:attrName>
                                          <p:attrName>ppt_y</p:attrName>
                                        </p:attrNameLst>
                                      </p:cBhvr>
                                    </p:animMotion>
                                  </p:childTnLst>
                                </p:cTn>
                              </p:par>
                              <p:par>
                                <p:cTn id="10" presetID="10" presetClass="entr" presetSubtype="0" fill="hold" nodeType="withEffect">
                                  <p:stCondLst>
                                    <p:cond delay="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42" presetClass="path" presetSubtype="0" decel="100000" fill="hold" nodeType="withEffect">
                                  <p:stCondLst>
                                    <p:cond delay="50"/>
                                  </p:stCondLst>
                                  <p:childTnLst>
                                    <p:animMotion origin="layout" path="M 2.08333E-07 -0.04051 L 2.08333E-07 -7.40741E-07" pathEditMode="relative" ptsTypes="">
                                      <p:cBhvr>
                                        <p:cTn id="14" dur="5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18895" y="1397000"/>
            <a:ext cx="9582785" cy="3290570"/>
          </a:xfrm>
          <a:prstGeom prst="rect">
            <a:avLst/>
          </a:prstGeom>
          <a:noFill/>
        </p:spPr>
        <p:txBody>
          <a:bodyPr wrap="square" rtlCol="0">
            <a:spAutoFit/>
          </a:bodyPr>
          <a:lstStyle/>
          <a:p>
            <a:pPr algn="just" fontAlgn="auto">
              <a:lnSpc>
                <a:spcPct val="130000"/>
              </a:lnSpc>
            </a:pPr>
            <a:r>
              <a:rPr lang="en-US" altLang="zh-CN" sz="3200" b="1">
                <a:solidFill>
                  <a:srgbClr val="204066"/>
                </a:solidFill>
                <a:latin typeface="楷体" panose="02010609060101010101" charset="-122"/>
                <a:ea typeface="楷体" panose="02010609060101010101" charset="-122"/>
                <a:sym typeface="+mn-ea"/>
              </a:rPr>
              <a:t>    </a:t>
            </a:r>
            <a:r>
              <a:rPr lang="zh-CN" altLang="en-US" sz="3200" b="1">
                <a:solidFill>
                  <a:srgbClr val="204066"/>
                </a:solidFill>
                <a:latin typeface="楷体" panose="02010609060101010101" charset="-122"/>
                <a:ea typeface="楷体" panose="02010609060101010101" charset="-122"/>
                <a:sym typeface="+mn-ea"/>
              </a:rPr>
              <a:t>京剧继承、发展了中国传统戏曲的表现手段，终于战胜了这种尴尬</a:t>
            </a:r>
            <a:r>
              <a:rPr lang="en-US" altLang="zh-CN" sz="3200" b="1">
                <a:solidFill>
                  <a:srgbClr val="204066"/>
                </a:solidFill>
                <a:latin typeface="楷体" panose="02010609060101010101" charset="-122"/>
                <a:ea typeface="楷体" panose="02010609060101010101" charset="-122"/>
                <a:sym typeface="+mn-ea"/>
              </a:rPr>
              <a:t>——</a:t>
            </a:r>
            <a:r>
              <a:rPr lang="zh-CN" altLang="en-US" sz="3200" b="1">
                <a:solidFill>
                  <a:srgbClr val="FF0000"/>
                </a:solidFill>
                <a:latin typeface="楷体" panose="02010609060101010101" charset="-122"/>
                <a:ea typeface="楷体" panose="02010609060101010101" charset="-122"/>
                <a:sym typeface="+mn-ea"/>
              </a:rPr>
              <a:t>用一根小小的马鞭就彻底解决了</a:t>
            </a:r>
            <a:r>
              <a:rPr lang="zh-CN" altLang="en-US" sz="3200" b="1">
                <a:solidFill>
                  <a:srgbClr val="204066"/>
                </a:solidFill>
                <a:latin typeface="楷体" panose="02010609060101010101" charset="-122"/>
                <a:ea typeface="楷体" panose="02010609060101010101" charset="-122"/>
                <a:sym typeface="+mn-ea"/>
              </a:rPr>
              <a:t>，而且解决得无比漂亮。这种表演方式十分符合中国的美学。</a:t>
            </a:r>
            <a:r>
              <a:rPr lang="zh-CN" altLang="en-US" sz="3200" b="1">
                <a:solidFill>
                  <a:srgbClr val="FF0000"/>
                </a:solidFill>
                <a:latin typeface="楷体" panose="02010609060101010101" charset="-122"/>
                <a:ea typeface="楷体" panose="02010609060101010101" charset="-122"/>
                <a:sym typeface="+mn-ea"/>
              </a:rPr>
              <a:t>巨大的马匹被整个省略，但骑马人那种特定和优美的姿态却鲜明地显现出来</a:t>
            </a:r>
            <a:r>
              <a:rPr lang="zh-CN" altLang="en-US" sz="3200" b="1">
                <a:solidFill>
                  <a:srgbClr val="204066"/>
                </a:solidFill>
                <a:latin typeface="楷体" panose="02010609060101010101" charset="-122"/>
                <a:ea typeface="楷体" panose="02010609060101010101" charset="-122"/>
                <a:sym typeface="+mn-ea"/>
              </a:rPr>
              <a:t>。</a:t>
            </a:r>
            <a:endParaRPr lang="zh-CN" altLang="en-US" sz="3200" b="1">
              <a:solidFill>
                <a:srgbClr val="204066"/>
              </a:solidFill>
              <a:latin typeface="楷体" panose="02010609060101010101" charset="-122"/>
              <a:ea typeface="楷体" panose="02010609060101010101" charset="-122"/>
              <a:sym typeface="+mn-ea"/>
            </a:endParaRPr>
          </a:p>
        </p:txBody>
      </p:sp>
      <p:grpSp>
        <p:nvGrpSpPr>
          <p:cNvPr id="28" name="PA-组合 2"/>
          <p:cNvGrpSpPr/>
          <p:nvPr>
            <p:custDataLst>
              <p:tags r:id="rId1"/>
            </p:custDataLst>
          </p:nvPr>
        </p:nvGrpSpPr>
        <p:grpSpPr>
          <a:xfrm>
            <a:off x="1504315" y="4897755"/>
            <a:ext cx="4540250" cy="645160"/>
            <a:chOff x="2299460" y="2974814"/>
            <a:chExt cx="1067216" cy="425366"/>
          </a:xfrm>
        </p:grpSpPr>
        <p:sp>
          <p:nvSpPr>
            <p:cNvPr id="29" name="PA-1"/>
            <p:cNvSpPr/>
            <p:nvPr>
              <p:custDataLst>
                <p:tags r:id="rId2"/>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0" name="PA-文本框 24"/>
            <p:cNvSpPr txBox="1"/>
            <p:nvPr>
              <p:custDataLst>
                <p:tags r:id="rId3"/>
              </p:custDataLst>
            </p:nvPr>
          </p:nvSpPr>
          <p:spPr>
            <a:xfrm>
              <a:off x="2313715" y="2974814"/>
              <a:ext cx="1032549"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骑马在舞台无法表现</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3" name="PA-组合 2"/>
          <p:cNvGrpSpPr/>
          <p:nvPr>
            <p:custDataLst>
              <p:tags r:id="rId4"/>
            </p:custDataLst>
          </p:nvPr>
        </p:nvGrpSpPr>
        <p:grpSpPr>
          <a:xfrm>
            <a:off x="8658323" y="4897755"/>
            <a:ext cx="1642647" cy="645160"/>
            <a:chOff x="2287003" y="2981513"/>
            <a:chExt cx="1079673" cy="425366"/>
          </a:xfrm>
        </p:grpSpPr>
        <p:sp>
          <p:nvSpPr>
            <p:cNvPr id="6" name="PA-1"/>
            <p:cNvSpPr/>
            <p:nvPr>
              <p:custDataLst>
                <p:tags r:id="rId5"/>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7" name="PA-文本框 24"/>
            <p:cNvSpPr txBox="1"/>
            <p:nvPr>
              <p:custDataLst>
                <p:tags r:id="rId6"/>
              </p:custDataLst>
            </p:nvPr>
          </p:nvSpPr>
          <p:spPr>
            <a:xfrm>
              <a:off x="2287003" y="2981513"/>
              <a:ext cx="1032549"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马鞭</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10" name="组合 9"/>
          <p:cNvGrpSpPr/>
          <p:nvPr/>
        </p:nvGrpSpPr>
        <p:grpSpPr>
          <a:xfrm>
            <a:off x="6337935" y="4742180"/>
            <a:ext cx="2072640" cy="487680"/>
            <a:chOff x="9869" y="6908"/>
            <a:chExt cx="3264" cy="768"/>
          </a:xfrm>
        </p:grpSpPr>
        <p:cxnSp>
          <p:nvCxnSpPr>
            <p:cNvPr id="8" name="直接箭头连接符 7"/>
            <p:cNvCxnSpPr/>
            <p:nvPr/>
          </p:nvCxnSpPr>
          <p:spPr>
            <a:xfrm>
              <a:off x="9869" y="7676"/>
              <a:ext cx="3264" cy="0"/>
            </a:xfrm>
            <a:prstGeom prst="straightConnector1">
              <a:avLst/>
            </a:prstGeom>
            <a:ln w="28575">
              <a:solidFill>
                <a:srgbClr val="204066"/>
              </a:solidFill>
              <a:tailEnd type="arrow"/>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0269" y="6908"/>
              <a:ext cx="2544" cy="725"/>
            </a:xfrm>
            <a:prstGeom prst="rect">
              <a:avLst/>
            </a:prstGeom>
            <a:noFill/>
          </p:spPr>
          <p:txBody>
            <a:bodyPr wrap="square" rtlCol="0">
              <a:spAutoFit/>
            </a:bodyPr>
            <a:lstStyle/>
            <a:p>
              <a:r>
                <a:rPr lang="zh-CN" altLang="en-US" sz="2400">
                  <a:solidFill>
                    <a:srgbClr val="204066"/>
                  </a:solidFill>
                </a:rPr>
                <a:t>解决办法</a:t>
              </a:r>
              <a:endParaRPr lang="zh-CN" altLang="en-US" sz="2400">
                <a:solidFill>
                  <a:srgbClr val="204066"/>
                </a:solidFill>
              </a:endParaRPr>
            </a:p>
          </p:txBody>
        </p:sp>
      </p:grpSp>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12" name="文本框 11"/>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7"/>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13" name="椭圆 12"/>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313180" y="1345565"/>
            <a:ext cx="9582785" cy="3290570"/>
          </a:xfrm>
          <a:prstGeom prst="rect">
            <a:avLst/>
          </a:prstGeom>
          <a:noFill/>
        </p:spPr>
        <p:txBody>
          <a:bodyPr wrap="square" rtlCol="0">
            <a:spAutoFit/>
          </a:bodyPr>
          <a:lstStyle/>
          <a:p>
            <a:pPr eaLnBrk="1" hangingPunct="1">
              <a:lnSpc>
                <a:spcPct val="130000"/>
              </a:lnSpc>
            </a:pPr>
            <a:r>
              <a:rPr lang="en-US" altLang="zh-CN" sz="3200" b="1">
                <a:solidFill>
                  <a:srgbClr val="204066"/>
                </a:solidFill>
                <a:latin typeface="楷体" panose="02010609060101010101" charset="-122"/>
                <a:ea typeface="楷体" panose="02010609060101010101" charset="-122"/>
                <a:sym typeface="+mn-ea"/>
              </a:rPr>
              <a:t>    </a:t>
            </a:r>
            <a:r>
              <a:rPr lang="zh-CN" altLang="en-US" sz="3200" b="1">
                <a:solidFill>
                  <a:srgbClr val="204066"/>
                </a:solidFill>
                <a:latin typeface="楷体" panose="02010609060101010101" charset="-122"/>
                <a:ea typeface="楷体" panose="02010609060101010101" charset="-122"/>
                <a:sym typeface="+mn-ea"/>
              </a:rPr>
              <a:t>同时这一根虚拟的马鞭，给演员以无穷无尽的</a:t>
            </a:r>
            <a:r>
              <a:rPr lang="zh-CN" altLang="en-US" sz="3200" b="1">
                <a:solidFill>
                  <a:srgbClr val="FF0000"/>
                </a:solidFill>
                <a:latin typeface="楷体" panose="02010609060101010101" charset="-122"/>
                <a:ea typeface="楷体" panose="02010609060101010101" charset="-122"/>
                <a:sym typeface="+mn-ea"/>
              </a:rPr>
              <a:t>表演自由</a:t>
            </a:r>
            <a:r>
              <a:rPr lang="zh-CN" altLang="en-US" sz="3200" b="1">
                <a:solidFill>
                  <a:srgbClr val="204066"/>
                </a:solidFill>
                <a:latin typeface="楷体" panose="02010609060101010101" charset="-122"/>
                <a:ea typeface="楷体" panose="02010609060101010101" charset="-122"/>
                <a:sym typeface="+mn-ea"/>
              </a:rPr>
              <a:t>：可以高扬，可以低垂；可以跑半天还在家门口，可以一抬手就走了一百里。马鞭本身</a:t>
            </a:r>
            <a:r>
              <a:rPr lang="zh-CN" altLang="en-US" sz="3200" b="1">
                <a:solidFill>
                  <a:srgbClr val="FF0000"/>
                </a:solidFill>
                <a:latin typeface="楷体" panose="02010609060101010101" charset="-122"/>
                <a:ea typeface="楷体" panose="02010609060101010101" charset="-122"/>
                <a:sym typeface="+mn-ea"/>
              </a:rPr>
              <a:t>具备一种装饰的美</a:t>
            </a:r>
            <a:r>
              <a:rPr lang="zh-CN" altLang="en-US" sz="3200" b="1">
                <a:solidFill>
                  <a:srgbClr val="204066"/>
                </a:solidFill>
                <a:latin typeface="楷体" panose="02010609060101010101" charset="-122"/>
                <a:ea typeface="楷体" panose="02010609060101010101" charset="-122"/>
                <a:sym typeface="+mn-ea"/>
              </a:rPr>
              <a:t>，而且不同人物在使用马鞭时，也各自形成了一套约定俗成的方法。</a:t>
            </a:r>
            <a:endParaRPr lang="zh-CN" altLang="en-US" sz="3200" b="1">
              <a:solidFill>
                <a:srgbClr val="204066"/>
              </a:solidFill>
              <a:latin typeface="楷体" panose="02010609060101010101" charset="-122"/>
              <a:ea typeface="楷体" panose="02010609060101010101" charset="-122"/>
              <a:sym typeface="+mn-ea"/>
            </a:endParaRPr>
          </a:p>
        </p:txBody>
      </p:sp>
      <p:grpSp>
        <p:nvGrpSpPr>
          <p:cNvPr id="2" name="组合 1"/>
          <p:cNvGrpSpPr/>
          <p:nvPr/>
        </p:nvGrpSpPr>
        <p:grpSpPr>
          <a:xfrm>
            <a:off x="1374140" y="4855210"/>
            <a:ext cx="9476740" cy="1061720"/>
            <a:chOff x="2164" y="7646"/>
            <a:chExt cx="14924" cy="1672"/>
          </a:xfrm>
        </p:grpSpPr>
        <p:sp>
          <p:nvSpPr>
            <p:cNvPr id="81" name="圆角矩形 80"/>
            <p:cNvSpPr/>
            <p:nvPr/>
          </p:nvSpPr>
          <p:spPr>
            <a:xfrm>
              <a:off x="2164" y="7646"/>
              <a:ext cx="14924" cy="1672"/>
            </a:xfrm>
            <a:prstGeom prst="roundRect">
              <a:avLst>
                <a:gd name="adj" fmla="val 50000"/>
              </a:avLst>
            </a:prstGeom>
            <a:solidFill>
              <a:srgbClr val="204066"/>
            </a:solidFill>
            <a:ln>
              <a:solidFill>
                <a:srgbClr val="574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2736" y="7993"/>
              <a:ext cx="13387" cy="919"/>
            </a:xfrm>
            <a:prstGeom prst="rect">
              <a:avLst/>
            </a:prstGeom>
            <a:noFill/>
          </p:spPr>
          <p:txBody>
            <a:bodyPr wrap="square" rtlCol="0">
              <a:spAutoFit/>
            </a:bodyPr>
            <a:lstStyle/>
            <a:p>
              <a:r>
                <a:rPr lang="zh-CN" altLang="en-US" sz="3200" spc="400">
                  <a:solidFill>
                    <a:schemeClr val="bg1"/>
                  </a:solidFill>
                  <a:uFillTx/>
                </a:rPr>
                <a:t>结合第一自然段，使用马鞭有什么好处呢？</a:t>
              </a:r>
              <a:endParaRPr lang="zh-CN" altLang="en-US" sz="3200" spc="400">
                <a:solidFill>
                  <a:schemeClr val="bg1"/>
                </a:solidFill>
                <a:uFillTx/>
              </a:endParaRPr>
            </a:p>
          </p:txBody>
        </p:sp>
      </p:grpSp>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12" name="文本框 11"/>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13" name="椭圆 12"/>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5855" y="981710"/>
            <a:ext cx="9672320" cy="4832350"/>
            <a:chOff x="1773" y="1610"/>
            <a:chExt cx="15232" cy="6239"/>
          </a:xfrm>
        </p:grpSpPr>
        <p:sp>
          <p:nvSpPr>
            <p:cNvPr id="8" name="任意多边形 7"/>
            <p:cNvSpPr/>
            <p:nvPr/>
          </p:nvSpPr>
          <p:spPr>
            <a:xfrm>
              <a:off x="1773" y="2127"/>
              <a:ext cx="14829" cy="5723"/>
            </a:xfrm>
            <a:custGeom>
              <a:avLst/>
              <a:gdLst>
                <a:gd name="connsiteX0" fmla="*/ 0 w 14555"/>
                <a:gd name="connsiteY0" fmla="*/ 0 h 3620"/>
                <a:gd name="connsiteX1" fmla="*/ 7298 w 14555"/>
                <a:gd name="connsiteY1" fmla="*/ 204 h 3620"/>
                <a:gd name="connsiteX2" fmla="*/ 14248 w 14555"/>
                <a:gd name="connsiteY2" fmla="*/ 119 h 3620"/>
                <a:gd name="connsiteX3" fmla="*/ 14555 w 14555"/>
                <a:gd name="connsiteY3" fmla="*/ 3620 h 3620"/>
                <a:gd name="connsiteX4" fmla="*/ 7204 w 14555"/>
                <a:gd name="connsiteY4" fmla="*/ 3289 h 3620"/>
                <a:gd name="connsiteX5" fmla="*/ 660 w 14555"/>
                <a:gd name="connsiteY5" fmla="*/ 3368 h 3620"/>
                <a:gd name="connsiteX6" fmla="*/ 464 w 14555"/>
                <a:gd name="connsiteY6" fmla="*/ 1714 h 3620"/>
                <a:gd name="connsiteX7" fmla="*/ 0 w 14555"/>
                <a:gd name="connsiteY7" fmla="*/ 0 h 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54" h="3620">
                  <a:moveTo>
                    <a:pt x="0" y="0"/>
                  </a:moveTo>
                  <a:lnTo>
                    <a:pt x="7298" y="204"/>
                  </a:lnTo>
                  <a:lnTo>
                    <a:pt x="14248" y="119"/>
                  </a:lnTo>
                  <a:lnTo>
                    <a:pt x="14555" y="3620"/>
                  </a:lnTo>
                  <a:lnTo>
                    <a:pt x="7204" y="3289"/>
                  </a:lnTo>
                  <a:lnTo>
                    <a:pt x="660" y="3368"/>
                  </a:lnTo>
                  <a:lnTo>
                    <a:pt x="464" y="1714"/>
                  </a:lnTo>
                  <a:lnTo>
                    <a:pt x="0" y="0"/>
                  </a:lnTo>
                  <a:close/>
                </a:path>
              </a:pathLst>
            </a:custGeom>
            <a:solidFill>
              <a:schemeClr val="bg1"/>
            </a:solidFill>
            <a:ln w="28575">
              <a:solidFill>
                <a:srgbClr val="204066"/>
              </a:solidFill>
            </a:ln>
            <a:effectLst>
              <a:innerShdw blurRad="469900" dist="50800" dir="10800000">
                <a:srgbClr val="204066">
                  <a:alpha val="17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177" y="1610"/>
              <a:ext cx="14829" cy="5723"/>
            </a:xfrm>
            <a:custGeom>
              <a:avLst/>
              <a:gdLst>
                <a:gd name="connsiteX0" fmla="*/ 0 w 14555"/>
                <a:gd name="connsiteY0" fmla="*/ 0 h 3620"/>
                <a:gd name="connsiteX1" fmla="*/ 7298 w 14555"/>
                <a:gd name="connsiteY1" fmla="*/ 204 h 3620"/>
                <a:gd name="connsiteX2" fmla="*/ 14248 w 14555"/>
                <a:gd name="connsiteY2" fmla="*/ 119 h 3620"/>
                <a:gd name="connsiteX3" fmla="*/ 14156 w 14555"/>
                <a:gd name="connsiteY3" fmla="*/ 1810 h 3620"/>
                <a:gd name="connsiteX4" fmla="*/ 14555 w 14555"/>
                <a:gd name="connsiteY4" fmla="*/ 3620 h 3620"/>
                <a:gd name="connsiteX5" fmla="*/ 7204 w 14555"/>
                <a:gd name="connsiteY5" fmla="*/ 3289 h 3620"/>
                <a:gd name="connsiteX6" fmla="*/ 660 w 14555"/>
                <a:gd name="connsiteY6" fmla="*/ 3368 h 3620"/>
                <a:gd name="connsiteX7" fmla="*/ 0 w 14555"/>
                <a:gd name="connsiteY7" fmla="*/ 0 h 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54" h="3620">
                  <a:moveTo>
                    <a:pt x="0" y="0"/>
                  </a:moveTo>
                  <a:lnTo>
                    <a:pt x="7298" y="204"/>
                  </a:lnTo>
                  <a:lnTo>
                    <a:pt x="14248" y="119"/>
                  </a:lnTo>
                  <a:lnTo>
                    <a:pt x="14156" y="1810"/>
                  </a:lnTo>
                  <a:lnTo>
                    <a:pt x="14555" y="3620"/>
                  </a:lnTo>
                  <a:lnTo>
                    <a:pt x="7204" y="3289"/>
                  </a:lnTo>
                  <a:lnTo>
                    <a:pt x="660" y="3368"/>
                  </a:lnTo>
                  <a:lnTo>
                    <a:pt x="0" y="0"/>
                  </a:lnTo>
                  <a:close/>
                </a:path>
              </a:pathLst>
            </a:custGeom>
            <a:solidFill>
              <a:schemeClr val="bg1"/>
            </a:solidFill>
            <a:ln w="28575">
              <a:solidFill>
                <a:srgbClr val="204066"/>
              </a:solidFill>
            </a:ln>
            <a:effectLst>
              <a:outerShdw blurRad="50800" dist="38100" dir="8100000" algn="tr" rotWithShape="0">
                <a:srgbClr val="204066">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391410" y="1285240"/>
            <a:ext cx="7708265" cy="1296670"/>
          </a:xfrm>
          <a:prstGeom prst="rect">
            <a:avLst/>
          </a:prstGeom>
          <a:noFill/>
        </p:spPr>
        <p:txBody>
          <a:bodyPr wrap="square" rtlCol="0">
            <a:spAutoFit/>
          </a:bodyPr>
          <a:lstStyle/>
          <a:p>
            <a:pPr algn="just" fontAlgn="auto">
              <a:lnSpc>
                <a:spcPct val="140000"/>
              </a:lnSpc>
            </a:pPr>
            <a:r>
              <a:rPr lang="zh-CN" altLang="en-US" sz="2800">
                <a:solidFill>
                  <a:srgbClr val="204066"/>
                </a:solidFill>
                <a:latin typeface="Calibri" panose="020F0502020204030204"/>
                <a:sym typeface="+mn-ea"/>
              </a:rPr>
              <a:t>①在舞台上使用马鞭的表演方式，十分</a:t>
            </a:r>
            <a:r>
              <a:rPr lang="zh-CN" altLang="en-US" sz="2800">
                <a:solidFill>
                  <a:srgbClr val="FF0000"/>
                </a:solidFill>
                <a:latin typeface="Calibri" panose="020F0502020204030204"/>
                <a:sym typeface="+mn-ea"/>
              </a:rPr>
              <a:t>符合中国的美学</a:t>
            </a:r>
            <a:r>
              <a:rPr lang="zh-CN" altLang="en-US" sz="2800">
                <a:solidFill>
                  <a:srgbClr val="204066"/>
                </a:solidFill>
                <a:latin typeface="Calibri" panose="020F0502020204030204"/>
                <a:sym typeface="+mn-ea"/>
              </a:rPr>
              <a:t>。</a:t>
            </a:r>
            <a:endParaRPr lang="zh-CN" altLang="en-US" sz="2800">
              <a:solidFill>
                <a:srgbClr val="204066"/>
              </a:solidFill>
              <a:latin typeface="Calibri" panose="020F0502020204030204"/>
              <a:sym typeface="+mn-ea"/>
            </a:endParaRPr>
          </a:p>
        </p:txBody>
      </p:sp>
      <p:sp>
        <p:nvSpPr>
          <p:cNvPr id="10" name="文本框 9"/>
          <p:cNvSpPr txBox="1"/>
          <p:nvPr/>
        </p:nvSpPr>
        <p:spPr>
          <a:xfrm>
            <a:off x="2352675" y="2438400"/>
            <a:ext cx="7708265" cy="1296670"/>
          </a:xfrm>
          <a:prstGeom prst="rect">
            <a:avLst/>
          </a:prstGeom>
          <a:noFill/>
        </p:spPr>
        <p:txBody>
          <a:bodyPr wrap="square" rtlCol="0">
            <a:spAutoFit/>
          </a:bodyPr>
          <a:lstStyle/>
          <a:p>
            <a:pPr algn="just" fontAlgn="auto">
              <a:lnSpc>
                <a:spcPct val="140000"/>
              </a:lnSpc>
            </a:pPr>
            <a:r>
              <a:rPr lang="zh-CN" altLang="en-US" sz="2800">
                <a:solidFill>
                  <a:srgbClr val="204066"/>
                </a:solidFill>
                <a:latin typeface="Calibri" panose="020F0502020204030204"/>
                <a:sym typeface="+mn-ea"/>
              </a:rPr>
              <a:t>②即使没有马，骑马人那种</a:t>
            </a:r>
            <a:r>
              <a:rPr lang="zh-CN" altLang="en-US" sz="2800">
                <a:solidFill>
                  <a:srgbClr val="FF0000"/>
                </a:solidFill>
                <a:latin typeface="Calibri" panose="020F0502020204030204"/>
                <a:sym typeface="+mn-ea"/>
              </a:rPr>
              <a:t>特定的优美的姿态也能表现出来</a:t>
            </a:r>
            <a:r>
              <a:rPr lang="zh-CN" altLang="en-US" sz="2800">
                <a:solidFill>
                  <a:srgbClr val="204066"/>
                </a:solidFill>
                <a:latin typeface="Calibri" panose="020F0502020204030204"/>
                <a:sym typeface="+mn-ea"/>
              </a:rPr>
              <a:t>。</a:t>
            </a:r>
            <a:endParaRPr lang="zh-CN" altLang="en-US" sz="2800">
              <a:solidFill>
                <a:srgbClr val="204066"/>
              </a:solidFill>
              <a:latin typeface="Calibri" panose="020F0502020204030204"/>
              <a:sym typeface="+mn-ea"/>
            </a:endParaRPr>
          </a:p>
        </p:txBody>
      </p:sp>
      <p:sp>
        <p:nvSpPr>
          <p:cNvPr id="11" name="文本框 10"/>
          <p:cNvSpPr txBox="1"/>
          <p:nvPr/>
        </p:nvSpPr>
        <p:spPr>
          <a:xfrm>
            <a:off x="2352675" y="3591560"/>
            <a:ext cx="7708265" cy="694055"/>
          </a:xfrm>
          <a:prstGeom prst="rect">
            <a:avLst/>
          </a:prstGeom>
          <a:noFill/>
        </p:spPr>
        <p:txBody>
          <a:bodyPr wrap="square" rtlCol="0">
            <a:spAutoFit/>
          </a:bodyPr>
          <a:lstStyle/>
          <a:p>
            <a:pPr algn="just" fontAlgn="auto">
              <a:lnSpc>
                <a:spcPct val="140000"/>
              </a:lnSpc>
            </a:pPr>
            <a:r>
              <a:rPr lang="zh-CN" altLang="en-US" sz="2800">
                <a:solidFill>
                  <a:srgbClr val="204066"/>
                </a:solidFill>
                <a:latin typeface="Calibri" panose="020F0502020204030204"/>
                <a:sym typeface="+mn-ea"/>
              </a:rPr>
              <a:t>③给演员以无穷无尽的</a:t>
            </a:r>
            <a:r>
              <a:rPr lang="zh-CN" altLang="en-US" sz="2800">
                <a:solidFill>
                  <a:srgbClr val="FF0000"/>
                </a:solidFill>
                <a:latin typeface="Calibri" panose="020F0502020204030204"/>
                <a:sym typeface="+mn-ea"/>
              </a:rPr>
              <a:t>表演自由</a:t>
            </a:r>
            <a:r>
              <a:rPr lang="zh-CN" altLang="en-US" sz="2800">
                <a:solidFill>
                  <a:srgbClr val="204066"/>
                </a:solidFill>
                <a:latin typeface="Calibri" panose="020F0502020204030204"/>
                <a:sym typeface="+mn-ea"/>
              </a:rPr>
              <a:t>。</a:t>
            </a:r>
            <a:endParaRPr lang="zh-CN" altLang="en-US" sz="2800">
              <a:solidFill>
                <a:srgbClr val="204066"/>
              </a:solidFill>
              <a:latin typeface="Calibri" panose="020F0502020204030204"/>
              <a:sym typeface="+mn-ea"/>
            </a:endParaRPr>
          </a:p>
        </p:txBody>
      </p:sp>
      <p:sp>
        <p:nvSpPr>
          <p:cNvPr id="12" name="文本框 11"/>
          <p:cNvSpPr txBox="1"/>
          <p:nvPr/>
        </p:nvSpPr>
        <p:spPr>
          <a:xfrm>
            <a:off x="2352675" y="4142105"/>
            <a:ext cx="7708265" cy="694055"/>
          </a:xfrm>
          <a:prstGeom prst="rect">
            <a:avLst/>
          </a:prstGeom>
          <a:noFill/>
        </p:spPr>
        <p:txBody>
          <a:bodyPr wrap="square" rtlCol="0">
            <a:spAutoFit/>
          </a:bodyPr>
          <a:lstStyle/>
          <a:p>
            <a:pPr algn="just" fontAlgn="auto">
              <a:lnSpc>
                <a:spcPct val="140000"/>
              </a:lnSpc>
            </a:pPr>
            <a:r>
              <a:rPr lang="zh-CN" altLang="en-US" sz="2800">
                <a:solidFill>
                  <a:srgbClr val="204066"/>
                </a:solidFill>
                <a:latin typeface="Calibri" panose="020F0502020204030204"/>
                <a:sym typeface="+mn-ea"/>
              </a:rPr>
              <a:t>④本身具有</a:t>
            </a:r>
            <a:r>
              <a:rPr lang="zh-CN" altLang="en-US" sz="2800">
                <a:solidFill>
                  <a:srgbClr val="FF0000"/>
                </a:solidFill>
                <a:latin typeface="Calibri" panose="020F0502020204030204"/>
                <a:sym typeface="+mn-ea"/>
              </a:rPr>
              <a:t>装饰的美</a:t>
            </a:r>
            <a:r>
              <a:rPr lang="zh-CN" altLang="en-US" sz="2800">
                <a:solidFill>
                  <a:srgbClr val="204066"/>
                </a:solidFill>
                <a:latin typeface="Calibri" panose="020F0502020204030204"/>
                <a:sym typeface="+mn-ea"/>
              </a:rPr>
              <a:t>。</a:t>
            </a:r>
            <a:endParaRPr lang="zh-CN" altLang="en-US" sz="2800">
              <a:solidFill>
                <a:srgbClr val="204066"/>
              </a:solidFill>
              <a:latin typeface="Calibri" panose="020F0502020204030204"/>
              <a:sym typeface="+mn-ea"/>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25855" y="981710"/>
            <a:ext cx="9672320" cy="4832350"/>
            <a:chOff x="1773" y="1610"/>
            <a:chExt cx="15232" cy="6239"/>
          </a:xfrm>
        </p:grpSpPr>
        <p:sp>
          <p:nvSpPr>
            <p:cNvPr id="8" name="任意多边形 7"/>
            <p:cNvSpPr/>
            <p:nvPr/>
          </p:nvSpPr>
          <p:spPr>
            <a:xfrm>
              <a:off x="1773" y="2127"/>
              <a:ext cx="14829" cy="5723"/>
            </a:xfrm>
            <a:custGeom>
              <a:avLst/>
              <a:gdLst>
                <a:gd name="connsiteX0" fmla="*/ 0 w 14555"/>
                <a:gd name="connsiteY0" fmla="*/ 0 h 3620"/>
                <a:gd name="connsiteX1" fmla="*/ 7298 w 14555"/>
                <a:gd name="connsiteY1" fmla="*/ 204 h 3620"/>
                <a:gd name="connsiteX2" fmla="*/ 14248 w 14555"/>
                <a:gd name="connsiteY2" fmla="*/ 119 h 3620"/>
                <a:gd name="connsiteX3" fmla="*/ 14555 w 14555"/>
                <a:gd name="connsiteY3" fmla="*/ 3620 h 3620"/>
                <a:gd name="connsiteX4" fmla="*/ 7204 w 14555"/>
                <a:gd name="connsiteY4" fmla="*/ 3289 h 3620"/>
                <a:gd name="connsiteX5" fmla="*/ 660 w 14555"/>
                <a:gd name="connsiteY5" fmla="*/ 3368 h 3620"/>
                <a:gd name="connsiteX6" fmla="*/ 464 w 14555"/>
                <a:gd name="connsiteY6" fmla="*/ 1714 h 3620"/>
                <a:gd name="connsiteX7" fmla="*/ 0 w 14555"/>
                <a:gd name="connsiteY7" fmla="*/ 0 h 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54" h="3620">
                  <a:moveTo>
                    <a:pt x="0" y="0"/>
                  </a:moveTo>
                  <a:lnTo>
                    <a:pt x="7298" y="204"/>
                  </a:lnTo>
                  <a:lnTo>
                    <a:pt x="14248" y="119"/>
                  </a:lnTo>
                  <a:lnTo>
                    <a:pt x="14555" y="3620"/>
                  </a:lnTo>
                  <a:lnTo>
                    <a:pt x="7204" y="3289"/>
                  </a:lnTo>
                  <a:lnTo>
                    <a:pt x="660" y="3368"/>
                  </a:lnTo>
                  <a:lnTo>
                    <a:pt x="464" y="1714"/>
                  </a:lnTo>
                  <a:lnTo>
                    <a:pt x="0" y="0"/>
                  </a:lnTo>
                  <a:close/>
                </a:path>
              </a:pathLst>
            </a:custGeom>
            <a:solidFill>
              <a:schemeClr val="bg1"/>
            </a:solidFill>
            <a:ln w="28575">
              <a:solidFill>
                <a:srgbClr val="204066"/>
              </a:solidFill>
            </a:ln>
            <a:effectLst>
              <a:innerShdw blurRad="469900" dist="50800" dir="10800000">
                <a:srgbClr val="204066">
                  <a:alpha val="17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177" y="1610"/>
              <a:ext cx="14829" cy="5723"/>
            </a:xfrm>
            <a:custGeom>
              <a:avLst/>
              <a:gdLst>
                <a:gd name="connsiteX0" fmla="*/ 0 w 14555"/>
                <a:gd name="connsiteY0" fmla="*/ 0 h 3620"/>
                <a:gd name="connsiteX1" fmla="*/ 7298 w 14555"/>
                <a:gd name="connsiteY1" fmla="*/ 204 h 3620"/>
                <a:gd name="connsiteX2" fmla="*/ 14248 w 14555"/>
                <a:gd name="connsiteY2" fmla="*/ 119 h 3620"/>
                <a:gd name="connsiteX3" fmla="*/ 14156 w 14555"/>
                <a:gd name="connsiteY3" fmla="*/ 1810 h 3620"/>
                <a:gd name="connsiteX4" fmla="*/ 14555 w 14555"/>
                <a:gd name="connsiteY4" fmla="*/ 3620 h 3620"/>
                <a:gd name="connsiteX5" fmla="*/ 7204 w 14555"/>
                <a:gd name="connsiteY5" fmla="*/ 3289 h 3620"/>
                <a:gd name="connsiteX6" fmla="*/ 660 w 14555"/>
                <a:gd name="connsiteY6" fmla="*/ 3368 h 3620"/>
                <a:gd name="connsiteX7" fmla="*/ 0 w 14555"/>
                <a:gd name="connsiteY7" fmla="*/ 0 h 3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554" h="3620">
                  <a:moveTo>
                    <a:pt x="0" y="0"/>
                  </a:moveTo>
                  <a:lnTo>
                    <a:pt x="7298" y="204"/>
                  </a:lnTo>
                  <a:lnTo>
                    <a:pt x="14248" y="119"/>
                  </a:lnTo>
                  <a:lnTo>
                    <a:pt x="14156" y="1810"/>
                  </a:lnTo>
                  <a:lnTo>
                    <a:pt x="14555" y="3620"/>
                  </a:lnTo>
                  <a:lnTo>
                    <a:pt x="7204" y="3289"/>
                  </a:lnTo>
                  <a:lnTo>
                    <a:pt x="660" y="3368"/>
                  </a:lnTo>
                  <a:lnTo>
                    <a:pt x="0" y="0"/>
                  </a:lnTo>
                  <a:close/>
                </a:path>
              </a:pathLst>
            </a:custGeom>
            <a:solidFill>
              <a:schemeClr val="bg1"/>
            </a:solidFill>
            <a:ln w="28575">
              <a:solidFill>
                <a:srgbClr val="204066"/>
              </a:solidFill>
            </a:ln>
            <a:effectLst>
              <a:outerShdw blurRad="50800" dist="38100" dir="8100000" algn="tr" rotWithShape="0">
                <a:srgbClr val="204066">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391410" y="1325880"/>
            <a:ext cx="7708265" cy="1770380"/>
          </a:xfrm>
          <a:prstGeom prst="rect">
            <a:avLst/>
          </a:prstGeom>
          <a:noFill/>
        </p:spPr>
        <p:txBody>
          <a:bodyPr wrap="square" rtlCol="0">
            <a:spAutoFit/>
          </a:bodyPr>
          <a:lstStyle/>
          <a:p>
            <a:pPr algn="just" fontAlgn="auto">
              <a:lnSpc>
                <a:spcPct val="130000"/>
              </a:lnSpc>
            </a:pPr>
            <a:r>
              <a:rPr lang="en-US" altLang="zh-CN" sz="2800">
                <a:solidFill>
                  <a:srgbClr val="204066"/>
                </a:solidFill>
                <a:latin typeface="微软雅黑" panose="020B0503020204020204" charset="-122"/>
                <a:ea typeface="微软雅黑" panose="020B0503020204020204" charset="-122"/>
                <a:cs typeface="微软雅黑" panose="020B0503020204020204" charset="-122"/>
                <a:sym typeface="+mn-ea"/>
              </a:rPr>
              <a:t>       </a:t>
            </a:r>
            <a:r>
              <a:rPr lang="zh-CN" altLang="en-US" sz="2800">
                <a:solidFill>
                  <a:srgbClr val="204066"/>
                </a:solidFill>
                <a:latin typeface="微软雅黑" panose="020B0503020204020204" charset="-122"/>
                <a:ea typeface="微软雅黑" panose="020B0503020204020204" charset="-122"/>
                <a:cs typeface="微软雅黑" panose="020B0503020204020204" charset="-122"/>
                <a:sym typeface="+mn-ea"/>
              </a:rPr>
              <a:t>作者这样写的目的，是为了突出京剧的表演艺术，与马鞭这种实在的道具互相衬托，相得益彰。因而与小标题不冲突。</a:t>
            </a:r>
            <a:endParaRPr lang="zh-CN" altLang="en-US" sz="2800">
              <a:solidFill>
                <a:srgbClr val="204066"/>
              </a:solidFill>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2391410" y="3063240"/>
            <a:ext cx="7708265" cy="1770380"/>
          </a:xfrm>
          <a:prstGeom prst="rect">
            <a:avLst/>
          </a:prstGeom>
          <a:noFill/>
        </p:spPr>
        <p:txBody>
          <a:bodyPr wrap="square" rtlCol="0">
            <a:spAutoFit/>
          </a:bodyPr>
          <a:lstStyle/>
          <a:p>
            <a:pPr algn="just" fontAlgn="auto">
              <a:lnSpc>
                <a:spcPct val="130000"/>
              </a:lnSpc>
            </a:pPr>
            <a:r>
              <a:rPr lang="en-US" sz="2800">
                <a:solidFill>
                  <a:srgbClr val="204066"/>
                </a:solidFill>
                <a:latin typeface="微软雅黑" panose="020B0503020204020204" charset="-122"/>
                <a:ea typeface="微软雅黑" panose="020B0503020204020204" charset="-122"/>
                <a:cs typeface="微软雅黑" panose="020B0503020204020204" charset="-122"/>
                <a:sym typeface="+mn-ea"/>
              </a:rPr>
              <a:t>       </a:t>
            </a:r>
            <a:r>
              <a:rPr sz="2800">
                <a:solidFill>
                  <a:srgbClr val="204066"/>
                </a:solidFill>
                <a:latin typeface="微软雅黑" panose="020B0503020204020204" charset="-122"/>
                <a:ea typeface="微软雅黑" panose="020B0503020204020204" charset="-122"/>
                <a:cs typeface="微软雅黑" panose="020B0503020204020204" charset="-122"/>
                <a:sym typeface="+mn-ea"/>
              </a:rPr>
              <a:t>通过</a:t>
            </a:r>
            <a:r>
              <a:rPr lang="zh-CN" sz="2800">
                <a:solidFill>
                  <a:srgbClr val="204066"/>
                </a:solidFill>
                <a:latin typeface="微软雅黑" panose="020B0503020204020204" charset="-122"/>
                <a:ea typeface="微软雅黑" panose="020B0503020204020204" charset="-122"/>
                <a:cs typeface="微软雅黑" panose="020B0503020204020204" charset="-122"/>
                <a:sym typeface="+mn-ea"/>
              </a:rPr>
              <a:t>前面三个自然段</a:t>
            </a:r>
            <a:r>
              <a:rPr sz="2800">
                <a:solidFill>
                  <a:srgbClr val="204066"/>
                </a:solidFill>
                <a:latin typeface="微软雅黑" panose="020B0503020204020204" charset="-122"/>
                <a:ea typeface="微软雅黑" panose="020B0503020204020204" charset="-122"/>
                <a:cs typeface="微软雅黑" panose="020B0503020204020204" charset="-122"/>
                <a:sym typeface="+mn-ea"/>
              </a:rPr>
              <a:t>，我们知道了京剧表演中善于运用虚拟的场景让人想象到真实画面，也就是“虚实相生”。</a:t>
            </a:r>
            <a:endParaRPr sz="2800">
              <a:solidFill>
                <a:srgbClr val="204066"/>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讨论交流</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p:cNvGrpSpPr/>
          <p:nvPr/>
        </p:nvGrpSpPr>
        <p:grpSpPr>
          <a:xfrm>
            <a:off x="1635760" y="1978025"/>
            <a:ext cx="9006205" cy="2834640"/>
            <a:chOff x="2525" y="2513"/>
            <a:chExt cx="14183" cy="4464"/>
          </a:xfrm>
        </p:grpSpPr>
        <p:sp>
          <p:nvSpPr>
            <p:cNvPr id="15" name="文本框 14"/>
            <p:cNvSpPr txBox="1"/>
            <p:nvPr/>
          </p:nvSpPr>
          <p:spPr>
            <a:xfrm>
              <a:off x="3071" y="3008"/>
              <a:ext cx="12984" cy="3400"/>
            </a:xfrm>
            <a:prstGeom prst="rect">
              <a:avLst/>
            </a:prstGeom>
            <a:noFill/>
            <a:ln w="9525">
              <a:noFill/>
            </a:ln>
          </p:spPr>
          <p:txBody>
            <a:bodyPr wrap="square">
              <a:spAutoFit/>
            </a:bodyPr>
            <a:lstStyle/>
            <a:p>
              <a:pPr indent="0" algn="just" fontAlgn="auto">
                <a:lnSpc>
                  <a:spcPct val="140000"/>
                </a:lnSpc>
                <a:buFont typeface="Wingdings" panose="05000000000000000000" charset="0"/>
                <a:buNone/>
              </a:pPr>
              <a:r>
                <a:rPr lang="en-US" altLang="zh-CN" sz="3200" b="0">
                  <a:solidFill>
                    <a:srgbClr val="204066"/>
                  </a:solidFill>
                  <a:latin typeface="黑体" panose="02010609060101010101" charset="-122"/>
                  <a:ea typeface="黑体" panose="02010609060101010101" charset="-122"/>
                  <a:cs typeface="黑体" panose="02010609060101010101" charset="-122"/>
                </a:rPr>
                <a:t>    </a:t>
              </a:r>
              <a:r>
                <a:rPr lang="zh-CN" altLang="en-US" sz="3200" b="0">
                  <a:solidFill>
                    <a:srgbClr val="204066"/>
                  </a:solidFill>
                  <a:latin typeface="黑体" panose="02010609060101010101" charset="-122"/>
                  <a:ea typeface="黑体" panose="02010609060101010101" charset="-122"/>
                  <a:cs typeface="黑体" panose="02010609060101010101" charset="-122"/>
                </a:rPr>
                <a:t>齐读课文</a:t>
              </a:r>
              <a:r>
                <a:rPr lang="zh-CN" sz="3200" b="0">
                  <a:solidFill>
                    <a:srgbClr val="204066"/>
                  </a:solidFill>
                  <a:latin typeface="黑体" panose="02010609060101010101" charset="-122"/>
                  <a:ea typeface="黑体" panose="02010609060101010101" charset="-122"/>
                  <a:cs typeface="黑体" panose="02010609060101010101" charset="-122"/>
                </a:rPr>
                <a:t>第</a:t>
              </a:r>
              <a:r>
                <a:rPr lang="en-US" altLang="zh-CN" sz="3200" b="0">
                  <a:solidFill>
                    <a:srgbClr val="204066"/>
                  </a:solidFill>
                  <a:latin typeface="黑体" panose="02010609060101010101" charset="-122"/>
                  <a:ea typeface="黑体" panose="02010609060101010101" charset="-122"/>
                  <a:cs typeface="黑体" panose="02010609060101010101" charset="-122"/>
                </a:rPr>
                <a:t>2</a:t>
              </a:r>
              <a:r>
                <a:rPr lang="zh-CN" altLang="en-US" sz="3200" b="0">
                  <a:solidFill>
                    <a:srgbClr val="204066"/>
                  </a:solidFill>
                  <a:latin typeface="黑体" panose="02010609060101010101" charset="-122"/>
                  <a:ea typeface="黑体" panose="02010609060101010101" charset="-122"/>
                  <a:cs typeface="黑体" panose="02010609060101010101" charset="-122"/>
                </a:rPr>
                <a:t>自然段和第</a:t>
              </a:r>
              <a:r>
                <a:rPr lang="en-US" altLang="zh-CN" sz="3200" b="0">
                  <a:solidFill>
                    <a:srgbClr val="204066"/>
                  </a:solidFill>
                  <a:latin typeface="黑体" panose="02010609060101010101" charset="-122"/>
                  <a:ea typeface="黑体" panose="02010609060101010101" charset="-122"/>
                  <a:cs typeface="黑体" panose="02010609060101010101" charset="-122"/>
                </a:rPr>
                <a:t>3</a:t>
              </a:r>
              <a:r>
                <a:rPr lang="zh-CN" altLang="en-US" sz="3200" b="0">
                  <a:solidFill>
                    <a:srgbClr val="204066"/>
                  </a:solidFill>
                  <a:latin typeface="黑体" panose="02010609060101010101" charset="-122"/>
                  <a:ea typeface="黑体" panose="02010609060101010101" charset="-122"/>
                  <a:cs typeface="黑体" panose="02010609060101010101" charset="-122"/>
                </a:rPr>
                <a:t>自然段，这两个自然段中，作者举出了什么例子？作者介绍这些虚拟的道具有什么作用呢？</a:t>
              </a:r>
              <a:endParaRPr lang="zh-CN" altLang="en-US" sz="3200" b="0">
                <a:solidFill>
                  <a:srgbClr val="204066"/>
                </a:solidFill>
                <a:latin typeface="黑体" panose="02010609060101010101" charset="-122"/>
                <a:ea typeface="黑体" panose="02010609060101010101" charset="-122"/>
                <a:cs typeface="黑体" panose="02010609060101010101" charset="-122"/>
              </a:endParaRPr>
            </a:p>
          </p:txBody>
        </p:sp>
        <p:sp>
          <p:nvSpPr>
            <p:cNvPr id="16" name="任意多边形 15"/>
            <p:cNvSpPr/>
            <p:nvPr/>
          </p:nvSpPr>
          <p:spPr>
            <a:xfrm rot="5400000">
              <a:off x="2904" y="2133"/>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5400000" flipH="1" flipV="1">
              <a:off x="15017" y="5286"/>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自主探究</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2" name="椭圆 1"/>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 name="文本框 5"/>
          <p:cNvSpPr txBox="1"/>
          <p:nvPr/>
        </p:nvSpPr>
        <p:spPr>
          <a:xfrm>
            <a:off x="1478915" y="1655445"/>
            <a:ext cx="9863455" cy="780415"/>
          </a:xfrm>
          <a:prstGeom prst="rect">
            <a:avLst/>
          </a:prstGeom>
          <a:noFill/>
        </p:spPr>
        <p:txBody>
          <a:bodyPr wrap="square" rtlCol="0">
            <a:spAutoFit/>
          </a:bodyPr>
          <a:lstStyle/>
          <a:p>
            <a:pPr indent="0" algn="just" fontAlgn="auto">
              <a:lnSpc>
                <a:spcPct val="140000"/>
              </a:lnSpc>
              <a:buFont typeface="Wingdings" panose="05000000000000000000" charset="0"/>
              <a:buNone/>
            </a:pPr>
            <a:r>
              <a:rPr lang="zh-CN" sz="3200">
                <a:solidFill>
                  <a:srgbClr val="204066"/>
                </a:solidFill>
              </a:rPr>
              <a:t>自由朗读课文第</a:t>
            </a:r>
            <a:r>
              <a:rPr lang="en-US" altLang="zh-CN" sz="3200">
                <a:solidFill>
                  <a:srgbClr val="204066"/>
                </a:solidFill>
              </a:rPr>
              <a:t>4</a:t>
            </a:r>
            <a:r>
              <a:rPr lang="en-US" altLang="zh-CN" sz="3200">
                <a:solidFill>
                  <a:srgbClr val="204066"/>
                </a:solidFill>
                <a:latin typeface="楷体" panose="02010609060101010101" charset="-122"/>
                <a:ea typeface="楷体" panose="02010609060101010101" charset="-122"/>
              </a:rPr>
              <a:t>～</a:t>
            </a:r>
            <a:r>
              <a:rPr lang="en-US" altLang="zh-CN" sz="3200">
                <a:solidFill>
                  <a:srgbClr val="204066"/>
                </a:solidFill>
              </a:rPr>
              <a:t>6</a:t>
            </a:r>
            <a:r>
              <a:rPr lang="zh-CN" altLang="en-US" sz="3200">
                <a:solidFill>
                  <a:srgbClr val="204066"/>
                </a:solidFill>
              </a:rPr>
              <a:t>自然段，</a:t>
            </a:r>
            <a:endParaRPr lang="zh-CN" altLang="en-US" sz="3200">
              <a:solidFill>
                <a:srgbClr val="204066"/>
              </a:solidFill>
            </a:endParaRPr>
          </a:p>
        </p:txBody>
      </p:sp>
      <p:sp>
        <p:nvSpPr>
          <p:cNvPr id="7" name="文本框 6"/>
          <p:cNvSpPr txBox="1"/>
          <p:nvPr/>
        </p:nvSpPr>
        <p:spPr>
          <a:xfrm>
            <a:off x="1478915" y="2590165"/>
            <a:ext cx="9863455" cy="1296670"/>
          </a:xfrm>
          <a:prstGeom prst="rect">
            <a:avLst/>
          </a:prstGeom>
          <a:noFill/>
        </p:spPr>
        <p:txBody>
          <a:bodyPr wrap="square" rtlCol="0">
            <a:spAutoFit/>
          </a:bodyPr>
          <a:lstStyle/>
          <a:p>
            <a:pPr marL="457200" indent="-457200" algn="just" fontAlgn="auto">
              <a:lnSpc>
                <a:spcPct val="140000"/>
              </a:lnSpc>
              <a:buFont typeface="Wingdings" panose="05000000000000000000" charset="0"/>
              <a:buChar char="l"/>
            </a:pPr>
            <a:r>
              <a:rPr lang="zh-CN" altLang="en-US" sz="2800">
                <a:solidFill>
                  <a:srgbClr val="204066"/>
                </a:solidFill>
              </a:rPr>
              <a:t>静态的亮相是如何体现京剧艺术的高妙之处的？试着结</a:t>
            </a:r>
            <a:endParaRPr lang="zh-CN" altLang="en-US" sz="2800">
              <a:solidFill>
                <a:srgbClr val="204066"/>
              </a:solidFill>
            </a:endParaRPr>
          </a:p>
          <a:p>
            <a:pPr indent="0" algn="just" fontAlgn="auto">
              <a:lnSpc>
                <a:spcPct val="140000"/>
              </a:lnSpc>
              <a:buFont typeface="Wingdings" panose="05000000000000000000" charset="0"/>
              <a:buNone/>
            </a:pPr>
            <a:r>
              <a:rPr lang="zh-CN" altLang="en-US" sz="2800">
                <a:solidFill>
                  <a:srgbClr val="204066"/>
                </a:solidFill>
              </a:rPr>
              <a:t>    合具体事例说一说。</a:t>
            </a:r>
            <a:endParaRPr lang="zh-CN" altLang="en-US" sz="2800">
              <a:solidFill>
                <a:srgbClr val="204066"/>
              </a:solidFill>
            </a:endParaRPr>
          </a:p>
        </p:txBody>
      </p:sp>
      <p:sp>
        <p:nvSpPr>
          <p:cNvPr id="9" name="文本框 8"/>
          <p:cNvSpPr txBox="1"/>
          <p:nvPr/>
        </p:nvSpPr>
        <p:spPr>
          <a:xfrm>
            <a:off x="1478915" y="4073525"/>
            <a:ext cx="9863455" cy="694055"/>
          </a:xfrm>
          <a:prstGeom prst="rect">
            <a:avLst/>
          </a:prstGeom>
          <a:noFill/>
        </p:spPr>
        <p:txBody>
          <a:bodyPr wrap="square" rtlCol="0">
            <a:spAutoFit/>
          </a:bodyPr>
          <a:lstStyle/>
          <a:p>
            <a:pPr marL="457200" indent="-457200" algn="just" fontAlgn="auto">
              <a:lnSpc>
                <a:spcPct val="140000"/>
              </a:lnSpc>
              <a:buFont typeface="Wingdings" panose="05000000000000000000" charset="0"/>
              <a:buChar char="l"/>
            </a:pPr>
            <a:r>
              <a:rPr lang="zh-CN" altLang="en-US" sz="2800">
                <a:solidFill>
                  <a:srgbClr val="204066"/>
                </a:solidFill>
              </a:rPr>
              <a:t>京剧中动态的亮相有何高妙之处?作者是怎样论述的？</a:t>
            </a:r>
            <a:endParaRPr lang="zh-CN" altLang="en-US" sz="2800">
              <a:solidFill>
                <a:srgbClr val="204066"/>
              </a:solidFill>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知识锦囊</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文本框 2"/>
          <p:cNvSpPr txBox="1"/>
          <p:nvPr/>
        </p:nvSpPr>
        <p:spPr>
          <a:xfrm>
            <a:off x="5428615" y="1277620"/>
            <a:ext cx="1483360" cy="583565"/>
          </a:xfrm>
          <a:prstGeom prst="rect">
            <a:avLst/>
          </a:prstGeom>
          <a:noFill/>
        </p:spPr>
        <p:txBody>
          <a:bodyPr wrap="square" rtlCol="0">
            <a:spAutoFit/>
          </a:bodyPr>
          <a:lstStyle/>
          <a:p>
            <a:r>
              <a:rPr lang="zh-CN" altLang="en-US" sz="3200">
                <a:solidFill>
                  <a:srgbClr val="204066"/>
                </a:solidFill>
              </a:rPr>
              <a:t>京    剧</a:t>
            </a:r>
            <a:endParaRPr lang="zh-CN" altLang="en-US" sz="3200">
              <a:solidFill>
                <a:srgbClr val="204066"/>
              </a:solidFill>
            </a:endParaRPr>
          </a:p>
        </p:txBody>
      </p:sp>
      <p:sp>
        <p:nvSpPr>
          <p:cNvPr id="7" name="文本框 6"/>
          <p:cNvSpPr txBox="1"/>
          <p:nvPr/>
        </p:nvSpPr>
        <p:spPr>
          <a:xfrm>
            <a:off x="1390015" y="1968500"/>
            <a:ext cx="9560560" cy="3634740"/>
          </a:xfrm>
          <a:prstGeom prst="rect">
            <a:avLst/>
          </a:prstGeom>
          <a:noFill/>
        </p:spPr>
        <p:txBody>
          <a:bodyPr wrap="square" rtlCol="0">
            <a:spAutoFit/>
          </a:bodyPr>
          <a:lstStyle/>
          <a:p>
            <a:pPr fontAlgn="auto">
              <a:lnSpc>
                <a:spcPct val="120000"/>
              </a:lnSpc>
            </a:pPr>
            <a:r>
              <a:rPr lang="en-US" altLang="zh-CN" sz="3200" b="1">
                <a:solidFill>
                  <a:srgbClr val="204066"/>
                </a:solidFill>
                <a:latin typeface="楷体" panose="02010609060101010101" charset="-122"/>
                <a:ea typeface="楷体" panose="02010609060101010101" charset="-122"/>
                <a:cs typeface="楷体" panose="02010609060101010101" charset="-122"/>
              </a:rPr>
              <a:t>    </a:t>
            </a:r>
            <a:r>
              <a:rPr lang="zh-CN" altLang="en-US" sz="3200" b="1">
                <a:solidFill>
                  <a:srgbClr val="204066"/>
                </a:solidFill>
                <a:latin typeface="楷体" panose="02010609060101010101" charset="-122"/>
                <a:ea typeface="楷体" panose="02010609060101010101" charset="-122"/>
                <a:cs typeface="楷体" panose="02010609060101010101" charset="-122"/>
              </a:rPr>
              <a:t>中国五大戏曲剧种之一，被称为国粹。清乾隆五十五年（</a:t>
            </a:r>
            <a:r>
              <a:rPr lang="en-US" altLang="zh-CN" sz="3200" b="1">
                <a:solidFill>
                  <a:srgbClr val="204066"/>
                </a:solidFill>
                <a:latin typeface="楷体" panose="02010609060101010101" charset="-122"/>
                <a:ea typeface="楷体" panose="02010609060101010101" charset="-122"/>
                <a:cs typeface="楷体" panose="02010609060101010101" charset="-122"/>
              </a:rPr>
              <a:t>1790</a:t>
            </a:r>
            <a:r>
              <a:rPr lang="zh-CN" altLang="en-US" sz="3200" b="1">
                <a:solidFill>
                  <a:srgbClr val="204066"/>
                </a:solidFill>
                <a:latin typeface="楷体" panose="02010609060101010101" charset="-122"/>
                <a:ea typeface="楷体" panose="02010609060101010101" charset="-122"/>
                <a:cs typeface="楷体" panose="02010609060101010101" charset="-122"/>
              </a:rPr>
              <a:t>年），四大徽班陆续在北京演出，于嘉庆、道光年间同来自湖北的汉调艺人合作，相互影响，接受昆曲、秦腔的部分剧目、曲调和表演方法，并吸收一些民间曲调，逐渐融合、演变、发展，最终形成京剧。</a:t>
            </a:r>
            <a:endParaRPr lang="zh-CN" altLang="en-US" sz="3200" b="1">
              <a:solidFill>
                <a:srgbClr val="204066"/>
              </a:solidFill>
              <a:latin typeface="楷体" panose="02010609060101010101" charset="-122"/>
              <a:ea typeface="楷体" panose="02010609060101010101" charset="-122"/>
              <a:cs typeface="楷体" panose="02010609060101010101" charset="-122"/>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文本框 2"/>
          <p:cNvSpPr txBox="1"/>
          <p:nvPr/>
        </p:nvSpPr>
        <p:spPr>
          <a:xfrm>
            <a:off x="1461770" y="1430020"/>
            <a:ext cx="9286240" cy="2453640"/>
          </a:xfrm>
          <a:prstGeom prst="rect">
            <a:avLst/>
          </a:prstGeom>
          <a:noFill/>
        </p:spPr>
        <p:txBody>
          <a:bodyPr wrap="square" rtlCol="0">
            <a:spAutoFit/>
          </a:bodyPr>
          <a:lstStyle/>
          <a:p>
            <a:pPr fontAlgn="auto">
              <a:lnSpc>
                <a:spcPct val="120000"/>
              </a:lnSpc>
            </a:pPr>
            <a:r>
              <a:rPr lang="zh-CN" altLang="en-US" sz="3200" b="1">
                <a:solidFill>
                  <a:srgbClr val="204066"/>
                </a:solidFill>
                <a:latin typeface="楷体" panose="02010609060101010101" charset="-122"/>
                <a:ea typeface="楷体" panose="02010609060101010101" charset="-122"/>
                <a:sym typeface="+mn-ea"/>
              </a:rPr>
              <a:t>    然而也怪，就在双方打得不可开交之际，那紧张而又整齐的锣鼓声</a:t>
            </a:r>
            <a:r>
              <a:rPr lang="zh-CN" altLang="en-US" sz="3200" b="1">
                <a:solidFill>
                  <a:srgbClr val="FF0000"/>
                </a:solidFill>
                <a:latin typeface="楷体" panose="02010609060101010101" charset="-122"/>
                <a:ea typeface="楷体" panose="02010609060101010101" charset="-122"/>
                <a:sym typeface="+mn-ea"/>
              </a:rPr>
              <a:t>忽然一停</a:t>
            </a:r>
            <a:r>
              <a:rPr lang="zh-CN" altLang="en-US" sz="3200" b="1">
                <a:solidFill>
                  <a:srgbClr val="204066"/>
                </a:solidFill>
                <a:latin typeface="楷体" panose="02010609060101010101" charset="-122"/>
                <a:ea typeface="楷体" panose="02010609060101010101" charset="-122"/>
                <a:sym typeface="+mn-ea"/>
              </a:rPr>
              <a:t>，人物的动作也</a:t>
            </a:r>
            <a:r>
              <a:rPr lang="zh-CN" altLang="en-US" sz="3200" b="1">
                <a:solidFill>
                  <a:srgbClr val="FF0000"/>
                </a:solidFill>
                <a:latin typeface="楷体" panose="02010609060101010101" charset="-122"/>
                <a:ea typeface="楷体" panose="02010609060101010101" charset="-122"/>
                <a:sym typeface="+mn-ea"/>
              </a:rPr>
              <a:t>戛然而止</a:t>
            </a:r>
            <a:r>
              <a:rPr lang="en-US" altLang="zh-CN" sz="3200" b="1">
                <a:solidFill>
                  <a:srgbClr val="204066"/>
                </a:solidFill>
                <a:latin typeface="楷体" panose="02010609060101010101" charset="-122"/>
                <a:ea typeface="楷体" panose="02010609060101010101" charset="-122"/>
                <a:sym typeface="+mn-ea"/>
              </a:rPr>
              <a:t>——</a:t>
            </a:r>
            <a:r>
              <a:rPr lang="zh-CN" altLang="en-US" sz="3200" b="1">
                <a:solidFill>
                  <a:srgbClr val="204066"/>
                </a:solidFill>
                <a:latin typeface="楷体" panose="02010609060101010101" charset="-122"/>
                <a:ea typeface="楷体" panose="02010609060101010101" charset="-122"/>
                <a:sym typeface="+mn-ea"/>
              </a:rPr>
              <a:t>双方脸</a:t>
            </a:r>
            <a:r>
              <a:rPr lang="zh-CN" altLang="en-US" sz="3200" b="1">
                <a:solidFill>
                  <a:srgbClr val="FF0000"/>
                </a:solidFill>
                <a:latin typeface="楷体" panose="02010609060101010101" charset="-122"/>
                <a:ea typeface="楷体" panose="02010609060101010101" charset="-122"/>
                <a:sym typeface="+mn-ea"/>
              </a:rPr>
              <a:t>对着</a:t>
            </a:r>
            <a:r>
              <a:rPr lang="zh-CN" altLang="en-US" sz="3200" b="1">
                <a:solidFill>
                  <a:srgbClr val="204066"/>
                </a:solidFill>
                <a:latin typeface="楷体" panose="02010609060101010101" charset="-122"/>
                <a:ea typeface="楷体" panose="02010609060101010101" charset="-122"/>
                <a:sym typeface="+mn-ea"/>
              </a:rPr>
              <a:t>脸，眼睛</a:t>
            </a:r>
            <a:r>
              <a:rPr lang="zh-CN" altLang="en-US" sz="3200" b="1">
                <a:solidFill>
                  <a:srgbClr val="FF0000"/>
                </a:solidFill>
                <a:latin typeface="楷体" panose="02010609060101010101" charset="-122"/>
                <a:ea typeface="楷体" panose="02010609060101010101" charset="-122"/>
                <a:sym typeface="+mn-ea"/>
              </a:rPr>
              <a:t>对着</a:t>
            </a:r>
            <a:r>
              <a:rPr lang="zh-CN" altLang="en-US" sz="3200" b="1">
                <a:solidFill>
                  <a:srgbClr val="204066"/>
                </a:solidFill>
                <a:latin typeface="楷体" panose="02010609060101010101" charset="-122"/>
                <a:ea typeface="楷体" panose="02010609060101010101" charset="-122"/>
                <a:sym typeface="+mn-ea"/>
              </a:rPr>
              <a:t>眼睛，兵器</a:t>
            </a:r>
            <a:r>
              <a:rPr lang="zh-CN" altLang="en-US" sz="3200" b="1">
                <a:solidFill>
                  <a:srgbClr val="FF0000"/>
                </a:solidFill>
                <a:latin typeface="楷体" panose="02010609060101010101" charset="-122"/>
                <a:ea typeface="楷体" panose="02010609060101010101" charset="-122"/>
                <a:sym typeface="+mn-ea"/>
              </a:rPr>
              <a:t>对着</a:t>
            </a:r>
            <a:r>
              <a:rPr lang="zh-CN" altLang="en-US" sz="3200" b="1">
                <a:solidFill>
                  <a:srgbClr val="204066"/>
                </a:solidFill>
                <a:latin typeface="楷体" panose="02010609060101010101" charset="-122"/>
                <a:ea typeface="楷体" panose="02010609060101010101" charset="-122"/>
                <a:sym typeface="+mn-ea"/>
              </a:rPr>
              <a:t>兵器，</a:t>
            </a:r>
            <a:r>
              <a:rPr lang="zh-CN" altLang="en-US" sz="3200" b="1">
                <a:solidFill>
                  <a:srgbClr val="FF0000"/>
                </a:solidFill>
                <a:latin typeface="楷体" panose="02010609060101010101" charset="-122"/>
                <a:ea typeface="楷体" panose="02010609060101010101" charset="-122"/>
                <a:sym typeface="+mn-ea"/>
              </a:rPr>
              <a:t>一切都像</a:t>
            </a:r>
            <a:r>
              <a:rPr lang="zh-CN" altLang="en-US" sz="3200" b="1">
                <a:solidFill>
                  <a:srgbClr val="204066"/>
                </a:solidFill>
                <a:latin typeface="楷体" panose="02010609060101010101" charset="-122"/>
                <a:ea typeface="楷体" panose="02010609060101010101" charset="-122"/>
                <a:sym typeface="+mn-ea"/>
              </a:rPr>
              <a:t>被某种定身术给制服了！</a:t>
            </a:r>
            <a:endParaRPr lang="zh-CN" altLang="en-US" sz="3200" b="1">
              <a:solidFill>
                <a:srgbClr val="204066"/>
              </a:solidFill>
              <a:latin typeface="楷体" panose="02010609060101010101" charset="-122"/>
              <a:ea typeface="楷体" panose="02010609060101010101" charset="-122"/>
            </a:endParaRPr>
          </a:p>
        </p:txBody>
      </p:sp>
      <p:grpSp>
        <p:nvGrpSpPr>
          <p:cNvPr id="9" name="组合 8"/>
          <p:cNvGrpSpPr/>
          <p:nvPr/>
        </p:nvGrpSpPr>
        <p:grpSpPr>
          <a:xfrm>
            <a:off x="398780" y="4132580"/>
            <a:ext cx="11369040" cy="2374900"/>
            <a:chOff x="628" y="6508"/>
            <a:chExt cx="17904" cy="3740"/>
          </a:xfrm>
        </p:grpSpPr>
        <p:sp>
          <p:nvSpPr>
            <p:cNvPr id="4" name="矩形 3"/>
            <p:cNvSpPr/>
            <p:nvPr/>
          </p:nvSpPr>
          <p:spPr>
            <a:xfrm>
              <a:off x="628" y="6508"/>
              <a:ext cx="17905" cy="3740"/>
            </a:xfrm>
            <a:prstGeom prst="rect">
              <a:avLst/>
            </a:pr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02" y="6764"/>
              <a:ext cx="14624" cy="2991"/>
            </a:xfrm>
            <a:prstGeom prst="rect">
              <a:avLst/>
            </a:prstGeom>
            <a:noFill/>
          </p:spPr>
          <p:txBody>
            <a:bodyPr wrap="square" rtlCol="0">
              <a:spAutoFit/>
            </a:bodyPr>
            <a:lstStyle/>
            <a:p>
              <a:pPr algn="just" fontAlgn="auto">
                <a:lnSpc>
                  <a:spcPct val="140000"/>
                </a:lnSpc>
              </a:pPr>
              <a:r>
                <a:rPr lang="en-US" altLang="zh-CN" sz="28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具体介绍</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亮相</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这一瞬间舞台上的情形。</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忽然、戛然而止</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点出</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亮相</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的运用；三个</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对着</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，一个</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一切都像</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将</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亮相</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的震撼效果表现得淋漓尽致。</a:t>
              </a:r>
              <a:endParaRPr lang="zh-CN" altLang="en-US" sz="2800">
                <a:solidFill>
                  <a:schemeClr val="bg1"/>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文本框 2"/>
          <p:cNvSpPr txBox="1"/>
          <p:nvPr/>
        </p:nvSpPr>
        <p:spPr>
          <a:xfrm>
            <a:off x="1461770" y="1653540"/>
            <a:ext cx="9286240" cy="2651125"/>
          </a:xfrm>
          <a:prstGeom prst="rect">
            <a:avLst/>
          </a:prstGeom>
          <a:noFill/>
        </p:spPr>
        <p:txBody>
          <a:bodyPr wrap="square" rtlCol="0">
            <a:spAutoFit/>
          </a:bodyPr>
          <a:lstStyle/>
          <a:p>
            <a:pPr eaLnBrk="1" hangingPunct="1">
              <a:lnSpc>
                <a:spcPct val="130000"/>
              </a:lnSpc>
            </a:pPr>
            <a:r>
              <a:rPr lang="zh-CN" altLang="en-US" sz="3200" b="1">
                <a:solidFill>
                  <a:srgbClr val="204066"/>
                </a:solidFill>
                <a:latin typeface="楷体" panose="02010609060101010101" charset="-122"/>
                <a:ea typeface="楷体" panose="02010609060101010101" charset="-122"/>
                <a:sym typeface="+mn-ea"/>
              </a:rPr>
              <a:t>    问得有理，但这恰恰是京剧艺术的高妙之处。俗话说“一动不如一静”，古诗也说“此时无声胜有声”，讲的就是这种情况。静，越发能显示武艺的高强，越发能显示必胜的信心。</a:t>
            </a:r>
            <a:endParaRPr lang="zh-CN" altLang="en-US" sz="3200" b="1">
              <a:solidFill>
                <a:srgbClr val="204066"/>
              </a:solidFill>
              <a:latin typeface="楷体" panose="02010609060101010101" charset="-122"/>
              <a:ea typeface="楷体" panose="02010609060101010101" charset="-122"/>
              <a:sym typeface="+mn-ea"/>
            </a:endParaRPr>
          </a:p>
        </p:txBody>
      </p:sp>
      <p:grpSp>
        <p:nvGrpSpPr>
          <p:cNvPr id="4" name="组合 3"/>
          <p:cNvGrpSpPr/>
          <p:nvPr/>
        </p:nvGrpSpPr>
        <p:grpSpPr>
          <a:xfrm>
            <a:off x="6499225" y="989965"/>
            <a:ext cx="3201670" cy="544830"/>
            <a:chOff x="2470" y="10020"/>
            <a:chExt cx="2740" cy="858"/>
          </a:xfrm>
        </p:grpSpPr>
        <p:sp>
          <p:nvSpPr>
            <p:cNvPr id="2" name="圆角矩形 1"/>
            <p:cNvSpPr/>
            <p:nvPr/>
          </p:nvSpPr>
          <p:spPr>
            <a:xfrm>
              <a:off x="2470" y="10020"/>
              <a:ext cx="2740" cy="854"/>
            </a:xfrm>
            <a:prstGeom prst="roundRect">
              <a:avLst>
                <a:gd name="adj" fmla="val 0"/>
              </a:avLst>
            </a:prstGeom>
            <a:gradFill>
              <a:gsLst>
                <a:gs pos="0">
                  <a:srgbClr val="3B7ABB"/>
                </a:gs>
                <a:gs pos="46000">
                  <a:srgbClr val="204066"/>
                </a:gs>
                <a:gs pos="96000">
                  <a:srgbClr val="3B7ABB"/>
                </a:gs>
                <a:gs pos="75000">
                  <a:srgbClr val="204066"/>
                </a:gs>
                <a:gs pos="100000">
                  <a:schemeClr val="accent1">
                    <a:lumMod val="30000"/>
                    <a:lumOff val="70000"/>
                  </a:schemeClr>
                </a:gs>
              </a:gsLst>
              <a:lin ang="5400000" scaled="0"/>
            </a:gradFill>
            <a:ln>
              <a:solidFill>
                <a:srgbClr val="2D5D8F"/>
              </a:solidFill>
            </a:ln>
            <a:effectLst>
              <a:innerShdw blurRad="241300" dist="50800" dir="18900000">
                <a:srgbClr val="2D5D8F">
                  <a:alpha val="10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561" y="10056"/>
              <a:ext cx="2481" cy="822"/>
            </a:xfrm>
            <a:prstGeom prst="rect">
              <a:avLst/>
            </a:prstGeom>
            <a:noFill/>
            <a:ln>
              <a:noFill/>
            </a:ln>
          </p:spPr>
          <p:txBody>
            <a:bodyPr wrap="square" rtlCol="0">
              <a:spAutoFit/>
            </a:bodyPr>
            <a:lstStyle/>
            <a:p>
              <a:r>
                <a:rPr lang="en-US" sz="2800" spc="200">
                  <a:solidFill>
                    <a:schemeClr val="bg1"/>
                  </a:solidFill>
                  <a:uFillTx/>
                  <a:latin typeface="黑体" panose="02010609060101010101" charset="-122"/>
                  <a:ea typeface="黑体" panose="02010609060101010101" charset="-122"/>
                </a:rPr>
                <a:t>“</a:t>
              </a:r>
              <a:r>
                <a:rPr lang="zh-CN" altLang="en-US" sz="2800" spc="200">
                  <a:solidFill>
                    <a:schemeClr val="bg1"/>
                  </a:solidFill>
                  <a:uFillTx/>
                  <a:latin typeface="黑体" panose="02010609060101010101" charset="-122"/>
                  <a:ea typeface="黑体" panose="02010609060101010101" charset="-122"/>
                </a:rPr>
                <a:t>亮相</a:t>
              </a:r>
              <a:r>
                <a:rPr lang="en-US" sz="2800" spc="200">
                  <a:solidFill>
                    <a:schemeClr val="bg1"/>
                  </a:solidFill>
                  <a:uFillTx/>
                  <a:latin typeface="黑体" panose="02010609060101010101" charset="-122"/>
                  <a:ea typeface="黑体" panose="02010609060101010101" charset="-122"/>
                </a:rPr>
                <a:t>”</a:t>
              </a:r>
              <a:r>
                <a:rPr lang="zh-CN" altLang="en-US" sz="2800" spc="200">
                  <a:solidFill>
                    <a:schemeClr val="bg1"/>
                  </a:solidFill>
                  <a:uFillTx/>
                  <a:latin typeface="黑体" panose="02010609060101010101" charset="-122"/>
                  <a:ea typeface="黑体" panose="02010609060101010101" charset="-122"/>
                </a:rPr>
                <a:t>的妙处</a:t>
              </a:r>
              <a:endParaRPr lang="zh-CN" altLang="en-US" sz="2800" spc="200">
                <a:solidFill>
                  <a:schemeClr val="bg1"/>
                </a:solidFill>
                <a:uFillTx/>
                <a:latin typeface="黑体" panose="02010609060101010101" charset="-122"/>
                <a:ea typeface="黑体" panose="02010609060101010101" charset="-122"/>
              </a:endParaRPr>
            </a:p>
          </p:txBody>
        </p:sp>
      </p:grpSp>
      <p:grpSp>
        <p:nvGrpSpPr>
          <p:cNvPr id="12" name="组合 11"/>
          <p:cNvGrpSpPr/>
          <p:nvPr/>
        </p:nvGrpSpPr>
        <p:grpSpPr>
          <a:xfrm>
            <a:off x="398780" y="4549775"/>
            <a:ext cx="11369040" cy="1946910"/>
            <a:chOff x="628" y="7165"/>
            <a:chExt cx="17904" cy="3066"/>
          </a:xfrm>
        </p:grpSpPr>
        <p:sp>
          <p:nvSpPr>
            <p:cNvPr id="9" name="矩形 8"/>
            <p:cNvSpPr/>
            <p:nvPr/>
          </p:nvSpPr>
          <p:spPr>
            <a:xfrm>
              <a:off x="628" y="7165"/>
              <a:ext cx="17905" cy="3067"/>
            </a:xfrm>
            <a:prstGeom prst="rect">
              <a:avLst/>
            </a:pr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2302" y="7516"/>
              <a:ext cx="14624" cy="2042"/>
            </a:xfrm>
            <a:prstGeom prst="rect">
              <a:avLst/>
            </a:prstGeom>
            <a:noFill/>
          </p:spPr>
          <p:txBody>
            <a:bodyPr wrap="square" rtlCol="0">
              <a:spAutoFit/>
            </a:bodyPr>
            <a:lstStyle/>
            <a:p>
              <a:pPr algn="just" fontAlgn="auto">
                <a:lnSpc>
                  <a:spcPct val="140000"/>
                </a:lnSpc>
              </a:pPr>
              <a:r>
                <a:rPr lang="en-US" altLang="zh-CN" sz="28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引用俗语和古诗，具体说明</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亮相</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在京剧表演中的高妙之处。</a:t>
              </a:r>
              <a:endParaRPr lang="zh-CN" altLang="en-US" sz="2800">
                <a:solidFill>
                  <a:schemeClr val="bg1"/>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课文解读</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文本框 2"/>
          <p:cNvSpPr txBox="1"/>
          <p:nvPr/>
        </p:nvSpPr>
        <p:spPr>
          <a:xfrm>
            <a:off x="1461770" y="1541780"/>
            <a:ext cx="9286240" cy="2453640"/>
          </a:xfrm>
          <a:prstGeom prst="rect">
            <a:avLst/>
          </a:prstGeom>
          <a:noFill/>
        </p:spPr>
        <p:txBody>
          <a:bodyPr wrap="square" rtlCol="0">
            <a:spAutoFit/>
          </a:bodyPr>
          <a:lstStyle/>
          <a:p>
            <a:pPr eaLnBrk="1" hangingPunct="1">
              <a:lnSpc>
                <a:spcPct val="120000"/>
              </a:lnSpc>
            </a:pPr>
            <a:r>
              <a:rPr lang="zh-CN" altLang="en-US" sz="3200" b="1">
                <a:solidFill>
                  <a:srgbClr val="204066"/>
                </a:solidFill>
                <a:latin typeface="楷体" panose="02010609060101010101" charset="-122"/>
                <a:ea typeface="楷体" panose="02010609060101010101" charset="-122"/>
                <a:sym typeface="+mn-ea"/>
              </a:rPr>
              <a:t>    还有一种</a:t>
            </a:r>
            <a:r>
              <a:rPr lang="en-US" altLang="zh-CN" sz="3200" b="1">
                <a:solidFill>
                  <a:srgbClr val="204066"/>
                </a:solidFill>
                <a:latin typeface="楷体" panose="02010609060101010101" charset="-122"/>
                <a:ea typeface="楷体" panose="02010609060101010101" charset="-122"/>
                <a:sym typeface="+mn-ea"/>
              </a:rPr>
              <a:t>“</a:t>
            </a:r>
            <a:r>
              <a:rPr lang="zh-CN" altLang="en-US" sz="3200" b="1">
                <a:solidFill>
                  <a:srgbClr val="204066"/>
                </a:solidFill>
                <a:latin typeface="楷体" panose="02010609060101010101" charset="-122"/>
                <a:ea typeface="楷体" panose="02010609060101010101" charset="-122"/>
                <a:sym typeface="+mn-ea"/>
              </a:rPr>
              <a:t>刀（枪）下场</a:t>
            </a:r>
            <a:r>
              <a:rPr lang="en-US" altLang="zh-CN" sz="3200" b="1">
                <a:solidFill>
                  <a:srgbClr val="204066"/>
                </a:solidFill>
                <a:latin typeface="楷体" panose="02010609060101010101" charset="-122"/>
                <a:ea typeface="楷体" panose="02010609060101010101" charset="-122"/>
                <a:sym typeface="+mn-ea"/>
              </a:rPr>
              <a:t>”</a:t>
            </a:r>
            <a:r>
              <a:rPr lang="zh-CN" altLang="en-US" sz="3200" b="1">
                <a:solidFill>
                  <a:srgbClr val="204066"/>
                </a:solidFill>
                <a:latin typeface="楷体" panose="02010609060101010101" charset="-122"/>
                <a:ea typeface="楷体" panose="02010609060101010101" charset="-122"/>
                <a:sym typeface="+mn-ea"/>
              </a:rPr>
              <a:t>，可以视为动态的亮相。双方正在交战，一方被打败，跑下去了。可胜利一方不紧追，反而留在原地，抡圆了胳膊把手中的兵器（刀或枪）耍了个</a:t>
            </a:r>
            <a:r>
              <a:rPr lang="zh-CN" altLang="en-US" sz="3200" b="1">
                <a:solidFill>
                  <a:srgbClr val="FF0000"/>
                </a:solidFill>
                <a:latin typeface="楷体" panose="02010609060101010101" charset="-122"/>
                <a:ea typeface="楷体" panose="02010609060101010101" charset="-122"/>
                <a:sym typeface="+mn-ea"/>
              </a:rPr>
              <a:t>风雨不透</a:t>
            </a:r>
            <a:r>
              <a:rPr lang="zh-CN" altLang="en-US" sz="3200" b="1">
                <a:solidFill>
                  <a:srgbClr val="204066"/>
                </a:solidFill>
                <a:latin typeface="楷体" panose="02010609060101010101" charset="-122"/>
                <a:ea typeface="楷体" panose="02010609060101010101" charset="-122"/>
                <a:sym typeface="+mn-ea"/>
              </a:rPr>
              <a:t>。</a:t>
            </a:r>
            <a:endParaRPr lang="zh-CN" altLang="en-US" sz="3200" b="1">
              <a:solidFill>
                <a:srgbClr val="204066"/>
              </a:solidFill>
              <a:latin typeface="楷体" panose="02010609060101010101" charset="-122"/>
              <a:ea typeface="楷体" panose="02010609060101010101" charset="-122"/>
              <a:sym typeface="+mn-ea"/>
            </a:endParaRPr>
          </a:p>
        </p:txBody>
      </p:sp>
      <p:grpSp>
        <p:nvGrpSpPr>
          <p:cNvPr id="9" name="组合 8"/>
          <p:cNvGrpSpPr/>
          <p:nvPr/>
        </p:nvGrpSpPr>
        <p:grpSpPr>
          <a:xfrm>
            <a:off x="398780" y="4406265"/>
            <a:ext cx="11369675" cy="2101215"/>
            <a:chOff x="628" y="6939"/>
            <a:chExt cx="17905" cy="3309"/>
          </a:xfrm>
        </p:grpSpPr>
        <p:sp>
          <p:nvSpPr>
            <p:cNvPr id="4" name="矩形 3"/>
            <p:cNvSpPr/>
            <p:nvPr/>
          </p:nvSpPr>
          <p:spPr>
            <a:xfrm>
              <a:off x="628" y="6939"/>
              <a:ext cx="17905" cy="3309"/>
            </a:xfrm>
            <a:prstGeom prst="rect">
              <a:avLst/>
            </a:pr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02" y="7452"/>
              <a:ext cx="14738" cy="2042"/>
            </a:xfrm>
            <a:prstGeom prst="rect">
              <a:avLst/>
            </a:prstGeom>
            <a:noFill/>
          </p:spPr>
          <p:txBody>
            <a:bodyPr wrap="square" rtlCol="0">
              <a:spAutoFit/>
            </a:bodyPr>
            <a:lstStyle/>
            <a:p>
              <a:pPr algn="just" fontAlgn="auto">
                <a:lnSpc>
                  <a:spcPct val="140000"/>
                </a:lnSpc>
              </a:pPr>
              <a:r>
                <a:rPr lang="en-US" altLang="zh-CN" sz="2800">
                  <a:solidFill>
                    <a:schemeClr val="bg1"/>
                  </a:solidFill>
                  <a:latin typeface="微软雅黑" panose="020B0503020204020204" charset="-122"/>
                  <a:ea typeface="微软雅黑" panose="020B0503020204020204" charset="-122"/>
                  <a:cs typeface="微软雅黑" panose="020B0503020204020204" charset="-122"/>
                </a:rPr>
                <a:t>       </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具体介绍了动态的</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亮相</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过程。</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耍了个风雨不透</a:t>
              </a:r>
              <a:r>
                <a:rPr lang="en-US" altLang="zh-CN" sz="2800">
                  <a:solidFill>
                    <a:schemeClr val="bg1"/>
                  </a:solidFill>
                  <a:latin typeface="微软雅黑" panose="020B0503020204020204" charset="-122"/>
                  <a:ea typeface="微软雅黑" panose="020B0503020204020204" charset="-122"/>
                  <a:cs typeface="微软雅黑" panose="020B0503020204020204" charset="-122"/>
                </a:rPr>
                <a:t>”</a:t>
              </a:r>
              <a:r>
                <a:rPr lang="zh-CN" altLang="en-US" sz="2800">
                  <a:solidFill>
                    <a:schemeClr val="bg1"/>
                  </a:solidFill>
                  <a:latin typeface="微软雅黑" panose="020B0503020204020204" charset="-122"/>
                  <a:ea typeface="微软雅黑" panose="020B0503020204020204" charset="-122"/>
                  <a:cs typeface="微软雅黑" panose="020B0503020204020204" charset="-122"/>
                </a:rPr>
                <a:t>运用夸张的手法，展现了艺术家们表演技艺的炉火纯青。</a:t>
              </a:r>
              <a:endParaRPr lang="zh-CN" altLang="en-US" sz="2800">
                <a:solidFill>
                  <a:schemeClr val="bg1"/>
                </a:solidFill>
                <a:latin typeface="微软雅黑" panose="020B0503020204020204" charset="-122"/>
                <a:ea typeface="微软雅黑" panose="020B0503020204020204" charset="-122"/>
                <a:cs typeface="微软雅黑" panose="020B0503020204020204"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2" name="文本框 1"/>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主旨探究</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3" name="椭圆 2"/>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 name="组合 13"/>
          <p:cNvGrpSpPr/>
          <p:nvPr/>
        </p:nvGrpSpPr>
        <p:grpSpPr>
          <a:xfrm>
            <a:off x="1635760" y="1978025"/>
            <a:ext cx="9006205" cy="3230880"/>
            <a:chOff x="2525" y="2513"/>
            <a:chExt cx="14183" cy="5088"/>
          </a:xfrm>
        </p:grpSpPr>
        <p:sp>
          <p:nvSpPr>
            <p:cNvPr id="15" name="文本框 14"/>
            <p:cNvSpPr txBox="1"/>
            <p:nvPr/>
          </p:nvSpPr>
          <p:spPr>
            <a:xfrm>
              <a:off x="3071" y="2768"/>
              <a:ext cx="12984" cy="4486"/>
            </a:xfrm>
            <a:prstGeom prst="rect">
              <a:avLst/>
            </a:prstGeom>
            <a:noFill/>
            <a:ln w="9525">
              <a:noFill/>
            </a:ln>
          </p:spPr>
          <p:txBody>
            <a:bodyPr wrap="square">
              <a:spAutoFit/>
            </a:bodyPr>
            <a:lstStyle/>
            <a:p>
              <a:pPr indent="0" algn="just" fontAlgn="auto">
                <a:lnSpc>
                  <a:spcPct val="140000"/>
                </a:lnSpc>
                <a:buFont typeface="Wingdings" panose="05000000000000000000" charset="0"/>
                <a:buNone/>
              </a:pPr>
              <a:r>
                <a:rPr lang="en-US" altLang="zh-CN" sz="3200" b="0">
                  <a:solidFill>
                    <a:srgbClr val="204066"/>
                  </a:solidFill>
                  <a:latin typeface="黑体" panose="02010609060101010101" charset="-122"/>
                  <a:ea typeface="黑体" panose="02010609060101010101" charset="-122"/>
                  <a:cs typeface="黑体" panose="02010609060101010101" charset="-122"/>
                </a:rPr>
                <a:t>    </a:t>
              </a:r>
              <a:r>
                <a:rPr lang="zh-CN" altLang="en-US" sz="3200" b="0">
                  <a:solidFill>
                    <a:srgbClr val="204066"/>
                  </a:solidFill>
                  <a:latin typeface="黑体" panose="02010609060101010101" charset="-122"/>
                  <a:ea typeface="黑体" panose="02010609060101010101" charset="-122"/>
                  <a:cs typeface="黑体" panose="02010609060101010101" charset="-122"/>
                </a:rPr>
                <a:t>本文通过介绍京剧中马鞭和亮相这两种艺术表现形式的特点和独特魅力，表达了作者对京剧的喜爱之情和对祖国传统文化的强烈的自豪感。</a:t>
              </a:r>
              <a:endParaRPr lang="zh-CN" altLang="en-US" sz="3200" b="0">
                <a:solidFill>
                  <a:srgbClr val="204066"/>
                </a:solidFill>
                <a:latin typeface="黑体" panose="02010609060101010101" charset="-122"/>
                <a:ea typeface="黑体" panose="02010609060101010101" charset="-122"/>
                <a:cs typeface="黑体" panose="02010609060101010101" charset="-122"/>
              </a:endParaRPr>
            </a:p>
          </p:txBody>
        </p:sp>
        <p:sp>
          <p:nvSpPr>
            <p:cNvPr id="16" name="任意多边形 15"/>
            <p:cNvSpPr/>
            <p:nvPr/>
          </p:nvSpPr>
          <p:spPr>
            <a:xfrm rot="5400000">
              <a:off x="2904" y="2133"/>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5400000" flipH="1" flipV="1">
              <a:off x="15017" y="5910"/>
              <a:ext cx="1311" cy="2070"/>
            </a:xfrm>
            <a:custGeom>
              <a:avLst/>
              <a:gdLst>
                <a:gd name="connsiteX0" fmla="*/ 0 w 2118"/>
                <a:gd name="connsiteY0" fmla="*/ 2118 h 2118"/>
                <a:gd name="connsiteX1" fmla="*/ 0 w 2118"/>
                <a:gd name="connsiteY1" fmla="*/ 0 h 2118"/>
                <a:gd name="connsiteX2" fmla="*/ 461 w 2118"/>
                <a:gd name="connsiteY2" fmla="*/ 1691 h 2118"/>
                <a:gd name="connsiteX3" fmla="*/ 2118 w 2118"/>
                <a:gd name="connsiteY3" fmla="*/ 2118 h 2118"/>
                <a:gd name="connsiteX4" fmla="*/ 0 w 2118"/>
                <a:gd name="connsiteY4" fmla="*/ 2118 h 2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18" h="2118">
                  <a:moveTo>
                    <a:pt x="0" y="2118"/>
                  </a:moveTo>
                  <a:lnTo>
                    <a:pt x="0" y="0"/>
                  </a:lnTo>
                  <a:lnTo>
                    <a:pt x="461" y="1691"/>
                  </a:lnTo>
                  <a:lnTo>
                    <a:pt x="2118" y="2118"/>
                  </a:lnTo>
                  <a:lnTo>
                    <a:pt x="0" y="2118"/>
                  </a:lnTo>
                  <a:close/>
                </a:path>
              </a:pathLst>
            </a:custGeom>
            <a:solidFill>
              <a:srgbClr val="204066"/>
            </a:solidFill>
            <a:ln>
              <a:solidFill>
                <a:srgbClr val="204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结构图示</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 name="AutoShape 3"/>
          <p:cNvSpPr/>
          <p:nvPr/>
        </p:nvSpPr>
        <p:spPr>
          <a:xfrm>
            <a:off x="2251393" y="1947545"/>
            <a:ext cx="311150" cy="3684588"/>
          </a:xfrm>
          <a:prstGeom prst="leftBrace">
            <a:avLst>
              <a:gd name="adj1" fmla="val 54987"/>
              <a:gd name="adj2" fmla="val 50000"/>
            </a:avLst>
          </a:prstGeom>
          <a:noFill/>
          <a:ln w="31750" cap="flat" cmpd="sng">
            <a:solidFill>
              <a:srgbClr val="204066"/>
            </a:solidFill>
            <a:prstDash val="solid"/>
            <a:headEnd type="none" w="med" len="med"/>
            <a:tailEnd type="none" w="med" len="med"/>
          </a:ln>
        </p:spPr>
        <p:txBody>
          <a:bodyPr wrap="none" anchor="ctr"/>
          <a:lstStyle/>
          <a:p>
            <a:pPr eaLnBrk="1" hangingPunct="1">
              <a:buFont typeface="Arial" panose="020B0604020202020204" pitchFamily="34" charset="0"/>
            </a:pPr>
            <a:endParaRPr lang="zh-CN" altLang="en-US" sz="1600">
              <a:latin typeface="Calibri" panose="020F0502020204030204"/>
            </a:endParaRPr>
          </a:p>
        </p:txBody>
      </p:sp>
      <p:sp>
        <p:nvSpPr>
          <p:cNvPr id="9" name="文本框 2"/>
          <p:cNvSpPr txBox="1"/>
          <p:nvPr/>
        </p:nvSpPr>
        <p:spPr>
          <a:xfrm>
            <a:off x="2637155" y="2422208"/>
            <a:ext cx="1093788" cy="522287"/>
          </a:xfrm>
          <a:prstGeom prst="rect">
            <a:avLst/>
          </a:prstGeom>
          <a:noFill/>
          <a:ln w="9525">
            <a:noFill/>
          </a:ln>
        </p:spPr>
        <p:txBody>
          <a:bodyPr>
            <a:spAutoFit/>
          </a:bodyPr>
          <a:lstStyle/>
          <a:p>
            <a:pPr eaLnBrk="1" hangingPunct="1">
              <a:buFont typeface="Arial" panose="020B0604020202020204" pitchFamily="34" charset="0"/>
            </a:pPr>
            <a:r>
              <a:rPr lang="zh-CN" altLang="en-US" sz="2800" b="1">
                <a:solidFill>
                  <a:srgbClr val="204066"/>
                </a:solidFill>
                <a:latin typeface="黑体" panose="02010609060101010101" charset="-122"/>
                <a:ea typeface="黑体" panose="02010609060101010101" charset="-122"/>
              </a:rPr>
              <a:t>马鞭</a:t>
            </a:r>
            <a:endParaRPr lang="zh-CN" altLang="en-US" sz="2800" b="1">
              <a:solidFill>
                <a:srgbClr val="204066"/>
              </a:solidFill>
              <a:latin typeface="黑体" panose="02010609060101010101" charset="-122"/>
              <a:ea typeface="黑体" panose="02010609060101010101" charset="-122"/>
            </a:endParaRPr>
          </a:p>
        </p:txBody>
      </p:sp>
      <p:sp>
        <p:nvSpPr>
          <p:cNvPr id="10" name="文本框 9"/>
          <p:cNvSpPr txBox="1"/>
          <p:nvPr/>
        </p:nvSpPr>
        <p:spPr>
          <a:xfrm>
            <a:off x="4155440" y="1547495"/>
            <a:ext cx="4196080" cy="1081405"/>
          </a:xfrm>
          <a:prstGeom prst="rect">
            <a:avLst/>
          </a:prstGeom>
          <a:noFill/>
          <a:ln w="9525">
            <a:noFill/>
          </a:ln>
        </p:spPr>
        <p:txBody>
          <a:bodyPr wrap="square">
            <a:spAutoFit/>
          </a:bodyPr>
          <a:lstStyle/>
          <a:p>
            <a:pPr eaLnBrk="1" hangingPunct="1">
              <a:lnSpc>
                <a:spcPct val="115000"/>
              </a:lnSpc>
              <a:buFont typeface="Arial" panose="020B0604020202020204" pitchFamily="34" charset="0"/>
            </a:pPr>
            <a:r>
              <a:rPr lang="zh-CN" altLang="en-US" sz="2800" b="1">
                <a:solidFill>
                  <a:srgbClr val="204066"/>
                </a:solidFill>
                <a:latin typeface="宋体" panose="02010600030101010101" pitchFamily="2" charset="-122"/>
              </a:rPr>
              <a:t>真实的道具：</a:t>
            </a:r>
            <a:r>
              <a:rPr lang="zh-CN" altLang="en-US" sz="2800" b="1">
                <a:solidFill>
                  <a:srgbClr val="204066"/>
                </a:solidFill>
                <a:latin typeface="楷体" panose="02010609060101010101" charset="-122"/>
                <a:ea typeface="楷体" panose="02010609060101010101" charset="-122"/>
              </a:rPr>
              <a:t>马鞭、饭碗、筷子等</a:t>
            </a:r>
            <a:endParaRPr lang="zh-CN" altLang="en-US" sz="2800" b="1">
              <a:solidFill>
                <a:srgbClr val="204066"/>
              </a:solidFill>
              <a:latin typeface="楷体" panose="02010609060101010101" charset="-122"/>
              <a:ea typeface="楷体" panose="02010609060101010101" charset="-122"/>
            </a:endParaRPr>
          </a:p>
        </p:txBody>
      </p:sp>
      <p:sp>
        <p:nvSpPr>
          <p:cNvPr id="3" name="文本框 2"/>
          <p:cNvSpPr txBox="1"/>
          <p:nvPr/>
        </p:nvSpPr>
        <p:spPr>
          <a:xfrm>
            <a:off x="4155440" y="2636520"/>
            <a:ext cx="4138295" cy="1081405"/>
          </a:xfrm>
          <a:prstGeom prst="rect">
            <a:avLst/>
          </a:prstGeom>
          <a:noFill/>
          <a:ln w="9525">
            <a:noFill/>
          </a:ln>
        </p:spPr>
        <p:txBody>
          <a:bodyPr wrap="square">
            <a:spAutoFit/>
          </a:bodyPr>
          <a:lstStyle/>
          <a:p>
            <a:pPr eaLnBrk="1" hangingPunct="1">
              <a:lnSpc>
                <a:spcPct val="115000"/>
              </a:lnSpc>
              <a:buFont typeface="Arial" panose="020B0604020202020204" pitchFamily="34" charset="0"/>
            </a:pPr>
            <a:r>
              <a:rPr lang="zh-CN" altLang="en-US" sz="2800" b="1">
                <a:solidFill>
                  <a:srgbClr val="204066"/>
                </a:solidFill>
                <a:latin typeface="宋体" panose="02010600030101010101" pitchFamily="2" charset="-122"/>
              </a:rPr>
              <a:t>虚拟的道具：</a:t>
            </a:r>
            <a:r>
              <a:rPr lang="zh-CN" altLang="en-US" sz="2800" b="1">
                <a:solidFill>
                  <a:srgbClr val="204066"/>
                </a:solidFill>
                <a:latin typeface="楷体" panose="02010609060101010101" charset="-122"/>
                <a:ea typeface="楷体" panose="02010609060101010101" charset="-122"/>
              </a:rPr>
              <a:t>针线、酒壶、酒杯等</a:t>
            </a:r>
            <a:endParaRPr lang="zh-CN" altLang="en-US" sz="2800" b="1">
              <a:solidFill>
                <a:srgbClr val="204066"/>
              </a:solidFill>
              <a:latin typeface="楷体" panose="02010609060101010101" charset="-122"/>
              <a:ea typeface="楷体" panose="02010609060101010101" charset="-122"/>
            </a:endParaRPr>
          </a:p>
        </p:txBody>
      </p:sp>
      <p:sp>
        <p:nvSpPr>
          <p:cNvPr id="13" name="文本框 2"/>
          <p:cNvSpPr txBox="1"/>
          <p:nvPr/>
        </p:nvSpPr>
        <p:spPr>
          <a:xfrm>
            <a:off x="2637155" y="4587558"/>
            <a:ext cx="1093788" cy="522287"/>
          </a:xfrm>
          <a:prstGeom prst="rect">
            <a:avLst/>
          </a:prstGeom>
          <a:noFill/>
          <a:ln w="9525">
            <a:noFill/>
          </a:ln>
        </p:spPr>
        <p:txBody>
          <a:bodyPr>
            <a:spAutoFit/>
          </a:bodyPr>
          <a:lstStyle/>
          <a:p>
            <a:pPr eaLnBrk="1" hangingPunct="1">
              <a:buFont typeface="Arial" panose="020B0604020202020204" pitchFamily="34" charset="0"/>
            </a:pPr>
            <a:r>
              <a:rPr lang="zh-CN" altLang="en-US" sz="2800" b="1">
                <a:solidFill>
                  <a:srgbClr val="204066"/>
                </a:solidFill>
                <a:latin typeface="黑体" panose="02010609060101010101" charset="-122"/>
                <a:ea typeface="黑体" panose="02010609060101010101" charset="-122"/>
              </a:rPr>
              <a:t>亮相</a:t>
            </a:r>
            <a:endParaRPr lang="zh-CN" altLang="en-US" sz="2800" b="1">
              <a:solidFill>
                <a:srgbClr val="204066"/>
              </a:solidFill>
              <a:latin typeface="黑体" panose="02010609060101010101" charset="-122"/>
              <a:ea typeface="黑体" panose="02010609060101010101" charset="-122"/>
            </a:endParaRPr>
          </a:p>
        </p:txBody>
      </p:sp>
      <p:sp>
        <p:nvSpPr>
          <p:cNvPr id="14" name="AutoShape 3"/>
          <p:cNvSpPr/>
          <p:nvPr/>
        </p:nvSpPr>
        <p:spPr>
          <a:xfrm>
            <a:off x="3736340" y="4020820"/>
            <a:ext cx="328613" cy="1719263"/>
          </a:xfrm>
          <a:prstGeom prst="leftBrace">
            <a:avLst>
              <a:gd name="adj1" fmla="val 54910"/>
              <a:gd name="adj2" fmla="val 50000"/>
            </a:avLst>
          </a:prstGeom>
          <a:noFill/>
          <a:ln w="31750" cap="flat" cmpd="sng">
            <a:solidFill>
              <a:srgbClr val="204066"/>
            </a:solidFill>
            <a:prstDash val="solid"/>
            <a:headEnd type="none" w="med" len="med"/>
            <a:tailEnd type="none" w="med" len="med"/>
          </a:ln>
        </p:spPr>
        <p:txBody>
          <a:bodyPr wrap="none" anchor="ctr"/>
          <a:lstStyle/>
          <a:p>
            <a:pPr eaLnBrk="1" hangingPunct="1">
              <a:buFont typeface="Arial" panose="020B0604020202020204" pitchFamily="34" charset="0"/>
            </a:pPr>
            <a:endParaRPr lang="zh-CN" altLang="en-US" sz="1600">
              <a:solidFill>
                <a:srgbClr val="C00000"/>
              </a:solidFill>
              <a:latin typeface="Calibri" panose="020F0502020204030204"/>
            </a:endParaRPr>
          </a:p>
        </p:txBody>
      </p:sp>
      <p:sp>
        <p:nvSpPr>
          <p:cNvPr id="16" name="文本框 15"/>
          <p:cNvSpPr txBox="1"/>
          <p:nvPr/>
        </p:nvSpPr>
        <p:spPr>
          <a:xfrm>
            <a:off x="4155440" y="4814570"/>
            <a:ext cx="4209415" cy="1081405"/>
          </a:xfrm>
          <a:prstGeom prst="rect">
            <a:avLst/>
          </a:prstGeom>
          <a:noFill/>
          <a:ln w="9525">
            <a:noFill/>
          </a:ln>
        </p:spPr>
        <p:txBody>
          <a:bodyPr wrap="square">
            <a:spAutoFit/>
          </a:bodyPr>
          <a:lstStyle/>
          <a:p>
            <a:pPr eaLnBrk="1" hangingPunct="1">
              <a:lnSpc>
                <a:spcPct val="115000"/>
              </a:lnSpc>
              <a:buFont typeface="Arial" panose="020B0604020202020204" pitchFamily="34" charset="0"/>
            </a:pPr>
            <a:r>
              <a:rPr lang="zh-CN" altLang="en-US" sz="2800" b="1">
                <a:solidFill>
                  <a:srgbClr val="204066"/>
                </a:solidFill>
                <a:latin typeface="宋体" panose="02010600030101010101" pitchFamily="2" charset="-122"/>
              </a:rPr>
              <a:t>动态的亮相：</a:t>
            </a:r>
            <a:r>
              <a:rPr lang="zh-CN" altLang="en-US" sz="2800" b="1">
                <a:solidFill>
                  <a:srgbClr val="204066"/>
                </a:solidFill>
                <a:latin typeface="楷体" panose="02010609060101010101" charset="-122"/>
                <a:ea typeface="楷体" panose="02010609060101010101" charset="-122"/>
              </a:rPr>
              <a:t>突显人物的英雄气概</a:t>
            </a:r>
            <a:endParaRPr lang="zh-CN" altLang="en-US" sz="2800" b="1">
              <a:solidFill>
                <a:srgbClr val="204066"/>
              </a:solidFill>
              <a:latin typeface="楷体" panose="02010609060101010101" charset="-122"/>
              <a:ea typeface="楷体" panose="02010609060101010101" charset="-122"/>
            </a:endParaRPr>
          </a:p>
        </p:txBody>
      </p:sp>
      <p:sp>
        <p:nvSpPr>
          <p:cNvPr id="19" name="AutoShape 3"/>
          <p:cNvSpPr/>
          <p:nvPr/>
        </p:nvSpPr>
        <p:spPr>
          <a:xfrm>
            <a:off x="3685540" y="1839595"/>
            <a:ext cx="328613" cy="1719263"/>
          </a:xfrm>
          <a:prstGeom prst="leftBrace">
            <a:avLst>
              <a:gd name="adj1" fmla="val 54910"/>
              <a:gd name="adj2" fmla="val 50000"/>
            </a:avLst>
          </a:prstGeom>
          <a:noFill/>
          <a:ln w="31750" cap="flat" cmpd="sng">
            <a:solidFill>
              <a:srgbClr val="204066"/>
            </a:solidFill>
            <a:prstDash val="solid"/>
            <a:headEnd type="none" w="med" len="med"/>
            <a:tailEnd type="none" w="med" len="med"/>
          </a:ln>
        </p:spPr>
        <p:txBody>
          <a:bodyPr wrap="none" anchor="ctr"/>
          <a:lstStyle/>
          <a:p>
            <a:pPr eaLnBrk="1" hangingPunct="1">
              <a:buFont typeface="Arial" panose="020B0604020202020204" pitchFamily="34" charset="0"/>
            </a:pPr>
            <a:endParaRPr lang="zh-CN" altLang="en-US" sz="1600">
              <a:solidFill>
                <a:srgbClr val="C00000"/>
              </a:solidFill>
              <a:latin typeface="Calibri" panose="020F0502020204030204"/>
            </a:endParaRPr>
          </a:p>
        </p:txBody>
      </p:sp>
      <p:sp>
        <p:nvSpPr>
          <p:cNvPr id="17" name="文本框 16"/>
          <p:cNvSpPr txBox="1"/>
          <p:nvPr/>
        </p:nvSpPr>
        <p:spPr bwMode="auto">
          <a:xfrm>
            <a:off x="1508443" y="2839720"/>
            <a:ext cx="677863" cy="2147888"/>
          </a:xfrm>
          <a:prstGeom prst="rect">
            <a:avLst/>
          </a:prstGeom>
          <a:noFill/>
        </p:spPr>
        <p:txBody>
          <a:bodyPr vert="eaVert">
            <a:spAutoFit/>
          </a:bodyPr>
          <a:lstStyle/>
          <a:p>
            <a:pPr marR="0" defTabSz="914400" eaLnBrk="1" hangingPunct="1">
              <a:buClrTx/>
              <a:buSzTx/>
              <a:buFont typeface="Arial" panose="020B0604020202020204" pitchFamily="34" charset="0"/>
              <a:defRPr/>
            </a:pPr>
            <a:r>
              <a:rPr kumimoji="0" lang="zh-CN" altLang="en-US" sz="3200" b="1" kern="1200" cap="none" spc="400" normalizeH="0" baseline="0" noProof="1">
                <a:solidFill>
                  <a:srgbClr val="204066"/>
                </a:solidFill>
                <a:latin typeface="黑体" panose="02010609060101010101" charset="-122"/>
                <a:ea typeface="黑体" panose="02010609060101010101" charset="-122"/>
                <a:cs typeface="+mn-cs"/>
              </a:rPr>
              <a:t>京剧趣谈</a:t>
            </a:r>
            <a:endParaRPr kumimoji="0" lang="zh-CN" altLang="en-US" sz="3200" b="1" kern="1200" cap="none" spc="400" normalizeH="0" baseline="0" noProof="1">
              <a:solidFill>
                <a:srgbClr val="204066"/>
              </a:solidFill>
              <a:latin typeface="黑体" panose="02010609060101010101" charset="-122"/>
              <a:ea typeface="黑体" panose="02010609060101010101" charset="-122"/>
              <a:cs typeface="+mn-cs"/>
            </a:endParaRPr>
          </a:p>
        </p:txBody>
      </p:sp>
      <p:sp>
        <p:nvSpPr>
          <p:cNvPr id="27" name="文本框 26"/>
          <p:cNvSpPr txBox="1"/>
          <p:nvPr/>
        </p:nvSpPr>
        <p:spPr>
          <a:xfrm>
            <a:off x="4184015" y="3798570"/>
            <a:ext cx="4352290" cy="1081405"/>
          </a:xfrm>
          <a:prstGeom prst="rect">
            <a:avLst/>
          </a:prstGeom>
          <a:noFill/>
          <a:ln w="9525">
            <a:noFill/>
          </a:ln>
        </p:spPr>
        <p:txBody>
          <a:bodyPr wrap="square">
            <a:spAutoFit/>
          </a:bodyPr>
          <a:lstStyle/>
          <a:p>
            <a:pPr eaLnBrk="1" hangingPunct="1">
              <a:lnSpc>
                <a:spcPct val="115000"/>
              </a:lnSpc>
              <a:buFont typeface="Arial" panose="020B0604020202020204" pitchFamily="34" charset="0"/>
            </a:pPr>
            <a:r>
              <a:rPr lang="zh-CN" altLang="en-US" sz="2800" b="1">
                <a:solidFill>
                  <a:srgbClr val="204066"/>
                </a:solidFill>
                <a:latin typeface="宋体" panose="02010600030101010101" pitchFamily="2" charset="-122"/>
              </a:rPr>
              <a:t>静态的亮相：</a:t>
            </a:r>
            <a:r>
              <a:rPr lang="zh-CN" altLang="en-US" sz="2800" b="1">
                <a:solidFill>
                  <a:srgbClr val="204066"/>
                </a:solidFill>
                <a:latin typeface="楷体" panose="02010609060101010101" charset="-122"/>
                <a:ea typeface="楷体" panose="02010609060101010101" charset="-122"/>
              </a:rPr>
              <a:t>此时无声胜有声</a:t>
            </a:r>
            <a:endParaRPr lang="zh-CN" altLang="en-US" sz="2800" b="1">
              <a:solidFill>
                <a:srgbClr val="204066"/>
              </a:solidFill>
              <a:latin typeface="楷体" panose="02010609060101010101" charset="-122"/>
              <a:ea typeface="楷体" panose="02010609060101010101" charset="-122"/>
            </a:endParaRPr>
          </a:p>
        </p:txBody>
      </p:sp>
      <p:sp>
        <p:nvSpPr>
          <p:cNvPr id="21" name="AutoShape 3"/>
          <p:cNvSpPr/>
          <p:nvPr/>
        </p:nvSpPr>
        <p:spPr>
          <a:xfrm flipH="1">
            <a:off x="8520113" y="1948180"/>
            <a:ext cx="311150" cy="3684588"/>
          </a:xfrm>
          <a:prstGeom prst="leftBrace">
            <a:avLst>
              <a:gd name="adj1" fmla="val 54987"/>
              <a:gd name="adj2" fmla="val 50000"/>
            </a:avLst>
          </a:prstGeom>
          <a:noFill/>
          <a:ln w="31750" cap="flat" cmpd="sng">
            <a:solidFill>
              <a:srgbClr val="204066"/>
            </a:solidFill>
            <a:prstDash val="solid"/>
            <a:headEnd type="none" w="med" len="med"/>
            <a:tailEnd type="none" w="med" len="med"/>
          </a:ln>
        </p:spPr>
        <p:txBody>
          <a:bodyPr wrap="none" anchor="ctr"/>
          <a:lstStyle/>
          <a:p>
            <a:pPr eaLnBrk="1" hangingPunct="1">
              <a:buFont typeface="Arial" panose="020B0604020202020204" pitchFamily="34" charset="0"/>
            </a:pPr>
            <a:endParaRPr lang="zh-CN" altLang="en-US" sz="1600">
              <a:latin typeface="Calibri" panose="020F0502020204030204"/>
            </a:endParaRPr>
          </a:p>
        </p:txBody>
      </p:sp>
      <p:sp>
        <p:nvSpPr>
          <p:cNvPr id="22" name="文本框 21"/>
          <p:cNvSpPr txBox="1"/>
          <p:nvPr/>
        </p:nvSpPr>
        <p:spPr bwMode="auto">
          <a:xfrm>
            <a:off x="9100821" y="2840355"/>
            <a:ext cx="675005" cy="2147888"/>
          </a:xfrm>
          <a:prstGeom prst="rect">
            <a:avLst/>
          </a:prstGeom>
          <a:noFill/>
        </p:spPr>
        <p:txBody>
          <a:bodyPr vert="eaVert">
            <a:spAutoFit/>
          </a:bodyPr>
          <a:lstStyle/>
          <a:p>
            <a:pPr marR="0" defTabSz="914400" eaLnBrk="1" hangingPunct="1">
              <a:buClrTx/>
              <a:buSzTx/>
              <a:buFont typeface="Arial" panose="020B0604020202020204" pitchFamily="34" charset="0"/>
              <a:defRPr/>
            </a:pPr>
            <a:r>
              <a:rPr kumimoji="0" lang="zh-CN" altLang="en-US" sz="3200" b="1" kern="1200" cap="none" spc="400" normalizeH="0" baseline="0" noProof="1">
                <a:solidFill>
                  <a:srgbClr val="204066"/>
                </a:solidFill>
                <a:latin typeface="黑体" panose="02010609060101010101" charset="-122"/>
                <a:ea typeface="黑体" panose="02010609060101010101" charset="-122"/>
                <a:cs typeface="+mn-cs"/>
              </a:rPr>
              <a:t>虚实相生</a:t>
            </a:r>
            <a:endParaRPr kumimoji="0" lang="zh-CN" altLang="en-US" sz="3200" b="1" kern="1200" cap="none" spc="400" normalizeH="0" baseline="0" noProof="1">
              <a:solidFill>
                <a:srgbClr val="204066"/>
              </a:solidFill>
              <a:latin typeface="黑体" panose="02010609060101010101" charset="-122"/>
              <a:ea typeface="黑体" panose="02010609060101010101" charset="-122"/>
              <a:cs typeface="+mn-cs"/>
            </a:endParaRPr>
          </a:p>
        </p:txBody>
      </p:sp>
      <p:sp>
        <p:nvSpPr>
          <p:cNvPr id="23" name="文本框 22"/>
          <p:cNvSpPr txBox="1"/>
          <p:nvPr/>
        </p:nvSpPr>
        <p:spPr bwMode="auto">
          <a:xfrm>
            <a:off x="9782176" y="2840990"/>
            <a:ext cx="675005" cy="2147888"/>
          </a:xfrm>
          <a:prstGeom prst="rect">
            <a:avLst/>
          </a:prstGeom>
          <a:noFill/>
        </p:spPr>
        <p:txBody>
          <a:bodyPr vert="eaVert">
            <a:spAutoFit/>
          </a:bodyPr>
          <a:lstStyle/>
          <a:p>
            <a:pPr marR="0" defTabSz="914400" eaLnBrk="1" hangingPunct="1">
              <a:buClrTx/>
              <a:buSzTx/>
              <a:buFont typeface="Arial" panose="020B0604020202020204" pitchFamily="34" charset="0"/>
              <a:defRPr/>
            </a:pPr>
            <a:r>
              <a:rPr kumimoji="0" lang="zh-CN" altLang="en-US" sz="3200" b="1" kern="1200" cap="none" spc="400" normalizeH="0" baseline="0" noProof="1">
                <a:solidFill>
                  <a:srgbClr val="204066"/>
                </a:solidFill>
                <a:latin typeface="黑体" panose="02010609060101010101" charset="-122"/>
                <a:ea typeface="黑体" panose="02010609060101010101" charset="-122"/>
                <a:cs typeface="+mn-cs"/>
              </a:rPr>
              <a:t>动静结合</a:t>
            </a:r>
            <a:endParaRPr kumimoji="0" lang="zh-CN" altLang="en-US" sz="3200" b="1" kern="1200" cap="none" spc="400" normalizeH="0" baseline="0" noProof="1">
              <a:solidFill>
                <a:srgbClr val="204066"/>
              </a:solidFill>
              <a:latin typeface="黑体" panose="02010609060101010101" charset="-122"/>
              <a:ea typeface="黑体" panose="02010609060101010101"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600"/>
                                        <p:tgtEl>
                                          <p:spTgt spid="9"/>
                                        </p:tgtEl>
                                      </p:cBhvr>
                                    </p:animEffect>
                                  </p:childTnLst>
                                </p:cTn>
                              </p:par>
                            </p:childTnLst>
                          </p:cTn>
                        </p:par>
                        <p:par>
                          <p:cTn id="17" fill="hold">
                            <p:stCondLst>
                              <p:cond delay="1000"/>
                            </p:stCondLst>
                            <p:childTnLst>
                              <p:par>
                                <p:cTn id="18" presetID="22" presetClass="entr" presetSubtype="1"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up)">
                                      <p:cBhvr>
                                        <p:cTn id="20" dur="500"/>
                                        <p:tgtEl>
                                          <p:spTgt spid="19"/>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randombar(horizontal)">
                                      <p:cBhvr>
                                        <p:cTn id="25" dur="6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randombar(horizontal)">
                                      <p:cBhvr>
                                        <p:cTn id="30" dur="6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600"/>
                                        <p:tgtEl>
                                          <p:spTgt spid="13"/>
                                        </p:tgtEl>
                                      </p:cBhvr>
                                    </p:animEffect>
                                  </p:childTnLst>
                                </p:cTn>
                              </p:par>
                            </p:childTnLst>
                          </p:cTn>
                        </p:par>
                        <p:par>
                          <p:cTn id="36" fill="hold">
                            <p:stCondLst>
                              <p:cond delay="10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randombar(horizontal)">
                                      <p:cBhvr>
                                        <p:cTn id="44" dur="6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randombar(horizontal)">
                                      <p:cBhvr>
                                        <p:cTn id="49" dur="600"/>
                                        <p:tgtEl>
                                          <p:spTgt spid="16"/>
                                        </p:tgtEl>
                                      </p:cBhvr>
                                    </p:animEffect>
                                  </p:childTnLst>
                                </p:cTn>
                              </p:par>
                            </p:childTnLst>
                          </p:cTn>
                        </p:par>
                        <p:par>
                          <p:cTn id="50" fill="hold">
                            <p:stCondLst>
                              <p:cond delay="1000"/>
                            </p:stCondLst>
                            <p:childTnLst>
                              <p:par>
                                <p:cTn id="51" presetID="22" presetClass="entr" presetSubtype="1"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up)">
                                      <p:cBhvr>
                                        <p:cTn id="53" dur="500"/>
                                        <p:tgtEl>
                                          <p:spTgt spid="21"/>
                                        </p:tgtEl>
                                      </p:cBhvr>
                                    </p:animEffect>
                                  </p:childTnLst>
                                </p:cTn>
                              </p:par>
                              <p:par>
                                <p:cTn id="54" presetID="3" presetClass="entr" presetSubtype="10" fill="hold" grpId="0"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blinds(horizontal)">
                                      <p:cBhvr>
                                        <p:cTn id="56" dur="500"/>
                                        <p:tgtEl>
                                          <p:spTgt spid="22"/>
                                        </p:tgtEl>
                                      </p:cBhvr>
                                    </p:animEffect>
                                  </p:childTnLst>
                                </p:cTn>
                              </p:par>
                              <p:par>
                                <p:cTn id="57" presetID="3" presetClass="entr" presetSubtype="10"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blinds(horizontal)">
                                      <p:cBhvr>
                                        <p:cTn id="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3" grpId="0"/>
      <p:bldP spid="13" grpId="0"/>
      <p:bldP spid="14" grpId="0"/>
      <p:bldP spid="16" grpId="0"/>
      <p:bldP spid="19" grpId="0"/>
      <p:bldP spid="17" grpId="0"/>
      <p:bldP spid="27" grpId="0"/>
      <p:bldP spid="21" grpId="0"/>
      <p:bldP spid="22" grpId="0"/>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738505" y="-1257300"/>
            <a:ext cx="4113530" cy="9571355"/>
          </a:xfrm>
          <a:custGeom>
            <a:avLst/>
            <a:gdLst>
              <a:gd name="idx" fmla="cos wd2 2700000"/>
              <a:gd name="idy" fmla="sin hd2 2700000"/>
              <a:gd name="il" fmla="+- hc 0 wd2"/>
              <a:gd name="ir" fmla="+- hc wd2 0"/>
              <a:gd name="it" fmla="+- vc 0 idx"/>
              <a:gd name="ib" fmla="+- vc idx 0"/>
            </a:gdLst>
            <a:ahLst/>
            <a:cxnLst>
              <a:cxn ang="3">
                <a:pos x="hc" y="t"/>
              </a:cxn>
              <a:cxn ang="3">
                <a:pos x="hd2" y="il"/>
              </a:cxn>
              <a:cxn ang="cd2">
                <a:pos x="l" y="vc"/>
              </a:cxn>
              <a:cxn ang="cd4">
                <a:pos x="hd2" y="ir"/>
              </a:cxn>
              <a:cxn ang="cd4">
                <a:pos x="hc" y="b"/>
              </a:cxn>
              <a:cxn ang="cd4">
                <a:pos x="idy" y="ir"/>
              </a:cxn>
              <a:cxn ang="0">
                <a:pos x="r" y="vc"/>
              </a:cxn>
              <a:cxn ang="3">
                <a:pos x="idy" y="il"/>
              </a:cxn>
            </a:cxnLst>
            <a:rect l="l" t="t" r="r" b="b"/>
            <a:pathLst>
              <a:path w="5615" h="15073">
                <a:moveTo>
                  <a:pt x="0" y="0"/>
                </a:moveTo>
                <a:lnTo>
                  <a:pt x="186" y="90"/>
                </a:lnTo>
                <a:lnTo>
                  <a:pt x="436" y="218"/>
                </a:lnTo>
                <a:lnTo>
                  <a:pt x="682" y="350"/>
                </a:lnTo>
                <a:lnTo>
                  <a:pt x="923" y="485"/>
                </a:lnTo>
                <a:lnTo>
                  <a:pt x="1159" y="625"/>
                </a:lnTo>
                <a:lnTo>
                  <a:pt x="1390" y="770"/>
                </a:lnTo>
                <a:lnTo>
                  <a:pt x="1616" y="918"/>
                </a:lnTo>
                <a:lnTo>
                  <a:pt x="1837" y="1070"/>
                </a:lnTo>
                <a:lnTo>
                  <a:pt x="2053" y="1225"/>
                </a:lnTo>
                <a:lnTo>
                  <a:pt x="2264" y="1385"/>
                </a:lnTo>
                <a:lnTo>
                  <a:pt x="2469" y="1548"/>
                </a:lnTo>
                <a:lnTo>
                  <a:pt x="2669" y="1715"/>
                </a:lnTo>
                <a:lnTo>
                  <a:pt x="2863" y="1885"/>
                </a:lnTo>
                <a:lnTo>
                  <a:pt x="3051" y="2058"/>
                </a:lnTo>
                <a:lnTo>
                  <a:pt x="3234" y="2235"/>
                </a:lnTo>
                <a:lnTo>
                  <a:pt x="3411" y="2416"/>
                </a:lnTo>
                <a:lnTo>
                  <a:pt x="3581" y="2599"/>
                </a:lnTo>
                <a:lnTo>
                  <a:pt x="3746" y="2786"/>
                </a:lnTo>
                <a:lnTo>
                  <a:pt x="3905" y="2976"/>
                </a:lnTo>
                <a:lnTo>
                  <a:pt x="4057" y="3168"/>
                </a:lnTo>
                <a:lnTo>
                  <a:pt x="4202" y="3364"/>
                </a:lnTo>
                <a:lnTo>
                  <a:pt x="4342" y="3563"/>
                </a:lnTo>
                <a:lnTo>
                  <a:pt x="4474" y="3764"/>
                </a:lnTo>
                <a:lnTo>
                  <a:pt x="4600" y="3968"/>
                </a:lnTo>
                <a:lnTo>
                  <a:pt x="4719" y="4174"/>
                </a:lnTo>
                <a:lnTo>
                  <a:pt x="4831" y="4383"/>
                </a:lnTo>
                <a:lnTo>
                  <a:pt x="4936" y="4595"/>
                </a:lnTo>
                <a:lnTo>
                  <a:pt x="5034" y="4809"/>
                </a:lnTo>
                <a:lnTo>
                  <a:pt x="5125" y="5025"/>
                </a:lnTo>
                <a:lnTo>
                  <a:pt x="5208" y="5244"/>
                </a:lnTo>
                <a:lnTo>
                  <a:pt x="5284" y="5464"/>
                </a:lnTo>
                <a:lnTo>
                  <a:pt x="5352" y="5687"/>
                </a:lnTo>
                <a:lnTo>
                  <a:pt x="5413" y="5912"/>
                </a:lnTo>
                <a:lnTo>
                  <a:pt x="5466" y="6139"/>
                </a:lnTo>
                <a:lnTo>
                  <a:pt x="5511" y="6368"/>
                </a:lnTo>
                <a:lnTo>
                  <a:pt x="5548" y="6598"/>
                </a:lnTo>
                <a:lnTo>
                  <a:pt x="5577" y="6830"/>
                </a:lnTo>
                <a:lnTo>
                  <a:pt x="5598" y="7064"/>
                </a:lnTo>
                <a:lnTo>
                  <a:pt x="5611" y="7299"/>
                </a:lnTo>
                <a:lnTo>
                  <a:pt x="5615" y="7536"/>
                </a:lnTo>
                <a:lnTo>
                  <a:pt x="5611" y="7773"/>
                </a:lnTo>
                <a:lnTo>
                  <a:pt x="5598" y="8009"/>
                </a:lnTo>
                <a:lnTo>
                  <a:pt x="5577" y="8242"/>
                </a:lnTo>
                <a:lnTo>
                  <a:pt x="5548" y="8475"/>
                </a:lnTo>
                <a:lnTo>
                  <a:pt x="5511" y="8705"/>
                </a:lnTo>
                <a:lnTo>
                  <a:pt x="5466" y="8934"/>
                </a:lnTo>
                <a:lnTo>
                  <a:pt x="5413" y="9161"/>
                </a:lnTo>
                <a:lnTo>
                  <a:pt x="5352" y="9385"/>
                </a:lnTo>
                <a:lnTo>
                  <a:pt x="5284" y="9608"/>
                </a:lnTo>
                <a:lnTo>
                  <a:pt x="5208" y="9829"/>
                </a:lnTo>
                <a:lnTo>
                  <a:pt x="5125" y="10047"/>
                </a:lnTo>
                <a:lnTo>
                  <a:pt x="5034" y="10264"/>
                </a:lnTo>
                <a:lnTo>
                  <a:pt x="4936" y="10478"/>
                </a:lnTo>
                <a:lnTo>
                  <a:pt x="4831" y="10689"/>
                </a:lnTo>
                <a:lnTo>
                  <a:pt x="4719" y="10898"/>
                </a:lnTo>
                <a:lnTo>
                  <a:pt x="4600" y="11105"/>
                </a:lnTo>
                <a:lnTo>
                  <a:pt x="4474" y="11309"/>
                </a:lnTo>
                <a:lnTo>
                  <a:pt x="4342" y="11510"/>
                </a:lnTo>
                <a:lnTo>
                  <a:pt x="4202" y="11709"/>
                </a:lnTo>
                <a:lnTo>
                  <a:pt x="4057" y="11904"/>
                </a:lnTo>
                <a:lnTo>
                  <a:pt x="3905" y="12097"/>
                </a:lnTo>
                <a:lnTo>
                  <a:pt x="3746" y="12287"/>
                </a:lnTo>
                <a:lnTo>
                  <a:pt x="3581" y="12473"/>
                </a:lnTo>
                <a:lnTo>
                  <a:pt x="3411" y="12657"/>
                </a:lnTo>
                <a:lnTo>
                  <a:pt x="3234" y="12837"/>
                </a:lnTo>
                <a:lnTo>
                  <a:pt x="3051" y="13014"/>
                </a:lnTo>
                <a:lnTo>
                  <a:pt x="2863" y="13188"/>
                </a:lnTo>
                <a:lnTo>
                  <a:pt x="2669" y="13358"/>
                </a:lnTo>
                <a:lnTo>
                  <a:pt x="2469" y="13525"/>
                </a:lnTo>
                <a:lnTo>
                  <a:pt x="2264" y="13688"/>
                </a:lnTo>
                <a:lnTo>
                  <a:pt x="2053" y="13847"/>
                </a:lnTo>
                <a:lnTo>
                  <a:pt x="1837" y="14003"/>
                </a:lnTo>
                <a:lnTo>
                  <a:pt x="1616" y="14155"/>
                </a:lnTo>
                <a:lnTo>
                  <a:pt x="1390" y="14303"/>
                </a:lnTo>
                <a:lnTo>
                  <a:pt x="1159" y="14447"/>
                </a:lnTo>
                <a:lnTo>
                  <a:pt x="923" y="14587"/>
                </a:lnTo>
                <a:lnTo>
                  <a:pt x="682" y="14723"/>
                </a:lnTo>
                <a:lnTo>
                  <a:pt x="436" y="14855"/>
                </a:lnTo>
                <a:lnTo>
                  <a:pt x="186" y="14982"/>
                </a:lnTo>
                <a:lnTo>
                  <a:pt x="0" y="15073"/>
                </a:lnTo>
                <a:lnTo>
                  <a:pt x="0" y="0"/>
                </a:lnTo>
                <a:close/>
              </a:path>
            </a:pathLst>
          </a:custGeom>
          <a:solidFill>
            <a:srgbClr val="204066"/>
          </a:solidFill>
          <a:ln>
            <a:solidFill>
              <a:srgbClr val="767171"/>
            </a:solidFill>
          </a:ln>
          <a:effectLst>
            <a:outerShdw blurRad="482600" dist="63500" sx="101000" sy="101000" algn="l" rotWithShape="0">
              <a:srgbClr val="3D5657">
                <a:alpha val="44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44" name="组合 43"/>
          <p:cNvGrpSpPr/>
          <p:nvPr/>
        </p:nvGrpSpPr>
        <p:grpSpPr>
          <a:xfrm>
            <a:off x="899795" y="2513330"/>
            <a:ext cx="1978881" cy="2021840"/>
            <a:chOff x="3079" y="3444"/>
            <a:chExt cx="3601" cy="3679"/>
          </a:xfrm>
        </p:grpSpPr>
        <p:grpSp>
          <p:nvGrpSpPr>
            <p:cNvPr id="439" name="组合 438"/>
            <p:cNvGrpSpPr/>
            <p:nvPr/>
          </p:nvGrpSpPr>
          <p:grpSpPr>
            <a:xfrm>
              <a:off x="3079" y="3444"/>
              <a:ext cx="3507" cy="3679"/>
              <a:chOff x="304800" y="673100"/>
              <a:chExt cx="4000500" cy="4000500"/>
            </a:xfrm>
            <a:effectLst>
              <a:outerShdw blurRad="444500" dist="114300" dir="8100000" algn="tr" rotWithShape="0">
                <a:prstClr val="black">
                  <a:alpha val="50000"/>
                </a:prstClr>
              </a:outerShdw>
            </a:effectLst>
          </p:grpSpPr>
          <p:sp>
            <p:nvSpPr>
              <p:cNvPr id="440" name="同心圆 4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441" name="椭圆 4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sp>
          <p:nvSpPr>
            <p:cNvPr id="26" name="文本框 25"/>
            <p:cNvSpPr txBox="1"/>
            <p:nvPr/>
          </p:nvSpPr>
          <p:spPr>
            <a:xfrm>
              <a:off x="3237" y="4032"/>
              <a:ext cx="3443" cy="2630"/>
            </a:xfrm>
            <a:prstGeom prst="rect">
              <a:avLst/>
            </a:prstGeom>
            <a:noFill/>
          </p:spPr>
          <p:txBody>
            <a:bodyPr wrap="square" rtlCol="0">
              <a:spAutoFit/>
            </a:bodyPr>
            <a:lstStyle/>
            <a:p>
              <a:pPr algn="ctr" fontAlgn="auto">
                <a:lnSpc>
                  <a:spcPct val="110000"/>
                </a:lnSpc>
              </a:pPr>
              <a:r>
                <a:rPr lang="zh-CN" altLang="en-US" sz="4000" b="1" spc="1200">
                  <a:solidFill>
                    <a:srgbClr val="204066"/>
                  </a:solidFill>
                  <a:uFillTx/>
                  <a:latin typeface="百度综艺简体" panose="02010601030101010101" charset="-122"/>
                  <a:ea typeface="百度综艺简体" panose="02010601030101010101" charset="-122"/>
                </a:rPr>
                <a:t>课后</a:t>
              </a:r>
              <a:endParaRPr lang="zh-CN" altLang="en-US" sz="4000" b="1" spc="1200">
                <a:solidFill>
                  <a:srgbClr val="204066"/>
                </a:solidFill>
                <a:uFillTx/>
                <a:latin typeface="百度综艺简体" panose="02010601030101010101" charset="-122"/>
                <a:ea typeface="百度综艺简体" panose="02010601030101010101" charset="-122"/>
              </a:endParaRPr>
            </a:p>
            <a:p>
              <a:pPr algn="ctr" fontAlgn="auto">
                <a:lnSpc>
                  <a:spcPct val="110000"/>
                </a:lnSpc>
              </a:pPr>
              <a:r>
                <a:rPr lang="zh-CN" altLang="en-US" sz="4000" b="1" spc="1200">
                  <a:solidFill>
                    <a:srgbClr val="204066"/>
                  </a:solidFill>
                  <a:uFillTx/>
                  <a:latin typeface="百度综艺简体" panose="02010601030101010101" charset="-122"/>
                  <a:ea typeface="百度综艺简体" panose="02010601030101010101" charset="-122"/>
                </a:rPr>
                <a:t>作业</a:t>
              </a:r>
              <a:endParaRPr lang="zh-CN" altLang="en-US" sz="4000" b="1" spc="1200">
                <a:solidFill>
                  <a:srgbClr val="204066"/>
                </a:solidFill>
                <a:uFillTx/>
                <a:latin typeface="百度综艺简体" panose="02010601030101010101" charset="-122"/>
                <a:ea typeface="百度综艺简体" panose="02010601030101010101" charset="-122"/>
              </a:endParaRPr>
            </a:p>
          </p:txBody>
        </p:sp>
      </p:grpSp>
      <p:sp>
        <p:nvSpPr>
          <p:cNvPr id="55298" name="内容占位符 1"/>
          <p:cNvSpPr>
            <a:spLocks noGrp="1"/>
          </p:cNvSpPr>
          <p:nvPr/>
        </p:nvSpPr>
        <p:spPr>
          <a:xfrm>
            <a:off x="3843655" y="2632075"/>
            <a:ext cx="7670165" cy="1525905"/>
          </a:xfrm>
          <a:prstGeom prst="rect">
            <a:avLst/>
          </a:prstGeom>
          <a:noFill/>
          <a:ln w="9525">
            <a:noFill/>
          </a:ln>
        </p:spPr>
        <p:txBody>
          <a:bodyPr lIns="91440" tIns="45720" rIns="91440" bIns="45720" anchor="t"/>
          <a:lstStyle/>
          <a:p>
            <a:pPr marL="0" marR="0" lvl="0" indent="0" algn="l" defTabSz="914400" rtl="0" eaLnBrk="1" fontAlgn="base" latinLnBrk="0" hangingPunct="1">
              <a:lnSpc>
                <a:spcPct val="130000"/>
              </a:lnSpc>
              <a:spcBef>
                <a:spcPts val="1200"/>
              </a:spcBef>
              <a:spcAft>
                <a:spcPct val="0"/>
              </a:spcAft>
              <a:buClrTx/>
              <a:buSzTx/>
              <a:buFont typeface="Arial" panose="020B0604020202020204" pitchFamily="34" charset="0"/>
              <a:buNone/>
              <a:defRPr/>
            </a:pPr>
            <a:r>
              <a:rPr lang="en-US" sz="3200" b="1" noProof="0">
                <a:ln>
                  <a:noFill/>
                </a:ln>
                <a:solidFill>
                  <a:srgbClr val="204066"/>
                </a:solidFill>
                <a:effectLst/>
                <a:uLnTx/>
                <a:uFillTx/>
                <a:latin typeface="仿宋" panose="02010609060101010101" charset="-122"/>
                <a:ea typeface="仿宋" panose="02010609060101010101" charset="-122"/>
                <a:cs typeface="仿宋" panose="02010609060101010101" charset="-122"/>
                <a:sym typeface="+mn-ea"/>
              </a:rPr>
              <a:t>    </a:t>
            </a:r>
            <a:r>
              <a:rPr sz="3200" b="1" noProof="0">
                <a:ln>
                  <a:noFill/>
                </a:ln>
                <a:solidFill>
                  <a:srgbClr val="204066"/>
                </a:solidFill>
                <a:effectLst/>
                <a:uLnTx/>
                <a:uFillTx/>
                <a:latin typeface="仿宋" panose="02010609060101010101" charset="-122"/>
                <a:ea typeface="仿宋" panose="02010609060101010101" charset="-122"/>
                <a:cs typeface="仿宋" panose="02010609060101010101" charset="-122"/>
                <a:sym typeface="+mn-ea"/>
              </a:rPr>
              <a:t>搜集有关京剧表演艺术的资料，或观看一些京剧戏曲视频，了解更多有关京剧的知识和奥秘。同学之间进一步交流。</a:t>
            </a:r>
            <a:endParaRPr sz="3200" b="1" noProof="0">
              <a:ln>
                <a:noFill/>
              </a:ln>
              <a:solidFill>
                <a:srgbClr val="204066"/>
              </a:solidFill>
              <a:effectLst/>
              <a:uLnTx/>
              <a:uFillTx/>
              <a:latin typeface="仿宋" panose="02010609060101010101" charset="-122"/>
              <a:ea typeface="仿宋" panose="02010609060101010101" charset="-122"/>
              <a:cs typeface="仿宋" panose="02010609060101010101" charset="-122"/>
              <a:sym typeface="+mn-ea"/>
            </a:endParaRPr>
          </a:p>
        </p:txBody>
      </p:sp>
      <p:pic>
        <p:nvPicPr>
          <p:cNvPr id="55299" name="New picture"/>
          <p:cNvPicPr/>
          <p:nvPr/>
        </p:nvPicPr>
        <p:blipFill>
          <a:blip r:embed="rId1"/>
          <a:stretch>
            <a:fillRect/>
          </a:stretch>
        </p:blipFill>
        <p:spPr>
          <a:xfrm>
            <a:off x="11938000" y="10502900"/>
            <a:ext cx="330200" cy="241300"/>
          </a:xfrm>
          <a:prstGeom prst="cube">
            <a:avLst/>
          </a:prstGeom>
        </p:spPr>
      </p:pic>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知识锦囊</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5" name="椭圆 4"/>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 name="文本框 2"/>
          <p:cNvSpPr txBox="1"/>
          <p:nvPr/>
        </p:nvSpPr>
        <p:spPr>
          <a:xfrm>
            <a:off x="5428615" y="1277620"/>
            <a:ext cx="1483360" cy="583565"/>
          </a:xfrm>
          <a:prstGeom prst="rect">
            <a:avLst/>
          </a:prstGeom>
          <a:noFill/>
        </p:spPr>
        <p:txBody>
          <a:bodyPr wrap="square" rtlCol="0">
            <a:spAutoFit/>
          </a:bodyPr>
          <a:lstStyle/>
          <a:p>
            <a:r>
              <a:rPr lang="zh-CN" altLang="en-US" sz="3200">
                <a:solidFill>
                  <a:srgbClr val="204066"/>
                </a:solidFill>
              </a:rPr>
              <a:t>京    剧</a:t>
            </a:r>
            <a:endParaRPr lang="zh-CN" altLang="en-US" sz="3200">
              <a:solidFill>
                <a:srgbClr val="204066"/>
              </a:solidFill>
            </a:endParaRPr>
          </a:p>
        </p:txBody>
      </p:sp>
      <p:sp>
        <p:nvSpPr>
          <p:cNvPr id="7" name="文本框 6"/>
          <p:cNvSpPr txBox="1"/>
          <p:nvPr/>
        </p:nvSpPr>
        <p:spPr>
          <a:xfrm>
            <a:off x="1390015" y="1948180"/>
            <a:ext cx="7447280" cy="4225290"/>
          </a:xfrm>
          <a:prstGeom prst="rect">
            <a:avLst/>
          </a:prstGeom>
          <a:noFill/>
        </p:spPr>
        <p:txBody>
          <a:bodyPr wrap="square" rtlCol="0">
            <a:spAutoFit/>
          </a:bodyPr>
          <a:lstStyle/>
          <a:p>
            <a:pPr fontAlgn="auto">
              <a:lnSpc>
                <a:spcPct val="120000"/>
              </a:lnSpc>
            </a:pPr>
            <a:r>
              <a:rPr lang="en-US" altLang="zh-CN" sz="3200" b="1">
                <a:solidFill>
                  <a:srgbClr val="204066"/>
                </a:solidFill>
                <a:latin typeface="楷体" panose="02010609060101010101" charset="-122"/>
                <a:ea typeface="楷体" panose="02010609060101010101" charset="-122"/>
                <a:cs typeface="楷体" panose="02010609060101010101" charset="-122"/>
              </a:rPr>
              <a:t>    </a:t>
            </a:r>
            <a:r>
              <a:rPr lang="zh-CN" altLang="en-US" sz="3200" b="1">
                <a:solidFill>
                  <a:srgbClr val="204066"/>
                </a:solidFill>
                <a:latin typeface="楷体" panose="02010609060101010101" charset="-122"/>
                <a:ea typeface="楷体" panose="02010609060101010101" charset="-122"/>
                <a:cs typeface="楷体" panose="02010609060101010101" charset="-122"/>
              </a:rPr>
              <a:t>自清咸丰、同治以来，经程长庚、谭鑫培、梅兰芳等加以改革和发展，逐步形成了相当完整的艺术风格和表演体系。京剧中人物形象分为生、旦、净、丑四类，以唱、念、做、打为主要表现形式。传统剧目有《霸王别姬》《群英会》等。</a:t>
            </a:r>
            <a:endParaRPr lang="zh-CN" altLang="en-US" sz="3200" b="1">
              <a:solidFill>
                <a:srgbClr val="204066"/>
              </a:solidFill>
              <a:latin typeface="楷体" panose="02010609060101010101" charset="-122"/>
              <a:ea typeface="楷体" panose="02010609060101010101" charset="-122"/>
              <a:cs typeface="楷体" panose="02010609060101010101" charset="-122"/>
            </a:endParaRPr>
          </a:p>
        </p:txBody>
      </p:sp>
      <p:pic>
        <p:nvPicPr>
          <p:cNvPr id="4" name="图片 3" descr="u=1326917172,616686646&amp;fm=26&amp;gp=0"/>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8446135" y="2315845"/>
            <a:ext cx="2770505" cy="3302635"/>
          </a:xfrm>
          <a:prstGeom prst="rect">
            <a:avLst/>
          </a:prstGeom>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4" name="椭圆 23"/>
          <p:cNvSpPr/>
          <p:nvPr/>
        </p:nvSpPr>
        <p:spPr>
          <a:xfrm>
            <a:off x="3782060" y="1259205"/>
            <a:ext cx="680400" cy="681990"/>
          </a:xfrm>
          <a:prstGeom prst="ellipse">
            <a:avLst/>
          </a:prstGeom>
          <a:solidFill>
            <a:srgbClr val="2D5D8F"/>
          </a:solidFill>
          <a:ln>
            <a:noFill/>
          </a:ln>
          <a:effectLst>
            <a:innerShdw blurRad="88900" dist="101600" dir="18900000">
              <a:srgbClr val="263636">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40" name="椭圆 7"/>
          <p:cNvSpPr/>
          <p:nvPr/>
        </p:nvSpPr>
        <p:spPr>
          <a:xfrm>
            <a:off x="-254000" y="2312670"/>
            <a:ext cx="13038455" cy="2143125"/>
          </a:xfrm>
          <a:prstGeom prst="roundRect">
            <a:avLst>
              <a:gd name="adj" fmla="val 3071"/>
            </a:avLst>
          </a:prstGeom>
          <a:solidFill>
            <a:srgbClr val="C91B23"/>
          </a:solidFill>
          <a:ln>
            <a:noFill/>
          </a:ln>
          <a:effectLst>
            <a:outerShdw blurRad="381000" dist="127000" dir="2700000" algn="tl" rotWithShape="0">
              <a:srgbClr val="C9C9C9"/>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41" name="椭圆 7"/>
          <p:cNvSpPr/>
          <p:nvPr/>
        </p:nvSpPr>
        <p:spPr>
          <a:xfrm>
            <a:off x="-265430" y="2312670"/>
            <a:ext cx="13038455" cy="2143125"/>
          </a:xfrm>
          <a:prstGeom prst="roundRect">
            <a:avLst>
              <a:gd name="adj" fmla="val 4047"/>
            </a:avLst>
          </a:prstGeom>
          <a:solidFill>
            <a:srgbClr val="204066"/>
          </a:solidFill>
          <a:ln>
            <a:solidFill>
              <a:srgbClr val="767171"/>
            </a:solidFill>
          </a:ln>
          <a:effectLst>
            <a:outerShdw blurRad="381000" dist="190500" dir="13500000" algn="br" rotWithShape="0">
              <a:srgbClr val="C9C9C9"/>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grpSp>
        <p:nvGrpSpPr>
          <p:cNvPr id="463" name="组合 462"/>
          <p:cNvGrpSpPr/>
          <p:nvPr/>
        </p:nvGrpSpPr>
        <p:grpSpPr>
          <a:xfrm>
            <a:off x="958783" y="679424"/>
            <a:ext cx="984487" cy="984487"/>
            <a:chOff x="304800" y="673100"/>
            <a:chExt cx="4000500" cy="4000500"/>
          </a:xfrm>
          <a:effectLst>
            <a:outerShdw blurRad="317500" dist="114300" dir="8100000" algn="tr" rotWithShape="0">
              <a:prstClr val="black">
                <a:alpha val="50000"/>
              </a:prstClr>
            </a:outerShdw>
          </a:effectLst>
        </p:grpSpPr>
        <p:sp>
          <p:nvSpPr>
            <p:cNvPr id="464" name="同心圆 46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465" name="椭圆 46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grpSp>
        <p:nvGrpSpPr>
          <p:cNvPr id="470" name="组合 469"/>
          <p:cNvGrpSpPr/>
          <p:nvPr/>
        </p:nvGrpSpPr>
        <p:grpSpPr>
          <a:xfrm>
            <a:off x="2748823" y="568241"/>
            <a:ext cx="343741" cy="343741"/>
            <a:chOff x="304800" y="673100"/>
            <a:chExt cx="4000500" cy="4000500"/>
          </a:xfrm>
          <a:effectLst>
            <a:outerShdw blurRad="381000" dist="114300" dir="8100000" algn="tr" rotWithShape="0">
              <a:prstClr val="black">
                <a:alpha val="70000"/>
              </a:prstClr>
            </a:outerShdw>
          </a:effectLst>
        </p:grpSpPr>
        <p:sp>
          <p:nvSpPr>
            <p:cNvPr id="471" name="同心圆 47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472" name="椭圆 47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sp>
        <p:nvSpPr>
          <p:cNvPr id="9" name="椭圆 8"/>
          <p:cNvSpPr/>
          <p:nvPr/>
        </p:nvSpPr>
        <p:spPr>
          <a:xfrm>
            <a:off x="2269490" y="1370330"/>
            <a:ext cx="550545" cy="550545"/>
          </a:xfrm>
          <a:prstGeom prst="ellipse">
            <a:avLst/>
          </a:prstGeom>
          <a:solidFill>
            <a:srgbClr val="2D5D8F"/>
          </a:solidFill>
          <a:ln>
            <a:noFill/>
          </a:ln>
          <a:effectLst>
            <a:innerShdw blurRad="88900" dist="101600" dir="18900000">
              <a:srgbClr val="263636">
                <a:alpha val="5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nvGrpSpPr>
          <p:cNvPr id="11" name="组合 10"/>
          <p:cNvGrpSpPr/>
          <p:nvPr/>
        </p:nvGrpSpPr>
        <p:grpSpPr>
          <a:xfrm>
            <a:off x="961390" y="2619375"/>
            <a:ext cx="574040" cy="574040"/>
            <a:chOff x="304800" y="673100"/>
            <a:chExt cx="4000500" cy="4000500"/>
          </a:xfrm>
          <a:effectLst>
            <a:outerShdw blurRad="317500" dist="1143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3" name="椭圆 1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grpSp>
        <p:nvGrpSpPr>
          <p:cNvPr id="14" name="组合 13"/>
          <p:cNvGrpSpPr/>
          <p:nvPr/>
        </p:nvGrpSpPr>
        <p:grpSpPr>
          <a:xfrm>
            <a:off x="4010660" y="4996180"/>
            <a:ext cx="574040" cy="574040"/>
            <a:chOff x="304800" y="673100"/>
            <a:chExt cx="4000500" cy="4000500"/>
          </a:xfrm>
          <a:effectLst>
            <a:outerShdw blurRad="317500" dist="1143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sp>
        <p:nvSpPr>
          <p:cNvPr id="17" name="椭圆 16"/>
          <p:cNvSpPr/>
          <p:nvPr/>
        </p:nvSpPr>
        <p:spPr>
          <a:xfrm>
            <a:off x="1318895" y="4562475"/>
            <a:ext cx="555625" cy="555625"/>
          </a:xfrm>
          <a:prstGeom prst="ellipse">
            <a:avLst/>
          </a:prstGeom>
          <a:solidFill>
            <a:srgbClr val="2D5D8F"/>
          </a:solidFill>
          <a:ln>
            <a:noFill/>
          </a:ln>
          <a:effectLst>
            <a:innerShdw blurRad="63500" dist="101600" dir="18900000">
              <a:srgbClr val="263636">
                <a:alpha val="5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nvGrpSpPr>
          <p:cNvPr id="21" name="组合 20"/>
          <p:cNvGrpSpPr/>
          <p:nvPr/>
        </p:nvGrpSpPr>
        <p:grpSpPr>
          <a:xfrm>
            <a:off x="2731043" y="4815121"/>
            <a:ext cx="343741" cy="343741"/>
            <a:chOff x="304800" y="673100"/>
            <a:chExt cx="4000500" cy="4000500"/>
          </a:xfrm>
          <a:effectLst>
            <a:outerShdw blurRad="381000" dist="114300" dir="8100000" algn="tr" rotWithShape="0">
              <a:prstClr val="black">
                <a:alpha val="7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23" name="椭圆 22"/>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grpSp>
        <p:nvGrpSpPr>
          <p:cNvPr id="44" name="组合 43"/>
          <p:cNvGrpSpPr/>
          <p:nvPr/>
        </p:nvGrpSpPr>
        <p:grpSpPr>
          <a:xfrm>
            <a:off x="1955165" y="2186940"/>
            <a:ext cx="2226945" cy="2336165"/>
            <a:chOff x="3079" y="3444"/>
            <a:chExt cx="3507" cy="3679"/>
          </a:xfrm>
        </p:grpSpPr>
        <p:grpSp>
          <p:nvGrpSpPr>
            <p:cNvPr id="439" name="组合 438"/>
            <p:cNvGrpSpPr/>
            <p:nvPr/>
          </p:nvGrpSpPr>
          <p:grpSpPr>
            <a:xfrm>
              <a:off x="3079" y="3444"/>
              <a:ext cx="3507" cy="3679"/>
              <a:chOff x="304800" y="673100"/>
              <a:chExt cx="4000500" cy="4000500"/>
            </a:xfrm>
            <a:effectLst>
              <a:outerShdw blurRad="444500" dist="114300" dir="8100000" algn="tr" rotWithShape="0">
                <a:prstClr val="black">
                  <a:alpha val="50000"/>
                </a:prstClr>
              </a:outerShdw>
            </a:effectLst>
          </p:grpSpPr>
          <p:sp>
            <p:nvSpPr>
              <p:cNvPr id="440" name="同心圆 4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sp>
            <p:nvSpPr>
              <p:cNvPr id="441" name="椭圆 4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字魂105号-简雅黑" panose="00000500000000000000" pitchFamily="2" charset="-122"/>
                  <a:ea typeface="字魂105号-简雅黑" panose="00000500000000000000" pitchFamily="2" charset="-122"/>
                  <a:sym typeface="字魂105号-简雅黑" panose="00000500000000000000" pitchFamily="2" charset="-122"/>
                </a:endParaRPr>
              </a:p>
            </p:txBody>
          </p:sp>
        </p:grpSp>
        <p:sp>
          <p:nvSpPr>
            <p:cNvPr id="26" name="文本框 25"/>
            <p:cNvSpPr txBox="1"/>
            <p:nvPr/>
          </p:nvSpPr>
          <p:spPr>
            <a:xfrm>
              <a:off x="3682" y="5305"/>
              <a:ext cx="2484" cy="919"/>
            </a:xfrm>
            <a:prstGeom prst="rect">
              <a:avLst/>
            </a:prstGeom>
            <a:noFill/>
          </p:spPr>
          <p:txBody>
            <a:bodyPr wrap="square" rtlCol="0">
              <a:spAutoFit/>
            </a:bodyPr>
            <a:lstStyle/>
            <a:p>
              <a:r>
                <a:rPr lang="zh-CN" altLang="en-US" sz="3200" spc="400">
                  <a:solidFill>
                    <a:srgbClr val="204066"/>
                  </a:solidFill>
                  <a:uFillTx/>
                  <a:latin typeface="百度综艺简体" panose="02010601030101010101" charset="-122"/>
                  <a:ea typeface="百度综艺简体" panose="02010601030101010101" charset="-122"/>
                </a:rPr>
                <a:t>六语上</a:t>
              </a:r>
              <a:endParaRPr lang="zh-CN" altLang="en-US" sz="3200" spc="400">
                <a:solidFill>
                  <a:srgbClr val="204066"/>
                </a:solidFill>
                <a:uFillTx/>
                <a:latin typeface="百度综艺简体" panose="02010601030101010101" charset="-122"/>
                <a:ea typeface="百度综艺简体" panose="02010601030101010101" charset="-122"/>
              </a:endParaRPr>
            </a:p>
          </p:txBody>
        </p:sp>
        <p:cxnSp>
          <p:nvCxnSpPr>
            <p:cNvPr id="27" name="直接连接符 26"/>
            <p:cNvCxnSpPr/>
            <p:nvPr/>
          </p:nvCxnSpPr>
          <p:spPr>
            <a:xfrm>
              <a:off x="3270" y="5259"/>
              <a:ext cx="3019" cy="0"/>
            </a:xfrm>
            <a:prstGeom prst="line">
              <a:avLst/>
            </a:prstGeom>
            <a:ln w="19050">
              <a:gradFill>
                <a:gsLst>
                  <a:gs pos="4000">
                    <a:schemeClr val="accent1">
                      <a:lumMod val="14000"/>
                      <a:lumOff val="86000"/>
                      <a:alpha val="40000"/>
                    </a:schemeClr>
                  </a:gs>
                  <a:gs pos="33000">
                    <a:srgbClr val="204066"/>
                  </a:gs>
                  <a:gs pos="69000">
                    <a:srgbClr val="204066"/>
                  </a:gs>
                  <a:gs pos="96000">
                    <a:schemeClr val="bg1">
                      <a:alpha val="40000"/>
                    </a:schemeClr>
                  </a:gs>
                </a:gsLst>
                <a:lin ang="0" scaled="1"/>
              </a:gra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a:off x="3867" y="4281"/>
              <a:ext cx="2484" cy="919"/>
            </a:xfrm>
            <a:prstGeom prst="rect">
              <a:avLst/>
            </a:prstGeom>
            <a:noFill/>
          </p:spPr>
          <p:txBody>
            <a:bodyPr wrap="square" rtlCol="0">
              <a:spAutoFit/>
            </a:bodyPr>
            <a:lstStyle/>
            <a:p>
              <a:r>
                <a:rPr lang="zh-CN" altLang="en-US" sz="3200" spc="1000">
                  <a:solidFill>
                    <a:srgbClr val="204066"/>
                  </a:solidFill>
                  <a:uFillTx/>
                </a:rPr>
                <a:t>统编</a:t>
              </a:r>
              <a:endParaRPr lang="zh-CN" altLang="en-US" sz="3200" spc="1000">
                <a:solidFill>
                  <a:srgbClr val="204066"/>
                </a:solidFill>
                <a:uFillTx/>
              </a:endParaRPr>
            </a:p>
          </p:txBody>
        </p:sp>
      </p:grpSp>
      <p:sp>
        <p:nvSpPr>
          <p:cNvPr id="42" name="文本框 41"/>
          <p:cNvSpPr txBox="1"/>
          <p:nvPr/>
        </p:nvSpPr>
        <p:spPr>
          <a:xfrm>
            <a:off x="5525135" y="2764155"/>
            <a:ext cx="5781675" cy="1076325"/>
          </a:xfrm>
          <a:prstGeom prst="rect">
            <a:avLst/>
          </a:prstGeom>
          <a:noFill/>
        </p:spPr>
        <p:txBody>
          <a:bodyPr wrap="square" rtlCol="0">
            <a:spAutoFit/>
          </a:bodyPr>
          <a:lstStyle/>
          <a:p>
            <a:pPr algn="just"/>
            <a:r>
              <a:rPr lang="en-US" sz="6400" b="1">
                <a:solidFill>
                  <a:schemeClr val="bg1"/>
                </a:solidFill>
                <a:latin typeface="阿里巴巴普惠体 M" panose="00020600040101010101" charset="-122"/>
                <a:ea typeface="阿里巴巴普惠体 M" panose="00020600040101010101" charset="-122"/>
                <a:cs typeface="阿里巴巴普惠体 M" panose="00020600040101010101" charset="-122"/>
              </a:rPr>
              <a:t>24  </a:t>
            </a:r>
            <a:r>
              <a:rPr lang="zh-CN" altLang="en-US" sz="6400" b="1">
                <a:solidFill>
                  <a:schemeClr val="bg1"/>
                </a:solidFill>
                <a:latin typeface="阿里巴巴普惠体 M" panose="00020600040101010101" charset="-122"/>
                <a:ea typeface="阿里巴巴普惠体 M" panose="00020600040101010101" charset="-122"/>
                <a:cs typeface="阿里巴巴普惠体 M" panose="00020600040101010101" charset="-122"/>
              </a:rPr>
              <a:t>京剧趣谈</a:t>
            </a:r>
            <a:endParaRPr lang="zh-CN" altLang="en-US" sz="6400" b="1">
              <a:solidFill>
                <a:schemeClr val="bg1"/>
              </a:solidFill>
              <a:latin typeface="阿里巴巴普惠体 M" panose="00020600040101010101" charset="-122"/>
              <a:ea typeface="阿里巴巴普惠体 M" panose="00020600040101010101" charset="-122"/>
              <a:cs typeface="阿里巴巴普惠体 M" panose="00020600040101010101" charset="-122"/>
            </a:endParaRPr>
          </a:p>
        </p:txBody>
      </p:sp>
      <p:sp>
        <p:nvSpPr>
          <p:cNvPr id="3" name="文本框 2"/>
          <p:cNvSpPr txBox="1"/>
          <p:nvPr/>
        </p:nvSpPr>
        <p:spPr>
          <a:xfrm>
            <a:off x="6271895" y="2510155"/>
            <a:ext cx="588010" cy="829945"/>
          </a:xfrm>
          <a:prstGeom prst="rect">
            <a:avLst/>
          </a:prstGeom>
          <a:noFill/>
        </p:spPr>
        <p:txBody>
          <a:bodyPr wrap="square" rtlCol="0">
            <a:spAutoFit/>
          </a:bodyPr>
          <a:lstStyle/>
          <a:p>
            <a:r>
              <a:rPr lang="en-US" altLang="zh-CN" sz="4800" b="1">
                <a:solidFill>
                  <a:schemeClr val="bg1"/>
                </a:solidFill>
              </a:rPr>
              <a:t>*</a:t>
            </a:r>
            <a:endParaRPr lang="en-US" altLang="zh-CN" sz="4800" b="1">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463"/>
                                        </p:tgtEl>
                                        <p:attrNameLst>
                                          <p:attrName>style.visibility</p:attrName>
                                        </p:attrNameLst>
                                      </p:cBhvr>
                                      <p:to>
                                        <p:strVal val="visible"/>
                                      </p:to>
                                    </p:set>
                                    <p:anim calcmode="lin" valueType="num">
                                      <p:cBhvr>
                                        <p:cTn id="7" dur="500" fill="hold"/>
                                        <p:tgtEl>
                                          <p:spTgt spid="463"/>
                                        </p:tgtEl>
                                        <p:attrNameLst>
                                          <p:attrName>ppt_w</p:attrName>
                                        </p:attrNameLst>
                                      </p:cBhvr>
                                      <p:tavLst>
                                        <p:tav tm="0">
                                          <p:val>
                                            <p:fltVal val="0"/>
                                          </p:val>
                                        </p:tav>
                                        <p:tav tm="100000">
                                          <p:val>
                                            <p:strVal val="#ppt_w"/>
                                          </p:val>
                                        </p:tav>
                                      </p:tavLst>
                                    </p:anim>
                                    <p:anim calcmode="lin" valueType="num">
                                      <p:cBhvr>
                                        <p:cTn id="8" dur="500" fill="hold"/>
                                        <p:tgtEl>
                                          <p:spTgt spid="463"/>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70"/>
                                        </p:tgtEl>
                                        <p:attrNameLst>
                                          <p:attrName>style.visibility</p:attrName>
                                        </p:attrNameLst>
                                      </p:cBhvr>
                                      <p:to>
                                        <p:strVal val="visible"/>
                                      </p:to>
                                    </p:set>
                                    <p:anim calcmode="lin" valueType="num">
                                      <p:cBhvr>
                                        <p:cTn id="11" dur="500" fill="hold"/>
                                        <p:tgtEl>
                                          <p:spTgt spid="470"/>
                                        </p:tgtEl>
                                        <p:attrNameLst>
                                          <p:attrName>ppt_w</p:attrName>
                                        </p:attrNameLst>
                                      </p:cBhvr>
                                      <p:tavLst>
                                        <p:tav tm="0">
                                          <p:val>
                                            <p:fltVal val="0"/>
                                          </p:val>
                                        </p:tav>
                                        <p:tav tm="100000">
                                          <p:val>
                                            <p:strVal val="#ppt_w"/>
                                          </p:val>
                                        </p:tav>
                                      </p:tavLst>
                                    </p:anim>
                                    <p:anim calcmode="lin" valueType="num">
                                      <p:cBhvr>
                                        <p:cTn id="12" dur="500" fill="hold"/>
                                        <p:tgtEl>
                                          <p:spTgt spid="470"/>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childTnLst>
                                </p:cTn>
                              </p:par>
                              <p:par>
                                <p:cTn id="17" presetID="23" presetClass="entr" presetSubtype="16"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childTnLst>
                                </p:cTn>
                              </p:par>
                              <p:par>
                                <p:cTn id="21" presetID="23" presetClass="entr" presetSubtype="16"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500" fill="hold"/>
                                        <p:tgtEl>
                                          <p:spTgt spid="24"/>
                                        </p:tgtEl>
                                        <p:attrNameLst>
                                          <p:attrName>ppt_w</p:attrName>
                                        </p:attrNameLst>
                                      </p:cBhvr>
                                      <p:tavLst>
                                        <p:tav tm="0">
                                          <p:val>
                                            <p:fltVal val="0"/>
                                          </p:val>
                                        </p:tav>
                                        <p:tav tm="100000">
                                          <p:val>
                                            <p:strVal val="#ppt_w"/>
                                          </p:val>
                                        </p:tav>
                                      </p:tavLst>
                                    </p:anim>
                                    <p:anim calcmode="lin" valueType="num">
                                      <p:cBhvr>
                                        <p:cTn id="36" dur="500" fill="hold"/>
                                        <p:tgtEl>
                                          <p:spTgt spid="24"/>
                                        </p:tgtEl>
                                        <p:attrNameLst>
                                          <p:attrName>ppt_h</p:attrName>
                                        </p:attrNameLst>
                                      </p:cBhvr>
                                      <p:tavLst>
                                        <p:tav tm="0">
                                          <p:val>
                                            <p:fltVal val="0"/>
                                          </p:val>
                                        </p:tav>
                                        <p:tav tm="100000">
                                          <p:val>
                                            <p:strVal val="#ppt_h"/>
                                          </p:val>
                                        </p:tav>
                                      </p:tavLst>
                                    </p:anim>
                                  </p:childTnLst>
                                </p:cTn>
                              </p:par>
                              <p:par>
                                <p:cTn id="37" presetID="22" presetClass="entr" presetSubtype="8"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wipe(left)">
                                      <p:cBhvr>
                                        <p:cTn id="39" dur="500"/>
                                        <p:tgtEl>
                                          <p:spTgt spid="42"/>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wipe(down)">
                                      <p:cBhvr>
                                        <p:cTn id="4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9" grpId="0"/>
      <p:bldP spid="17" grpId="0"/>
      <p:bldP spid="4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685665" y="0"/>
            <a:ext cx="7506335" cy="6959600"/>
          </a:xfrm>
          <a:custGeom>
            <a:avLst/>
            <a:gdLst>
              <a:gd name="adj" fmla="val 25000"/>
              <a:gd name="maxAdj" fmla="*/ 50000 w ss"/>
              <a:gd name="a" fmla="pin 0 adj maxAdj"/>
              <a:gd name="x1" fmla="*/ ss a 200000"/>
              <a:gd name="x2" fmla="*/ ss a 100000"/>
              <a:gd name="x3" fmla="+- r 0 x2"/>
              <a:gd name="x4" fmla="+- r 0 x1"/>
              <a:gd name="il" fmla="*/ wd3 a maxAdj"/>
              <a:gd name="it" fmla="*/ hd3 a maxAdj"/>
              <a:gd name="ir" fmla="+- r 0 wd3"/>
            </a:gdLst>
            <a:ahLst/>
            <a:cxnLst>
              <a:cxn ang="3">
                <a:pos x="hc" y="t"/>
              </a:cxn>
              <a:cxn ang="cd2">
                <a:pos x="x1" y="vc"/>
              </a:cxn>
              <a:cxn ang="cd4">
                <a:pos x="hc" y="b"/>
              </a:cxn>
              <a:cxn ang="0">
                <a:pos x="x4" y="vc"/>
              </a:cxn>
            </a:cxnLst>
            <a:rect l="l" t="t" r="r" b="b"/>
            <a:pathLst>
              <a:path w="10839" h="10960">
                <a:moveTo>
                  <a:pt x="0" y="10960"/>
                </a:moveTo>
                <a:lnTo>
                  <a:pt x="2740" y="0"/>
                </a:lnTo>
                <a:lnTo>
                  <a:pt x="10839" y="0"/>
                </a:lnTo>
                <a:lnTo>
                  <a:pt x="10839" y="10960"/>
                </a:lnTo>
                <a:lnTo>
                  <a:pt x="0" y="10960"/>
                </a:lnTo>
                <a:close/>
              </a:path>
            </a:pathLst>
          </a:custGeom>
          <a:solidFill>
            <a:srgbClr val="204066"/>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文本框 32"/>
          <p:cNvSpPr txBox="1"/>
          <p:nvPr/>
        </p:nvSpPr>
        <p:spPr>
          <a:xfrm>
            <a:off x="499110" y="1858645"/>
            <a:ext cx="4714875" cy="3709035"/>
          </a:xfrm>
          <a:prstGeom prst="rect">
            <a:avLst/>
          </a:prstGeom>
          <a:noFill/>
        </p:spPr>
        <p:txBody>
          <a:bodyPr wrap="square" rtlCol="0">
            <a:spAutoFit/>
          </a:bodyPr>
          <a:lstStyle/>
          <a:p>
            <a:pPr algn="just" fontAlgn="auto">
              <a:lnSpc>
                <a:spcPct val="140000"/>
              </a:lnSpc>
            </a:pPr>
            <a:r>
              <a:rPr lang="en-US" altLang="zh-CN" sz="2400">
                <a:solidFill>
                  <a:srgbClr val="204066"/>
                </a:solidFill>
                <a:cs typeface="+mn-lt"/>
              </a:rPr>
              <a:t>1.</a:t>
            </a:r>
            <a:r>
              <a:rPr sz="2400">
                <a:solidFill>
                  <a:srgbClr val="204066"/>
                </a:solidFill>
                <a:cs typeface="+mn-lt"/>
              </a:rPr>
              <a:t>有感情地朗读课文，了解京剧有哪些艺术特色。</a:t>
            </a:r>
            <a:endParaRPr sz="2400">
              <a:solidFill>
                <a:srgbClr val="204066"/>
              </a:solidFill>
              <a:cs typeface="+mn-lt"/>
            </a:endParaRPr>
          </a:p>
          <a:p>
            <a:pPr algn="just" fontAlgn="auto">
              <a:lnSpc>
                <a:spcPct val="140000"/>
              </a:lnSpc>
            </a:pPr>
            <a:r>
              <a:rPr lang="en-US" altLang="zh-CN" sz="2400">
                <a:solidFill>
                  <a:srgbClr val="204066"/>
                </a:solidFill>
                <a:cs typeface="+mn-lt"/>
              </a:rPr>
              <a:t>2.</a:t>
            </a:r>
            <a:r>
              <a:rPr sz="2400">
                <a:solidFill>
                  <a:srgbClr val="204066"/>
                </a:solidFill>
                <a:cs typeface="+mn-lt"/>
              </a:rPr>
              <a:t>体会京剧艺术的魅力。【语文要素】</a:t>
            </a:r>
            <a:endParaRPr sz="2400">
              <a:solidFill>
                <a:srgbClr val="204066"/>
              </a:solidFill>
              <a:cs typeface="+mn-lt"/>
            </a:endParaRPr>
          </a:p>
          <a:p>
            <a:pPr algn="just" fontAlgn="auto">
              <a:lnSpc>
                <a:spcPct val="140000"/>
              </a:lnSpc>
            </a:pPr>
            <a:r>
              <a:rPr lang="en-US" sz="2400">
                <a:solidFill>
                  <a:srgbClr val="204066"/>
                </a:solidFill>
                <a:cs typeface="+mn-lt"/>
              </a:rPr>
              <a:t>3.了解京剧更多的奥秘，激发学生对传统文化艺术的热爱，培养鉴赏京剧艺术的能力。</a:t>
            </a:r>
            <a:endParaRPr lang="en-US" sz="2400">
              <a:solidFill>
                <a:srgbClr val="204066"/>
              </a:solidFill>
              <a:cs typeface="+mn-lt"/>
            </a:endParaRPr>
          </a:p>
        </p:txBody>
      </p:sp>
      <p:pic>
        <p:nvPicPr>
          <p:cNvPr id="2" name="图片 1" descr="inews.gtimg"/>
          <p:cNvPicPr>
            <a:picLocks noChangeAspect="1"/>
          </p:cNvPicPr>
          <p:nvPr/>
        </p:nvPicPr>
        <p:blipFill>
          <a:blip r:embed="rId1">
            <a:clrChange>
              <a:clrFrom>
                <a:srgbClr val="FFFFFF">
                  <a:alpha val="100000"/>
                </a:srgbClr>
              </a:clrFrom>
              <a:clrTo>
                <a:srgbClr val="FFFFFF">
                  <a:alpha val="100000"/>
                  <a:alpha val="0"/>
                </a:srgbClr>
              </a:clrTo>
            </a:clrChange>
          </a:blip>
          <a:srcRect l="10243" r="13475"/>
          <a:stretch>
            <a:fillRect/>
          </a:stretch>
        </p:blipFill>
        <p:spPr>
          <a:xfrm>
            <a:off x="7200265" y="927735"/>
            <a:ext cx="3590925" cy="4707255"/>
          </a:xfrm>
          <a:prstGeom prst="rect">
            <a:avLst/>
          </a:prstGeom>
          <a:effectLst>
            <a:outerShdw blurRad="546100" sx="102000" sy="102000" algn="ctr" rotWithShape="0">
              <a:schemeClr val="bg1">
                <a:alpha val="40000"/>
              </a:schemeClr>
            </a:outerShdw>
          </a:effectLst>
        </p:spPr>
      </p:pic>
      <p:grpSp>
        <p:nvGrpSpPr>
          <p:cNvPr id="56" name="组合 55"/>
          <p:cNvGrpSpPr/>
          <p:nvPr/>
        </p:nvGrpSpPr>
        <p:grpSpPr>
          <a:xfrm>
            <a:off x="590550" y="1224915"/>
            <a:ext cx="2354580" cy="544830"/>
            <a:chOff x="2470" y="10020"/>
            <a:chExt cx="3331" cy="858"/>
          </a:xfrm>
        </p:grpSpPr>
        <p:sp>
          <p:nvSpPr>
            <p:cNvPr id="57" name="圆角矩形 56"/>
            <p:cNvSpPr/>
            <p:nvPr/>
          </p:nvSpPr>
          <p:spPr>
            <a:xfrm>
              <a:off x="2470" y="10020"/>
              <a:ext cx="2889" cy="854"/>
            </a:xfrm>
            <a:prstGeom prst="roundRect">
              <a:avLst>
                <a:gd name="adj" fmla="val 0"/>
              </a:avLst>
            </a:prstGeom>
            <a:gradFill>
              <a:gsLst>
                <a:gs pos="0">
                  <a:srgbClr val="3B7ABB"/>
                </a:gs>
                <a:gs pos="46000">
                  <a:srgbClr val="204066"/>
                </a:gs>
                <a:gs pos="96000">
                  <a:srgbClr val="3B7ABB"/>
                </a:gs>
                <a:gs pos="75000">
                  <a:srgbClr val="204066"/>
                </a:gs>
                <a:gs pos="100000">
                  <a:schemeClr val="accent1">
                    <a:lumMod val="30000"/>
                    <a:lumOff val="70000"/>
                  </a:schemeClr>
                </a:gs>
              </a:gsLst>
              <a:lin ang="5400000" scaled="0"/>
            </a:gradFill>
            <a:ln>
              <a:solidFill>
                <a:srgbClr val="2D5D8F"/>
              </a:solidFill>
            </a:ln>
            <a:effectLst>
              <a:innerShdw blurRad="241300" dist="50800" dir="18900000">
                <a:srgbClr val="2D5D8F">
                  <a:alpha val="10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2561" y="10056"/>
              <a:ext cx="3240" cy="822"/>
            </a:xfrm>
            <a:prstGeom prst="rect">
              <a:avLst/>
            </a:prstGeom>
            <a:noFill/>
            <a:ln>
              <a:noFill/>
            </a:ln>
          </p:spPr>
          <p:txBody>
            <a:bodyPr wrap="square" rtlCol="0">
              <a:spAutoFit/>
            </a:bodyPr>
            <a:lstStyle/>
            <a:p>
              <a:r>
                <a:rPr lang="zh-CN" altLang="en-US" sz="2800" spc="200">
                  <a:solidFill>
                    <a:schemeClr val="bg1"/>
                  </a:solidFill>
                  <a:uFillTx/>
                  <a:latin typeface="黑体" panose="02010609060101010101" charset="-122"/>
                  <a:ea typeface="黑体" panose="02010609060101010101" charset="-122"/>
                </a:rPr>
                <a:t>教学目标：</a:t>
              </a:r>
              <a:endParaRPr lang="zh-CN" altLang="en-US" sz="2800" spc="200">
                <a:solidFill>
                  <a:schemeClr val="bg1"/>
                </a:solidFill>
                <a:uFillTx/>
                <a:latin typeface="黑体" panose="02010609060101010101" charset="-122"/>
                <a:ea typeface="黑体" panose="02010609060101010101"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6"/>
                                        </p:tgtEl>
                                        <p:attrNameLst>
                                          <p:attrName>style.visibility</p:attrName>
                                        </p:attrNameLst>
                                      </p:cBhvr>
                                      <p:to>
                                        <p:strVal val="visible"/>
                                      </p:to>
                                    </p:set>
                                    <p:animEffect transition="in" filter="wipe(left)">
                                      <p:cBhvr>
                                        <p:cTn id="14"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1374140" y="1892935"/>
            <a:ext cx="8948420" cy="1061720"/>
            <a:chOff x="2164" y="2729"/>
            <a:chExt cx="14092" cy="1672"/>
          </a:xfrm>
        </p:grpSpPr>
        <p:sp>
          <p:nvSpPr>
            <p:cNvPr id="77" name="圆角矩形 76"/>
            <p:cNvSpPr/>
            <p:nvPr/>
          </p:nvSpPr>
          <p:spPr>
            <a:xfrm>
              <a:off x="2164" y="2729"/>
              <a:ext cx="14092" cy="1672"/>
            </a:xfrm>
            <a:prstGeom prst="roundRect">
              <a:avLst>
                <a:gd name="adj" fmla="val 50000"/>
              </a:avLst>
            </a:prstGeom>
            <a:solidFill>
              <a:srgbClr val="204066"/>
            </a:solidFill>
            <a:ln>
              <a:solidFill>
                <a:srgbClr val="574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2370" y="2859"/>
              <a:ext cx="1621" cy="1380"/>
              <a:chOff x="2442" y="2643"/>
              <a:chExt cx="1621" cy="1380"/>
            </a:xfrm>
          </p:grpSpPr>
          <p:grpSp>
            <p:nvGrpSpPr>
              <p:cNvPr id="33" name="组合 32"/>
              <p:cNvGrpSpPr/>
              <p:nvPr/>
            </p:nvGrpSpPr>
            <p:grpSpPr>
              <a:xfrm>
                <a:off x="2442" y="2643"/>
                <a:ext cx="1380" cy="1380"/>
                <a:chOff x="1553015" y="679550"/>
                <a:chExt cx="2894787" cy="2894787"/>
              </a:xfrm>
            </p:grpSpPr>
            <p:sp>
              <p:nvSpPr>
                <p:cNvPr id="34" name="椭圆 33"/>
                <p:cNvSpPr/>
                <p:nvPr/>
              </p:nvSpPr>
              <p:spPr>
                <a:xfrm>
                  <a:off x="1553015" y="679550"/>
                  <a:ext cx="2894787" cy="2894787"/>
                </a:xfrm>
                <a:prstGeom prst="ellipse">
                  <a:avLst/>
                </a:prstGeom>
                <a:gradFill flip="none" rotWithShape="1">
                  <a:gsLst>
                    <a:gs pos="0">
                      <a:schemeClr val="bg1"/>
                    </a:gs>
                    <a:gs pos="100000">
                      <a:schemeClr val="bg1">
                        <a:lumMod val="85000"/>
                      </a:schemeClr>
                    </a:gs>
                  </a:gsLst>
                  <a:lin ang="5400000" scaled="1"/>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思源黑体 CN Bold" panose="020B0800000000000000" pitchFamily="34" charset="-122"/>
                    <a:ea typeface="思源黑体 CN Bold" panose="020B0800000000000000" pitchFamily="34" charset="-122"/>
                    <a:cs typeface="+mn-ea"/>
                    <a:sym typeface="+mn-lt"/>
                  </a:endParaRPr>
                </a:p>
              </p:txBody>
            </p:sp>
            <p:sp>
              <p:nvSpPr>
                <p:cNvPr id="54" name="圆角矩形 53"/>
                <p:cNvSpPr/>
                <p:nvPr/>
              </p:nvSpPr>
              <p:spPr>
                <a:xfrm>
                  <a:off x="1979691" y="1056252"/>
                  <a:ext cx="2141386" cy="2141386"/>
                </a:xfrm>
                <a:prstGeom prst="roundRect">
                  <a:avLst>
                    <a:gd name="adj" fmla="val 50000"/>
                  </a:avLst>
                </a:prstGeom>
                <a:gradFill flip="none" rotWithShape="1">
                  <a:gsLst>
                    <a:gs pos="100000">
                      <a:schemeClr val="bg1"/>
                    </a:gs>
                    <a:gs pos="0">
                      <a:srgbClr val="B8BBB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思源黑体 CN Bold" panose="020B0800000000000000" pitchFamily="34" charset="-122"/>
                    <a:ea typeface="思源黑体 CN Bold" panose="020B0800000000000000" pitchFamily="34" charset="-122"/>
                    <a:cs typeface="+mn-ea"/>
                    <a:sym typeface="+mn-lt"/>
                  </a:endParaRPr>
                </a:p>
              </p:txBody>
            </p:sp>
          </p:grpSp>
          <p:sp>
            <p:nvSpPr>
              <p:cNvPr id="64" name="文本框 63"/>
              <p:cNvSpPr txBox="1"/>
              <p:nvPr/>
            </p:nvSpPr>
            <p:spPr>
              <a:xfrm>
                <a:off x="2607" y="2844"/>
                <a:ext cx="1456" cy="1016"/>
              </a:xfrm>
              <a:prstGeom prst="rect">
                <a:avLst/>
              </a:prstGeom>
              <a:noFill/>
            </p:spPr>
            <p:txBody>
              <a:bodyPr wrap="square" rtlCol="0">
                <a:spAutoFit/>
              </a:bodyPr>
              <a:lstStyle/>
              <a:p>
                <a:r>
                  <a:rPr lang="en-US" altLang="zh-CN" sz="3600">
                    <a:solidFill>
                      <a:srgbClr val="204066"/>
                    </a:solidFill>
                    <a:uFillTx/>
                    <a:latin typeface="微软雅黑" panose="020B0503020204020204" charset="-122"/>
                    <a:ea typeface="微软雅黑" panose="020B0503020204020204" charset="-122"/>
                    <a:cs typeface="+mn-lt"/>
                  </a:rPr>
                  <a:t>01</a:t>
                </a:r>
                <a:endParaRPr lang="en-US" altLang="zh-CN" sz="3600">
                  <a:solidFill>
                    <a:srgbClr val="204066"/>
                  </a:solidFill>
                  <a:uFillTx/>
                  <a:latin typeface="微软雅黑" panose="020B0503020204020204" charset="-122"/>
                  <a:ea typeface="微软雅黑" panose="020B0503020204020204" charset="-122"/>
                  <a:cs typeface="+mn-lt"/>
                </a:endParaRPr>
              </a:p>
            </p:txBody>
          </p:sp>
        </p:grpSp>
        <p:sp>
          <p:nvSpPr>
            <p:cNvPr id="76" name="文本框 75"/>
            <p:cNvSpPr txBox="1"/>
            <p:nvPr/>
          </p:nvSpPr>
          <p:spPr>
            <a:xfrm>
              <a:off x="4208" y="3038"/>
              <a:ext cx="11618" cy="919"/>
            </a:xfrm>
            <a:prstGeom prst="rect">
              <a:avLst/>
            </a:prstGeom>
            <a:noFill/>
          </p:spPr>
          <p:txBody>
            <a:bodyPr wrap="square" rtlCol="0">
              <a:spAutoFit/>
            </a:bodyPr>
            <a:lstStyle/>
            <a:p>
              <a:r>
                <a:rPr lang="zh-CN" altLang="en-US" sz="3200" spc="400">
                  <a:solidFill>
                    <a:schemeClr val="bg1"/>
                  </a:solidFill>
                  <a:uFillTx/>
                </a:rPr>
                <a:t>读准字音，读通句子，标出段序。</a:t>
              </a:r>
              <a:endParaRPr lang="zh-CN" altLang="en-US" sz="3200" spc="400">
                <a:solidFill>
                  <a:schemeClr val="bg1"/>
                </a:solidFill>
                <a:uFillTx/>
              </a:endParaRPr>
            </a:p>
          </p:txBody>
        </p:sp>
      </p:grpSp>
      <p:grpSp>
        <p:nvGrpSpPr>
          <p:cNvPr id="80" name="组合 79"/>
          <p:cNvGrpSpPr/>
          <p:nvPr/>
        </p:nvGrpSpPr>
        <p:grpSpPr>
          <a:xfrm>
            <a:off x="1374140" y="3696970"/>
            <a:ext cx="8948420" cy="1061720"/>
            <a:chOff x="2164" y="2729"/>
            <a:chExt cx="14092" cy="1672"/>
          </a:xfrm>
        </p:grpSpPr>
        <p:sp>
          <p:nvSpPr>
            <p:cNvPr id="81" name="圆角矩形 80"/>
            <p:cNvSpPr/>
            <p:nvPr/>
          </p:nvSpPr>
          <p:spPr>
            <a:xfrm>
              <a:off x="2164" y="2729"/>
              <a:ext cx="14092" cy="1672"/>
            </a:xfrm>
            <a:prstGeom prst="roundRect">
              <a:avLst>
                <a:gd name="adj" fmla="val 50000"/>
              </a:avLst>
            </a:prstGeom>
            <a:solidFill>
              <a:srgbClr val="204066"/>
            </a:solidFill>
            <a:ln>
              <a:solidFill>
                <a:srgbClr val="57465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2" name="组合 81"/>
            <p:cNvGrpSpPr/>
            <p:nvPr/>
          </p:nvGrpSpPr>
          <p:grpSpPr>
            <a:xfrm>
              <a:off x="2370" y="2859"/>
              <a:ext cx="1605" cy="1380"/>
              <a:chOff x="2442" y="2643"/>
              <a:chExt cx="1605" cy="1380"/>
            </a:xfrm>
          </p:grpSpPr>
          <p:grpSp>
            <p:nvGrpSpPr>
              <p:cNvPr id="83" name="组合 82"/>
              <p:cNvGrpSpPr/>
              <p:nvPr/>
            </p:nvGrpSpPr>
            <p:grpSpPr>
              <a:xfrm>
                <a:off x="2442" y="2643"/>
                <a:ext cx="1380" cy="1380"/>
                <a:chOff x="1553015" y="679550"/>
                <a:chExt cx="2894787" cy="2894787"/>
              </a:xfrm>
            </p:grpSpPr>
            <p:sp>
              <p:nvSpPr>
                <p:cNvPr id="84" name="椭圆 83"/>
                <p:cNvSpPr/>
                <p:nvPr/>
              </p:nvSpPr>
              <p:spPr>
                <a:xfrm>
                  <a:off x="1553015" y="679550"/>
                  <a:ext cx="2894787" cy="2894787"/>
                </a:xfrm>
                <a:prstGeom prst="ellipse">
                  <a:avLst/>
                </a:prstGeom>
                <a:gradFill flip="none" rotWithShape="1">
                  <a:gsLst>
                    <a:gs pos="0">
                      <a:schemeClr val="bg1"/>
                    </a:gs>
                    <a:gs pos="100000">
                      <a:schemeClr val="bg1">
                        <a:lumMod val="85000"/>
                      </a:schemeClr>
                    </a:gs>
                  </a:gsLst>
                  <a:lin ang="5400000" scaled="1"/>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思源黑体 CN Bold" panose="020B0800000000000000" pitchFamily="34" charset="-122"/>
                    <a:ea typeface="思源黑体 CN Bold" panose="020B0800000000000000" pitchFamily="34" charset="-122"/>
                    <a:cs typeface="+mn-ea"/>
                    <a:sym typeface="+mn-lt"/>
                  </a:endParaRPr>
                </a:p>
              </p:txBody>
            </p:sp>
            <p:sp>
              <p:nvSpPr>
                <p:cNvPr id="85" name="圆角矩形 84"/>
                <p:cNvSpPr/>
                <p:nvPr/>
              </p:nvSpPr>
              <p:spPr>
                <a:xfrm>
                  <a:off x="1979691" y="1056252"/>
                  <a:ext cx="2141386" cy="2141386"/>
                </a:xfrm>
                <a:prstGeom prst="roundRect">
                  <a:avLst>
                    <a:gd name="adj" fmla="val 50000"/>
                  </a:avLst>
                </a:prstGeom>
                <a:gradFill flip="none" rotWithShape="1">
                  <a:gsLst>
                    <a:gs pos="100000">
                      <a:schemeClr val="bg1"/>
                    </a:gs>
                    <a:gs pos="0">
                      <a:srgbClr val="B8BBBC"/>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思源黑体 CN Bold" panose="020B0800000000000000" pitchFamily="34" charset="-122"/>
                    <a:ea typeface="思源黑体 CN Bold" panose="020B0800000000000000" pitchFamily="34" charset="-122"/>
                    <a:cs typeface="+mn-ea"/>
                    <a:sym typeface="+mn-lt"/>
                  </a:endParaRPr>
                </a:p>
              </p:txBody>
            </p:sp>
          </p:grpSp>
          <p:sp>
            <p:nvSpPr>
              <p:cNvPr id="86" name="文本框 85"/>
              <p:cNvSpPr txBox="1"/>
              <p:nvPr/>
            </p:nvSpPr>
            <p:spPr>
              <a:xfrm>
                <a:off x="2591" y="2844"/>
                <a:ext cx="1456" cy="1016"/>
              </a:xfrm>
              <a:prstGeom prst="rect">
                <a:avLst/>
              </a:prstGeom>
              <a:noFill/>
            </p:spPr>
            <p:txBody>
              <a:bodyPr wrap="square" rtlCol="0">
                <a:spAutoFit/>
              </a:bodyPr>
              <a:lstStyle/>
              <a:p>
                <a:r>
                  <a:rPr lang="en-US" altLang="zh-CN" sz="3600">
                    <a:solidFill>
                      <a:srgbClr val="204066"/>
                    </a:solidFill>
                    <a:uFillTx/>
                    <a:latin typeface="微软雅黑" panose="020B0503020204020204" charset="-122"/>
                    <a:ea typeface="微软雅黑" panose="020B0503020204020204" charset="-122"/>
                    <a:cs typeface="+mn-lt"/>
                  </a:rPr>
                  <a:t>02</a:t>
                </a:r>
                <a:endParaRPr lang="en-US" altLang="zh-CN" sz="3600">
                  <a:solidFill>
                    <a:srgbClr val="204066"/>
                  </a:solidFill>
                  <a:uFillTx/>
                  <a:latin typeface="微软雅黑" panose="020B0503020204020204" charset="-122"/>
                  <a:ea typeface="微软雅黑" panose="020B0503020204020204" charset="-122"/>
                  <a:cs typeface="+mn-lt"/>
                </a:endParaRPr>
              </a:p>
            </p:txBody>
          </p:sp>
        </p:grpSp>
        <p:sp>
          <p:nvSpPr>
            <p:cNvPr id="87" name="文本框 86"/>
            <p:cNvSpPr txBox="1"/>
            <p:nvPr/>
          </p:nvSpPr>
          <p:spPr>
            <a:xfrm>
              <a:off x="4208" y="3076"/>
              <a:ext cx="11915" cy="919"/>
            </a:xfrm>
            <a:prstGeom prst="rect">
              <a:avLst/>
            </a:prstGeom>
            <a:noFill/>
          </p:spPr>
          <p:txBody>
            <a:bodyPr wrap="square" rtlCol="0">
              <a:spAutoFit/>
            </a:bodyPr>
            <a:lstStyle/>
            <a:p>
              <a:r>
                <a:rPr lang="zh-CN" altLang="en-US" sz="3200" spc="200">
                  <a:solidFill>
                    <a:schemeClr val="bg1"/>
                  </a:solidFill>
                  <a:uFillTx/>
                </a:rPr>
                <a:t>读完课文，你对京剧又有了哪些了解？</a:t>
              </a:r>
              <a:endParaRPr lang="zh-CN" altLang="en-US" sz="3200" spc="200">
                <a:solidFill>
                  <a:schemeClr val="bg1"/>
                </a:solidFill>
                <a:uFillTx/>
              </a:endParaRPr>
            </a:p>
          </p:txBody>
        </p:sp>
      </p:grpSp>
      <p:grpSp>
        <p:nvGrpSpPr>
          <p:cNvPr id="37" name="组合 36"/>
          <p:cNvGrpSpPr/>
          <p:nvPr/>
        </p:nvGrpSpPr>
        <p:grpSpPr>
          <a:xfrm>
            <a:off x="403860" y="325120"/>
            <a:ext cx="3774440" cy="847725"/>
            <a:chOff x="636" y="512"/>
            <a:chExt cx="5944" cy="1335"/>
          </a:xfrm>
        </p:grpSpPr>
        <p:sp>
          <p:nvSpPr>
            <p:cNvPr id="11" name="圆角矩形 10"/>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8" name="文本框 7"/>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初读感知</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18" name="组合 17"/>
            <p:cNvGrpSpPr/>
            <p:nvPr/>
          </p:nvGrpSpPr>
          <p:grpSpPr>
            <a:xfrm>
              <a:off x="698" y="512"/>
              <a:ext cx="1324" cy="1324"/>
              <a:chOff x="4048" y="4664"/>
              <a:chExt cx="1245" cy="1245"/>
            </a:xfrm>
          </p:grpSpPr>
          <p:sp>
            <p:nvSpPr>
              <p:cNvPr id="40"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4" name="椭圆 3"/>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1184910" y="2691130"/>
            <a:ext cx="9624060" cy="3223895"/>
            <a:chOff x="1900" y="3609"/>
            <a:chExt cx="15156" cy="6350"/>
          </a:xfrm>
        </p:grpSpPr>
        <p:sp>
          <p:nvSpPr>
            <p:cNvPr id="5" name="圆角矩形 4"/>
            <p:cNvSpPr/>
            <p:nvPr/>
          </p:nvSpPr>
          <p:spPr>
            <a:xfrm>
              <a:off x="1930" y="3645"/>
              <a:ext cx="15108" cy="6288"/>
            </a:xfrm>
            <a:prstGeom prst="roundRect">
              <a:avLst/>
            </a:prstGeom>
            <a:solidFill>
              <a:schemeClr val="bg1"/>
            </a:solidFill>
            <a:ln>
              <a:noFill/>
            </a:ln>
            <a:effectLst>
              <a:outerShdw blurRad="927100" dist="38100" dir="5400000" algn="t" rotWithShape="0">
                <a:srgbClr val="4C6D6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1900" y="3609"/>
              <a:ext cx="15156" cy="6350"/>
              <a:chOff x="1900" y="3609"/>
              <a:chExt cx="15156" cy="6350"/>
            </a:xfrm>
          </p:grpSpPr>
          <p:sp>
            <p:nvSpPr>
              <p:cNvPr id="49" name="圆角矩形 48"/>
              <p:cNvSpPr/>
              <p:nvPr/>
            </p:nvSpPr>
            <p:spPr>
              <a:xfrm>
                <a:off x="1900" y="3609"/>
                <a:ext cx="15108" cy="6350"/>
              </a:xfrm>
              <a:prstGeom prst="roundRect">
                <a:avLst/>
              </a:prstGeom>
              <a:gradFill>
                <a:gsLst>
                  <a:gs pos="0">
                    <a:schemeClr val="bg1"/>
                  </a:gs>
                  <a:gs pos="51000">
                    <a:schemeClr val="bg1">
                      <a:lumMod val="95000"/>
                    </a:schemeClr>
                  </a:gs>
                  <a:gs pos="100000">
                    <a:schemeClr val="bg1">
                      <a:lumMod val="95000"/>
                    </a:schemeClr>
                  </a:gs>
                </a:gsLst>
                <a:lin ang="8100000" scaled="0"/>
              </a:gradFill>
              <a:ln>
                <a:noFill/>
              </a:ln>
              <a:effectLst>
                <a:outerShdw blurRad="342900" dist="114300" sx="101000" sy="101000" algn="l" rotWithShape="0">
                  <a:srgbClr val="C9D7E5">
                    <a:alpha val="6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1948" y="3645"/>
                <a:ext cx="15108" cy="6288"/>
              </a:xfrm>
              <a:prstGeom prst="roundRect">
                <a:avLst/>
              </a:prstGeom>
              <a:gradFill>
                <a:gsLst>
                  <a:gs pos="0">
                    <a:schemeClr val="bg1"/>
                  </a:gs>
                  <a:gs pos="51000">
                    <a:schemeClr val="bg1">
                      <a:lumMod val="95000"/>
                    </a:schemeClr>
                  </a:gs>
                  <a:gs pos="100000">
                    <a:schemeClr val="bg1">
                      <a:lumMod val="95000"/>
                    </a:schemeClr>
                  </a:gs>
                </a:gsLst>
                <a:lin ang="8100000" scaled="0"/>
              </a:gradFill>
              <a:ln>
                <a:noFill/>
              </a:ln>
              <a:effectLst>
                <a:innerShdw blurRad="584200">
                  <a:srgbClr val="486D96">
                    <a:alpha val="78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6" name="圆角矩形 15" descr="e7d195523061f1c0deeec63e560781cfd59afb0ea006f2a87ABB68BF51EA6619813959095094C18C62A12F549504892A4AAA8C1554C6663626E05CA27F281A14E6983772AFC3FB97135759321DEA3D70D3A1A6E5C304F5B70C2E70ECF3F85DB29B29CE85FC9BB385AFE6C82F84D9625C3F4F3BE9B93DA30402C7700BA80D8E0DC0A5AC58389B3DCF41FDDD4EED03E62B"/>
          <p:cNvSpPr/>
          <p:nvPr/>
        </p:nvSpPr>
        <p:spPr bwMode="auto">
          <a:xfrm flipH="1">
            <a:off x="4159885" y="1337945"/>
            <a:ext cx="3799205" cy="842010"/>
          </a:xfrm>
          <a:prstGeom prst="roundRect">
            <a:avLst>
              <a:gd name="adj" fmla="val 50000"/>
            </a:avLst>
          </a:prstGeom>
          <a:gradFill flip="none" rotWithShape="1">
            <a:gsLst>
              <a:gs pos="0">
                <a:schemeClr val="bg1"/>
              </a:gs>
              <a:gs pos="100000">
                <a:srgbClr val="E0E0E0"/>
              </a:gs>
            </a:gsLst>
            <a:lin ang="5400000" scaled="1"/>
          </a:gradFill>
          <a:ln>
            <a:solidFill>
              <a:srgbClr val="466366"/>
            </a:solidFill>
          </a:ln>
          <a:effectLst>
            <a:outerShdw blurRad="508000" dist="101600" dir="8100000" algn="tr" rotWithShape="0">
              <a:srgbClr val="4C6D6E">
                <a:alpha val="11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17" name="文本框 16"/>
          <p:cNvSpPr txBox="1"/>
          <p:nvPr/>
        </p:nvSpPr>
        <p:spPr>
          <a:xfrm flipH="1">
            <a:off x="4271010" y="1442720"/>
            <a:ext cx="3576955" cy="645160"/>
          </a:xfrm>
          <a:prstGeom prst="rect">
            <a:avLst/>
          </a:prstGeom>
          <a:noFill/>
        </p:spPr>
        <p:txBody>
          <a:bodyPr wrap="square" rtlCol="0">
            <a:spAutoFit/>
          </a:bodyPr>
          <a:lstStyle/>
          <a:p>
            <a:pPr algn="ctr"/>
            <a:r>
              <a:rPr lang="zh-CN" altLang="en-US" sz="3600" b="1" spc="400">
                <a:solidFill>
                  <a:srgbClr val="204066"/>
                </a:solidFill>
                <a:uFillTx/>
                <a:latin typeface="微软雅黑" panose="020B0503020204020204" charset="-122"/>
                <a:ea typeface="微软雅黑" panose="020B0503020204020204" charset="-122"/>
                <a:cs typeface="+mn-ea"/>
                <a:sym typeface="+mn-lt"/>
              </a:rPr>
              <a:t>齐读生字词</a:t>
            </a:r>
            <a:endParaRPr lang="zh-CN" altLang="en-US" sz="3600" b="1" spc="400">
              <a:solidFill>
                <a:srgbClr val="204066"/>
              </a:solidFill>
              <a:uFillTx/>
              <a:latin typeface="微软雅黑" panose="020B0503020204020204" charset="-122"/>
              <a:ea typeface="微软雅黑" panose="020B0503020204020204" charset="-122"/>
              <a:cs typeface="+mn-ea"/>
              <a:sym typeface="+mn-lt"/>
            </a:endParaRPr>
          </a:p>
        </p:txBody>
      </p:sp>
      <p:sp>
        <p:nvSpPr>
          <p:cNvPr id="67" name="椭圆 66"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p:nvPr/>
        </p:nvSpPr>
        <p:spPr>
          <a:xfrm flipH="1">
            <a:off x="2922400" y="1881016"/>
            <a:ext cx="157493" cy="157493"/>
          </a:xfrm>
          <a:prstGeom prst="ellipse">
            <a:avLst/>
          </a:prstGeom>
          <a:solidFill>
            <a:srgbClr val="9EDAE4"/>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68" name="椭圆 67"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p:nvPr/>
        </p:nvSpPr>
        <p:spPr>
          <a:xfrm flipH="1">
            <a:off x="2935100" y="1403391"/>
            <a:ext cx="321030" cy="321030"/>
          </a:xfrm>
          <a:prstGeom prst="ellipse">
            <a:avLst/>
          </a:prstGeom>
          <a:solidFill>
            <a:srgbClr val="4188CE"/>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69" name="椭圆 68"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a:spLocks noChangeAspect="1"/>
          </p:cNvSpPr>
          <p:nvPr/>
        </p:nvSpPr>
        <p:spPr>
          <a:xfrm flipH="1">
            <a:off x="3240598" y="1873752"/>
            <a:ext cx="219803" cy="219803"/>
          </a:xfrm>
          <a:prstGeom prst="ellipse">
            <a:avLst/>
          </a:prstGeom>
          <a:solidFill>
            <a:srgbClr val="FCEC2D"/>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0" name="椭圆 69"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a:spLocks noChangeAspect="1"/>
          </p:cNvSpPr>
          <p:nvPr/>
        </p:nvSpPr>
        <p:spPr>
          <a:xfrm flipH="1">
            <a:off x="2280089" y="1765275"/>
            <a:ext cx="164852" cy="164852"/>
          </a:xfrm>
          <a:prstGeom prst="ellipse">
            <a:avLst/>
          </a:prstGeom>
          <a:solidFill>
            <a:srgbClr val="FF9298"/>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1" name="椭圆 70"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p:nvPr/>
        </p:nvSpPr>
        <p:spPr>
          <a:xfrm>
            <a:off x="8818414" y="1871133"/>
            <a:ext cx="157493" cy="157493"/>
          </a:xfrm>
          <a:prstGeom prst="ellipse">
            <a:avLst/>
          </a:prstGeom>
          <a:solidFill>
            <a:srgbClr val="9EDAE4"/>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2" name="椭圆 71"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p:nvPr/>
        </p:nvSpPr>
        <p:spPr>
          <a:xfrm>
            <a:off x="8662497" y="1393508"/>
            <a:ext cx="321030" cy="321030"/>
          </a:xfrm>
          <a:prstGeom prst="ellipse">
            <a:avLst/>
          </a:prstGeom>
          <a:solidFill>
            <a:srgbClr val="4188CE"/>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3" name="椭圆 72"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a:spLocks noChangeAspect="1"/>
          </p:cNvSpPr>
          <p:nvPr/>
        </p:nvSpPr>
        <p:spPr>
          <a:xfrm>
            <a:off x="8507756" y="1863869"/>
            <a:ext cx="219803" cy="219803"/>
          </a:xfrm>
          <a:prstGeom prst="ellipse">
            <a:avLst/>
          </a:prstGeom>
          <a:solidFill>
            <a:srgbClr val="FCEC2D"/>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4" name="椭圆 73" descr="e7d195523061f1c0deeec63e560781cfd59afb0ea006f2a87ABB68BF51EA6619813959095094C18C62A12F549504892A4AAA8C1554C6663626E05CA27F281A14E6983772AFC3FB97135759321DEA3D70CCCB10945EC5A0322096E752803368C2184698845E3CCD6DB7F651295A8E4F3FDC19EA64A2B4A4AC1434B55AAE41CF0BF61B375C23F3039959E085EE760725AA"/>
          <p:cNvSpPr>
            <a:spLocks noChangeAspect="1"/>
          </p:cNvSpPr>
          <p:nvPr/>
        </p:nvSpPr>
        <p:spPr>
          <a:xfrm>
            <a:off x="9466066" y="1755392"/>
            <a:ext cx="164852" cy="164852"/>
          </a:xfrm>
          <a:prstGeom prst="ellipse">
            <a:avLst/>
          </a:prstGeom>
          <a:solidFill>
            <a:srgbClr val="FF9298"/>
          </a:solidFill>
          <a:ln>
            <a:noFill/>
          </a:ln>
          <a:effectLst>
            <a:outerShdw blurRad="1270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7" name="文本框 6"/>
          <p:cNvSpPr txBox="1"/>
          <p:nvPr/>
        </p:nvSpPr>
        <p:spPr>
          <a:xfrm>
            <a:off x="1898015" y="3531870"/>
            <a:ext cx="1697355" cy="583565"/>
          </a:xfrm>
          <a:prstGeom prst="rect">
            <a:avLst/>
          </a:prstGeom>
          <a:noFill/>
        </p:spPr>
        <p:txBody>
          <a:bodyPr wrap="square" rtlCol="0">
            <a:spAutoFit/>
          </a:bodyPr>
          <a:lstStyle/>
          <a:p>
            <a:r>
              <a:rPr lang="zh-CN" altLang="en-US" sz="3200">
                <a:solidFill>
                  <a:srgbClr val="204066"/>
                </a:solidFill>
                <a:uFillTx/>
              </a:rPr>
              <a:t>驰</a:t>
            </a:r>
            <a:r>
              <a:rPr lang="zh-CN" altLang="en-US" sz="3200">
                <a:solidFill>
                  <a:srgbClr val="FF0000"/>
                </a:solidFill>
                <a:uFillTx/>
              </a:rPr>
              <a:t>骋</a:t>
            </a:r>
            <a:endParaRPr lang="zh-CN" altLang="en-US" sz="3200">
              <a:solidFill>
                <a:srgbClr val="FF0000"/>
              </a:solidFill>
              <a:uFillTx/>
            </a:endParaRPr>
          </a:p>
        </p:txBody>
      </p:sp>
      <p:sp>
        <p:nvSpPr>
          <p:cNvPr id="8" name="文本框 7"/>
          <p:cNvSpPr txBox="1"/>
          <p:nvPr/>
        </p:nvSpPr>
        <p:spPr>
          <a:xfrm>
            <a:off x="3324860" y="3531870"/>
            <a:ext cx="1697355" cy="583565"/>
          </a:xfrm>
          <a:prstGeom prst="rect">
            <a:avLst/>
          </a:prstGeom>
          <a:noFill/>
        </p:spPr>
        <p:txBody>
          <a:bodyPr wrap="square" rtlCol="0">
            <a:spAutoFit/>
          </a:bodyPr>
          <a:lstStyle/>
          <a:p>
            <a:r>
              <a:rPr lang="zh-CN" altLang="en-US" sz="3200">
                <a:solidFill>
                  <a:srgbClr val="FF0000"/>
                </a:solidFill>
                <a:uFillTx/>
              </a:rPr>
              <a:t>尴尬</a:t>
            </a:r>
            <a:endParaRPr lang="zh-CN" altLang="en-US" sz="3200">
              <a:solidFill>
                <a:srgbClr val="FF0000"/>
              </a:solidFill>
              <a:uFillTx/>
            </a:endParaRPr>
          </a:p>
        </p:txBody>
      </p:sp>
      <p:sp>
        <p:nvSpPr>
          <p:cNvPr id="9" name="文本框 8"/>
          <p:cNvSpPr txBox="1"/>
          <p:nvPr/>
        </p:nvSpPr>
        <p:spPr>
          <a:xfrm>
            <a:off x="4787900" y="3531870"/>
            <a:ext cx="1697355" cy="583565"/>
          </a:xfrm>
          <a:prstGeom prst="rect">
            <a:avLst/>
          </a:prstGeom>
          <a:noFill/>
        </p:spPr>
        <p:txBody>
          <a:bodyPr wrap="square" rtlCol="0">
            <a:spAutoFit/>
          </a:bodyPr>
          <a:lstStyle/>
          <a:p>
            <a:r>
              <a:rPr lang="zh-CN" altLang="en-US" sz="3200">
                <a:solidFill>
                  <a:srgbClr val="204066"/>
                </a:solidFill>
                <a:uFillTx/>
              </a:rPr>
              <a:t>仆人</a:t>
            </a:r>
            <a:endParaRPr lang="zh-CN" altLang="en-US" sz="3200">
              <a:solidFill>
                <a:srgbClr val="204066"/>
              </a:solidFill>
              <a:uFillTx/>
            </a:endParaRPr>
          </a:p>
        </p:txBody>
      </p:sp>
      <p:sp>
        <p:nvSpPr>
          <p:cNvPr id="10" name="文本框 9"/>
          <p:cNvSpPr txBox="1"/>
          <p:nvPr/>
        </p:nvSpPr>
        <p:spPr>
          <a:xfrm>
            <a:off x="6189980" y="3531870"/>
            <a:ext cx="2101215" cy="583565"/>
          </a:xfrm>
          <a:prstGeom prst="rect">
            <a:avLst/>
          </a:prstGeom>
          <a:noFill/>
        </p:spPr>
        <p:txBody>
          <a:bodyPr wrap="square" rtlCol="0">
            <a:spAutoFit/>
          </a:bodyPr>
          <a:lstStyle/>
          <a:p>
            <a:r>
              <a:rPr lang="zh-CN" altLang="en-US" sz="3200">
                <a:solidFill>
                  <a:srgbClr val="FF0000"/>
                </a:solidFill>
                <a:uFillTx/>
              </a:rPr>
              <a:t>纳</a:t>
            </a:r>
            <a:r>
              <a:rPr lang="zh-CN" altLang="en-US" sz="3200">
                <a:solidFill>
                  <a:srgbClr val="204066"/>
                </a:solidFill>
                <a:uFillTx/>
              </a:rPr>
              <a:t>鞋底</a:t>
            </a:r>
            <a:endParaRPr lang="zh-CN" altLang="en-US" sz="3200">
              <a:solidFill>
                <a:srgbClr val="204066"/>
              </a:solidFill>
              <a:uFillTx/>
            </a:endParaRPr>
          </a:p>
        </p:txBody>
      </p:sp>
      <p:sp>
        <p:nvSpPr>
          <p:cNvPr id="11" name="文本框 10"/>
          <p:cNvSpPr txBox="1"/>
          <p:nvPr/>
        </p:nvSpPr>
        <p:spPr>
          <a:xfrm>
            <a:off x="8228965" y="3531870"/>
            <a:ext cx="2713355" cy="583565"/>
          </a:xfrm>
          <a:prstGeom prst="rect">
            <a:avLst/>
          </a:prstGeom>
          <a:noFill/>
        </p:spPr>
        <p:txBody>
          <a:bodyPr wrap="square" rtlCol="0">
            <a:spAutoFit/>
          </a:bodyPr>
          <a:lstStyle/>
          <a:p>
            <a:r>
              <a:rPr lang="zh-CN" altLang="en-US" sz="3200">
                <a:solidFill>
                  <a:srgbClr val="204066"/>
                </a:solidFill>
                <a:uFillTx/>
              </a:rPr>
              <a:t>约定俗成</a:t>
            </a:r>
            <a:endParaRPr lang="zh-CN" altLang="en-US" sz="3200">
              <a:solidFill>
                <a:srgbClr val="204066"/>
              </a:solidFill>
              <a:uFillTx/>
            </a:endParaRPr>
          </a:p>
        </p:txBody>
      </p:sp>
      <p:sp>
        <p:nvSpPr>
          <p:cNvPr id="3" name="文本框 2"/>
          <p:cNvSpPr txBox="1"/>
          <p:nvPr/>
        </p:nvSpPr>
        <p:spPr>
          <a:xfrm>
            <a:off x="6167755" y="305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n</a:t>
            </a:r>
            <a:r>
              <a:rPr lang="en-US" altLang="zh-CN" sz="3200" b="1">
                <a:solidFill>
                  <a:srgbClr val="FF0000"/>
                </a:solidFill>
                <a:latin typeface="GB Pinyinok-D" panose="02010601030101010101" charset="-122"/>
                <a:ea typeface="GB Pinyinok-D" panose="02010601030101010101" charset="-122"/>
                <a:sym typeface="+mn-ea"/>
              </a:rPr>
              <a:t>à</a:t>
            </a:r>
            <a:endParaRPr lang="en-US" altLang="zh-CN" sz="3200" b="1">
              <a:solidFill>
                <a:srgbClr val="FF0000"/>
              </a:solidFill>
              <a:latin typeface="GB Pinyinok-D" panose="02010601030101010101" charset="-122"/>
              <a:ea typeface="GB Pinyinok-D" panose="02010601030101010101" charset="-122"/>
            </a:endParaRPr>
          </a:p>
        </p:txBody>
      </p:sp>
      <p:sp>
        <p:nvSpPr>
          <p:cNvPr id="19" name="文本框 18"/>
          <p:cNvSpPr txBox="1"/>
          <p:nvPr/>
        </p:nvSpPr>
        <p:spPr>
          <a:xfrm>
            <a:off x="1898015" y="4801870"/>
            <a:ext cx="1697355" cy="583565"/>
          </a:xfrm>
          <a:prstGeom prst="rect">
            <a:avLst/>
          </a:prstGeom>
          <a:noFill/>
        </p:spPr>
        <p:txBody>
          <a:bodyPr wrap="square" rtlCol="0">
            <a:spAutoFit/>
          </a:bodyPr>
          <a:lstStyle/>
          <a:p>
            <a:r>
              <a:rPr lang="zh-CN" altLang="en-US" sz="3200">
                <a:solidFill>
                  <a:srgbClr val="FF0000"/>
                </a:solidFill>
                <a:uFillTx/>
              </a:rPr>
              <a:t>锣</a:t>
            </a:r>
            <a:r>
              <a:rPr lang="zh-CN" altLang="en-US" sz="3200">
                <a:solidFill>
                  <a:srgbClr val="204066"/>
                </a:solidFill>
                <a:uFillTx/>
              </a:rPr>
              <a:t>鼓</a:t>
            </a:r>
            <a:endParaRPr lang="zh-CN" altLang="en-US" sz="3200">
              <a:solidFill>
                <a:srgbClr val="204066"/>
              </a:solidFill>
              <a:uFillTx/>
            </a:endParaRPr>
          </a:p>
        </p:txBody>
      </p:sp>
      <p:sp>
        <p:nvSpPr>
          <p:cNvPr id="20" name="文本框 19"/>
          <p:cNvSpPr txBox="1"/>
          <p:nvPr/>
        </p:nvSpPr>
        <p:spPr>
          <a:xfrm>
            <a:off x="3324860" y="4801870"/>
            <a:ext cx="1697355" cy="583565"/>
          </a:xfrm>
          <a:prstGeom prst="rect">
            <a:avLst/>
          </a:prstGeom>
          <a:noFill/>
        </p:spPr>
        <p:txBody>
          <a:bodyPr wrap="square" rtlCol="0">
            <a:spAutoFit/>
          </a:bodyPr>
          <a:lstStyle/>
          <a:p>
            <a:r>
              <a:rPr lang="zh-CN" altLang="en-US" sz="3200">
                <a:solidFill>
                  <a:srgbClr val="FF0000"/>
                </a:solidFill>
                <a:uFillTx/>
              </a:rPr>
              <a:t>突</a:t>
            </a:r>
            <a:r>
              <a:rPr lang="zh-CN" altLang="en-US" sz="3200">
                <a:solidFill>
                  <a:srgbClr val="204066"/>
                </a:solidFill>
                <a:uFillTx/>
              </a:rPr>
              <a:t>显</a:t>
            </a:r>
            <a:endParaRPr lang="zh-CN" altLang="en-US" sz="3200">
              <a:solidFill>
                <a:srgbClr val="204066"/>
              </a:solidFill>
              <a:uFillTx/>
            </a:endParaRPr>
          </a:p>
        </p:txBody>
      </p:sp>
      <p:sp>
        <p:nvSpPr>
          <p:cNvPr id="21" name="文本框 20"/>
          <p:cNvSpPr txBox="1"/>
          <p:nvPr/>
        </p:nvSpPr>
        <p:spPr>
          <a:xfrm>
            <a:off x="8279130" y="4801870"/>
            <a:ext cx="2418715" cy="583565"/>
          </a:xfrm>
          <a:prstGeom prst="rect">
            <a:avLst/>
          </a:prstGeom>
          <a:noFill/>
        </p:spPr>
        <p:txBody>
          <a:bodyPr wrap="square" rtlCol="0">
            <a:spAutoFit/>
          </a:bodyPr>
          <a:lstStyle/>
          <a:p>
            <a:r>
              <a:rPr lang="zh-CN" altLang="en-US" sz="3200">
                <a:solidFill>
                  <a:srgbClr val="FF0000"/>
                </a:solidFill>
                <a:uFillTx/>
              </a:rPr>
              <a:t>戛</a:t>
            </a:r>
            <a:r>
              <a:rPr lang="zh-CN" altLang="en-US" sz="3200">
                <a:solidFill>
                  <a:srgbClr val="204066"/>
                </a:solidFill>
                <a:uFillTx/>
              </a:rPr>
              <a:t>然而止</a:t>
            </a:r>
            <a:endParaRPr lang="zh-CN" altLang="en-US" sz="3200">
              <a:solidFill>
                <a:srgbClr val="204066"/>
              </a:solidFill>
              <a:uFillTx/>
            </a:endParaRPr>
          </a:p>
        </p:txBody>
      </p:sp>
      <p:sp>
        <p:nvSpPr>
          <p:cNvPr id="24" name="文本框 23"/>
          <p:cNvSpPr txBox="1"/>
          <p:nvPr/>
        </p:nvSpPr>
        <p:spPr>
          <a:xfrm>
            <a:off x="1814830" y="432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luó</a:t>
            </a:r>
            <a:endParaRPr lang="en-US" altLang="zh-CN" sz="3200" b="1">
              <a:solidFill>
                <a:srgbClr val="FF0000"/>
              </a:solidFill>
              <a:latin typeface="GB Pinyinok-D" panose="02010601030101010101" charset="-122"/>
              <a:ea typeface="GB Pinyinok-D" panose="02010601030101010101" charset="-122"/>
            </a:endParaRPr>
          </a:p>
        </p:txBody>
      </p:sp>
      <p:sp>
        <p:nvSpPr>
          <p:cNvPr id="25" name="文本框 24"/>
          <p:cNvSpPr txBox="1"/>
          <p:nvPr/>
        </p:nvSpPr>
        <p:spPr>
          <a:xfrm>
            <a:off x="3305175" y="432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tū</a:t>
            </a:r>
            <a:endParaRPr lang="en-US" altLang="zh-CN" sz="3200" b="1">
              <a:solidFill>
                <a:srgbClr val="FF0000"/>
              </a:solidFill>
              <a:latin typeface="GB Pinyinok-D" panose="02010601030101010101" charset="-122"/>
              <a:ea typeface="GB Pinyinok-D" panose="02010601030101010101" charset="-122"/>
            </a:endParaRPr>
          </a:p>
        </p:txBody>
      </p:sp>
      <p:sp>
        <p:nvSpPr>
          <p:cNvPr id="2" name="文本框 1"/>
          <p:cNvSpPr txBox="1"/>
          <p:nvPr/>
        </p:nvSpPr>
        <p:spPr>
          <a:xfrm>
            <a:off x="1995805" y="305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chěng</a:t>
            </a:r>
            <a:endParaRPr lang="en-US" altLang="zh-CN" sz="3200" b="1">
              <a:solidFill>
                <a:srgbClr val="FF0000"/>
              </a:solidFill>
              <a:latin typeface="GB Pinyinok-D" panose="02010601030101010101" charset="-122"/>
              <a:ea typeface="GB Pinyinok-D" panose="02010601030101010101" charset="-122"/>
            </a:endParaRPr>
          </a:p>
        </p:txBody>
      </p:sp>
      <p:sp>
        <p:nvSpPr>
          <p:cNvPr id="6" name="文本框 5"/>
          <p:cNvSpPr txBox="1"/>
          <p:nvPr/>
        </p:nvSpPr>
        <p:spPr>
          <a:xfrm>
            <a:off x="3222625" y="305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gān gà</a:t>
            </a:r>
            <a:endParaRPr lang="en-US" altLang="zh-CN" sz="3200" b="1">
              <a:solidFill>
                <a:srgbClr val="FF0000"/>
              </a:solidFill>
              <a:latin typeface="GB Pinyinok-D" panose="02010601030101010101" charset="-122"/>
              <a:ea typeface="GB Pinyinok-D" panose="02010601030101010101" charset="-122"/>
            </a:endParaRPr>
          </a:p>
        </p:txBody>
      </p:sp>
      <p:sp>
        <p:nvSpPr>
          <p:cNvPr id="12" name="文本框 11"/>
          <p:cNvSpPr txBox="1"/>
          <p:nvPr/>
        </p:nvSpPr>
        <p:spPr>
          <a:xfrm>
            <a:off x="8230870" y="4328160"/>
            <a:ext cx="1433830"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jiá</a:t>
            </a:r>
            <a:endParaRPr lang="en-US" altLang="zh-CN" sz="3200" b="1">
              <a:solidFill>
                <a:srgbClr val="FF0000"/>
              </a:solidFill>
              <a:latin typeface="GB Pinyinok-D" panose="02010601030101010101" charset="-122"/>
              <a:ea typeface="GB Pinyinok-D" panose="02010601030101010101" charset="-122"/>
            </a:endParaRPr>
          </a:p>
        </p:txBody>
      </p:sp>
      <p:sp>
        <p:nvSpPr>
          <p:cNvPr id="4" name="文本框 3"/>
          <p:cNvSpPr txBox="1"/>
          <p:nvPr/>
        </p:nvSpPr>
        <p:spPr>
          <a:xfrm>
            <a:off x="4806315" y="4815840"/>
            <a:ext cx="1697355" cy="583565"/>
          </a:xfrm>
          <a:prstGeom prst="rect">
            <a:avLst/>
          </a:prstGeom>
          <a:noFill/>
        </p:spPr>
        <p:txBody>
          <a:bodyPr wrap="square" rtlCol="0">
            <a:spAutoFit/>
          </a:bodyPr>
          <a:lstStyle/>
          <a:p>
            <a:r>
              <a:rPr lang="zh-CN" altLang="en-US" sz="3200">
                <a:solidFill>
                  <a:srgbClr val="204066"/>
                </a:solidFill>
                <a:uFillTx/>
              </a:rPr>
              <a:t>虚</a:t>
            </a:r>
            <a:r>
              <a:rPr lang="zh-CN" altLang="en-US" sz="3200">
                <a:solidFill>
                  <a:srgbClr val="FF0000"/>
                </a:solidFill>
                <a:uFillTx/>
              </a:rPr>
              <a:t>拟</a:t>
            </a:r>
            <a:endParaRPr lang="zh-CN" altLang="en-US" sz="3200">
              <a:solidFill>
                <a:srgbClr val="FF0000"/>
              </a:solidFill>
              <a:uFillTx/>
            </a:endParaRPr>
          </a:p>
        </p:txBody>
      </p:sp>
      <p:sp>
        <p:nvSpPr>
          <p:cNvPr id="13" name="文本框 12"/>
          <p:cNvSpPr txBox="1"/>
          <p:nvPr/>
        </p:nvSpPr>
        <p:spPr>
          <a:xfrm>
            <a:off x="6208395" y="4815840"/>
            <a:ext cx="2101215" cy="583565"/>
          </a:xfrm>
          <a:prstGeom prst="rect">
            <a:avLst/>
          </a:prstGeom>
          <a:noFill/>
        </p:spPr>
        <p:txBody>
          <a:bodyPr wrap="square" rtlCol="0">
            <a:spAutoFit/>
          </a:bodyPr>
          <a:lstStyle/>
          <a:p>
            <a:r>
              <a:rPr lang="zh-CN" altLang="en-US" sz="3200">
                <a:solidFill>
                  <a:srgbClr val="204066"/>
                </a:solidFill>
                <a:uFillTx/>
              </a:rPr>
              <a:t>风雨不透</a:t>
            </a:r>
            <a:endParaRPr lang="zh-CN" altLang="en-US" sz="3200">
              <a:solidFill>
                <a:srgbClr val="204066"/>
              </a:solidFill>
              <a:uFillTx/>
            </a:endParaRPr>
          </a:p>
        </p:txBody>
      </p:sp>
      <p:sp>
        <p:nvSpPr>
          <p:cNvPr id="15" name="文本框 14"/>
          <p:cNvSpPr txBox="1"/>
          <p:nvPr/>
        </p:nvSpPr>
        <p:spPr>
          <a:xfrm>
            <a:off x="5273040" y="4364990"/>
            <a:ext cx="997585" cy="583565"/>
          </a:xfrm>
          <a:prstGeom prst="rect">
            <a:avLst/>
          </a:prstGeom>
          <a:noFill/>
          <a:ln w="9525">
            <a:noFill/>
          </a:ln>
        </p:spPr>
        <p:txBody>
          <a:bodyPr wrap="square" anchor="t">
            <a:spAutoFit/>
          </a:bodyPr>
          <a:lstStyle/>
          <a:p>
            <a:r>
              <a:rPr lang="en-US" altLang="zh-CN" sz="3200" b="1">
                <a:solidFill>
                  <a:srgbClr val="FF0000"/>
                </a:solidFill>
                <a:latin typeface="GB Pinyinok-D" panose="02010601030101010101" charset="-122"/>
                <a:ea typeface="GB Pinyinok-D" panose="02010601030101010101" charset="-122"/>
              </a:rPr>
              <a:t>nǐ</a:t>
            </a:r>
            <a:endParaRPr lang="en-US" altLang="zh-CN" sz="3200" b="1">
              <a:solidFill>
                <a:srgbClr val="FF0000"/>
              </a:solidFill>
              <a:latin typeface="GB Pinyinok-D" panose="02010601030101010101" charset="-122"/>
              <a:ea typeface="GB Pinyinok-D" panose="0201060103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9"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2"/>
                                          </p:val>
                                        </p:tav>
                                        <p:tav tm="100000">
                                          <p:val>
                                            <p:strVal val="#ppt_x"/>
                                          </p:val>
                                        </p:tav>
                                      </p:tavLst>
                                    </p:anim>
                                    <p:anim calcmode="lin" valueType="num">
                                      <p:cBhvr>
                                        <p:cTn id="13"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4" dur="1000"/>
                                        <p:tgtEl>
                                          <p:spTgt spid="7"/>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1000" fill="hold"/>
                                        <p:tgtEl>
                                          <p:spTgt spid="9"/>
                                        </p:tgtEl>
                                        <p:attrNameLst>
                                          <p:attrName>ppt_x</p:attrName>
                                        </p:attrNameLst>
                                      </p:cBhvr>
                                      <p:tavLst>
                                        <p:tav tm="0">
                                          <p:val>
                                            <p:strVal val="#ppt_x-.2"/>
                                          </p:val>
                                        </p:tav>
                                        <p:tav tm="100000">
                                          <p:val>
                                            <p:strVal val="#ppt_x"/>
                                          </p:val>
                                        </p:tav>
                                      </p:tavLst>
                                    </p:anim>
                                    <p:anim calcmode="lin" valueType="num">
                                      <p:cBhvr>
                                        <p:cTn id="1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19" dur="1000"/>
                                        <p:tgtEl>
                                          <p:spTgt spid="9"/>
                                        </p:tgtEl>
                                      </p:cBhvr>
                                    </p:animEffect>
                                  </p:childTnLst>
                                </p:cTn>
                              </p:par>
                              <p:par>
                                <p:cTn id="20" presetID="2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ppt_x</p:attrName>
                                        </p:attrNameLst>
                                      </p:cBhvr>
                                      <p:tavLst>
                                        <p:tav tm="0">
                                          <p:val>
                                            <p:strVal val="#ppt_x-.2"/>
                                          </p:val>
                                        </p:tav>
                                        <p:tav tm="100000">
                                          <p:val>
                                            <p:strVal val="#ppt_x"/>
                                          </p:val>
                                        </p:tav>
                                      </p:tavLst>
                                    </p:anim>
                                    <p:anim calcmode="lin" valueType="num">
                                      <p:cBhvr>
                                        <p:cTn id="23"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4" dur="1000"/>
                                        <p:tgtEl>
                                          <p:spTgt spid="8"/>
                                        </p:tgtEl>
                                      </p:cBhvr>
                                    </p:animEffect>
                                  </p:childTnLst>
                                </p:cTn>
                              </p:par>
                              <p:par>
                                <p:cTn id="25" presetID="29"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ppt_x</p:attrName>
                                        </p:attrNameLst>
                                      </p:cBhvr>
                                      <p:tavLst>
                                        <p:tav tm="0">
                                          <p:val>
                                            <p:strVal val="#ppt_x-.2"/>
                                          </p:val>
                                        </p:tav>
                                        <p:tav tm="100000">
                                          <p:val>
                                            <p:strVal val="#ppt_x"/>
                                          </p:val>
                                        </p:tav>
                                      </p:tavLst>
                                    </p:anim>
                                    <p:anim calcmode="lin" valueType="num">
                                      <p:cBhvr>
                                        <p:cTn id="2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0"/>
                                        </p:tgtEl>
                                      </p:cBhvr>
                                    </p:animEffect>
                                  </p:childTnLst>
                                </p:cTn>
                              </p:par>
                              <p:par>
                                <p:cTn id="30" presetID="29"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1000" fill="hold"/>
                                        <p:tgtEl>
                                          <p:spTgt spid="11"/>
                                        </p:tgtEl>
                                        <p:attrNameLst>
                                          <p:attrName>ppt_x</p:attrName>
                                        </p:attrNameLst>
                                      </p:cBhvr>
                                      <p:tavLst>
                                        <p:tav tm="0">
                                          <p:val>
                                            <p:strVal val="#ppt_x-.2"/>
                                          </p:val>
                                        </p:tav>
                                        <p:tav tm="100000">
                                          <p:val>
                                            <p:strVal val="#ppt_x"/>
                                          </p:val>
                                        </p:tav>
                                      </p:tavLst>
                                    </p:anim>
                                    <p:anim calcmode="lin" valueType="num">
                                      <p:cBhvr>
                                        <p:cTn id="33"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4" dur="1000"/>
                                        <p:tgtEl>
                                          <p:spTgt spid="11"/>
                                        </p:tgtEl>
                                      </p:cBhvr>
                                    </p:animEffect>
                                  </p:childTnLst>
                                </p:cTn>
                              </p:par>
                              <p:par>
                                <p:cTn id="35" presetID="29"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p:cTn id="37" dur="1000" fill="hold"/>
                                        <p:tgtEl>
                                          <p:spTgt spid="19"/>
                                        </p:tgtEl>
                                        <p:attrNameLst>
                                          <p:attrName>ppt_x</p:attrName>
                                        </p:attrNameLst>
                                      </p:cBhvr>
                                      <p:tavLst>
                                        <p:tav tm="0">
                                          <p:val>
                                            <p:strVal val="#ppt_x-.2"/>
                                          </p:val>
                                        </p:tav>
                                        <p:tav tm="100000">
                                          <p:val>
                                            <p:strVal val="#ppt_x"/>
                                          </p:val>
                                        </p:tav>
                                      </p:tavLst>
                                    </p:anim>
                                    <p:anim calcmode="lin" valueType="num">
                                      <p:cBhvr>
                                        <p:cTn id="38" dur="10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9"/>
                                        </p:tgtEl>
                                      </p:cBhvr>
                                    </p:animEffect>
                                  </p:childTnLst>
                                </p:cTn>
                              </p:par>
                              <p:par>
                                <p:cTn id="40" presetID="29"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1000" fill="hold"/>
                                        <p:tgtEl>
                                          <p:spTgt spid="21"/>
                                        </p:tgtEl>
                                        <p:attrNameLst>
                                          <p:attrName>ppt_x</p:attrName>
                                        </p:attrNameLst>
                                      </p:cBhvr>
                                      <p:tavLst>
                                        <p:tav tm="0">
                                          <p:val>
                                            <p:strVal val="#ppt_x-.2"/>
                                          </p:val>
                                        </p:tav>
                                        <p:tav tm="100000">
                                          <p:val>
                                            <p:strVal val="#ppt_x"/>
                                          </p:val>
                                        </p:tav>
                                      </p:tavLst>
                                    </p:anim>
                                    <p:anim calcmode="lin" valueType="num">
                                      <p:cBhvr>
                                        <p:cTn id="4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44" dur="1000"/>
                                        <p:tgtEl>
                                          <p:spTgt spid="21"/>
                                        </p:tgtEl>
                                      </p:cBhvr>
                                    </p:animEffect>
                                  </p:childTnLst>
                                </p:cTn>
                              </p:par>
                              <p:par>
                                <p:cTn id="45" presetID="29" presetClass="entr" presetSubtype="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ppt_x</p:attrName>
                                        </p:attrNameLst>
                                      </p:cBhvr>
                                      <p:tavLst>
                                        <p:tav tm="0">
                                          <p:val>
                                            <p:strVal val="#ppt_x-.2"/>
                                          </p:val>
                                        </p:tav>
                                        <p:tav tm="100000">
                                          <p:val>
                                            <p:strVal val="#ppt_x"/>
                                          </p:val>
                                        </p:tav>
                                      </p:tavLst>
                                    </p:anim>
                                    <p:anim calcmode="lin" valueType="num">
                                      <p:cBhvr>
                                        <p:cTn id="48" dur="10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49" dur="10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2"/>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childTnLst>
                                </p:cTn>
                              </p:par>
                              <p:par>
                                <p:cTn id="64" presetID="29" presetClass="entr" presetSubtype="0" fill="hold" grpId="0" nodeType="with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1000" fill="hold"/>
                                        <p:tgtEl>
                                          <p:spTgt spid="4"/>
                                        </p:tgtEl>
                                        <p:attrNameLst>
                                          <p:attrName>ppt_x</p:attrName>
                                        </p:attrNameLst>
                                      </p:cBhvr>
                                      <p:tavLst>
                                        <p:tav tm="0">
                                          <p:val>
                                            <p:strVal val="#ppt_x-.2"/>
                                          </p:val>
                                        </p:tav>
                                        <p:tav tm="100000">
                                          <p:val>
                                            <p:strVal val="#ppt_x"/>
                                          </p:val>
                                        </p:tav>
                                      </p:tavLst>
                                    </p:anim>
                                    <p:anim calcmode="lin" valueType="num">
                                      <p:cBhvr>
                                        <p:cTn id="67"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68" dur="1000"/>
                                        <p:tgtEl>
                                          <p:spTgt spid="4"/>
                                        </p:tgtEl>
                                      </p:cBhvr>
                                    </p:animEffect>
                                  </p:childTnLst>
                                </p:cTn>
                              </p:par>
                              <p:par>
                                <p:cTn id="69" presetID="29"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 calcmode="lin" valueType="num">
                                      <p:cBhvr>
                                        <p:cTn id="71" dur="1000" fill="hold"/>
                                        <p:tgtEl>
                                          <p:spTgt spid="13"/>
                                        </p:tgtEl>
                                        <p:attrNameLst>
                                          <p:attrName>ppt_x</p:attrName>
                                        </p:attrNameLst>
                                      </p:cBhvr>
                                      <p:tavLst>
                                        <p:tav tm="0">
                                          <p:val>
                                            <p:strVal val="#ppt_x-.2"/>
                                          </p:val>
                                        </p:tav>
                                        <p:tav tm="100000">
                                          <p:val>
                                            <p:strVal val="#ppt_x"/>
                                          </p:val>
                                        </p:tav>
                                      </p:tavLst>
                                    </p:anim>
                                    <p:anim calcmode="lin" valueType="num">
                                      <p:cBhvr>
                                        <p:cTn id="72"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73" dur="1000"/>
                                        <p:tgtEl>
                                          <p:spTgt spid="13"/>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3" grpId="0"/>
      <p:bldP spid="19" grpId="0"/>
      <p:bldP spid="20" grpId="0"/>
      <p:bldP spid="21" grpId="0"/>
      <p:bldP spid="24" grpId="0"/>
      <p:bldP spid="25" grpId="0"/>
      <p:bldP spid="2" grpId="0"/>
      <p:bldP spid="6" grpId="0"/>
      <p:bldP spid="12" grpId="0"/>
      <p:bldP spid="4" grpId="0"/>
      <p:bldP spid="1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AFAFA">
            <a:alpha val="70000"/>
          </a:srgbClr>
        </a:solidFill>
        <a:effectLst/>
      </p:bgPr>
    </p:bg>
    <p:spTree>
      <p:nvGrpSpPr>
        <p:cNvPr id="1" name=""/>
        <p:cNvGrpSpPr/>
        <p:nvPr/>
      </p:nvGrpSpPr>
      <p:grpSpPr>
        <a:xfrm>
          <a:off x="0" y="0"/>
          <a:ext cx="0" cy="0"/>
          <a:chOff x="0" y="0"/>
          <a:chExt cx="0" cy="0"/>
        </a:xfrm>
      </p:grpSpPr>
      <p:grpSp>
        <p:nvGrpSpPr>
          <p:cNvPr id="36" name="组合 35"/>
          <p:cNvGrpSpPr/>
          <p:nvPr/>
        </p:nvGrpSpPr>
        <p:grpSpPr>
          <a:xfrm>
            <a:off x="403860" y="325120"/>
            <a:ext cx="3774440" cy="847725"/>
            <a:chOff x="636" y="512"/>
            <a:chExt cx="5944" cy="1335"/>
          </a:xfrm>
        </p:grpSpPr>
        <p:sp>
          <p:nvSpPr>
            <p:cNvPr id="39" name="圆角矩形 38"/>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41" name="文本框 40"/>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词语解释</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43" name="组合 42"/>
            <p:cNvGrpSpPr/>
            <p:nvPr/>
          </p:nvGrpSpPr>
          <p:grpSpPr>
            <a:xfrm>
              <a:off x="698" y="512"/>
              <a:ext cx="1324" cy="1324"/>
              <a:chOff x="4048" y="4664"/>
              <a:chExt cx="1245" cy="1245"/>
            </a:xfrm>
          </p:grpSpPr>
          <p:sp>
            <p:nvSpPr>
              <p:cNvPr id="44"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46" name="椭圆 45"/>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 name="PA-组合 2"/>
          <p:cNvGrpSpPr/>
          <p:nvPr>
            <p:custDataLst>
              <p:tags r:id="rId2"/>
            </p:custDataLst>
          </p:nvPr>
        </p:nvGrpSpPr>
        <p:grpSpPr>
          <a:xfrm>
            <a:off x="8724265" y="1626235"/>
            <a:ext cx="2383155" cy="645160"/>
            <a:chOff x="2299460" y="2974814"/>
            <a:chExt cx="1067216" cy="425366"/>
          </a:xfrm>
        </p:grpSpPr>
        <p:sp>
          <p:nvSpPr>
            <p:cNvPr id="13" name="PA-1"/>
            <p:cNvSpPr/>
            <p:nvPr>
              <p:custDataLst>
                <p:tags r:id="rId3"/>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4" name="PA-文本框 24"/>
            <p:cNvSpPr txBox="1"/>
            <p:nvPr>
              <p:custDataLst>
                <p:tags r:id="rId4"/>
              </p:custDataLst>
            </p:nvPr>
          </p:nvSpPr>
          <p:spPr>
            <a:xfrm>
              <a:off x="2366656" y="2974814"/>
              <a:ext cx="921810" cy="425366"/>
            </a:xfrm>
            <a:prstGeom prst="rect">
              <a:avLst/>
            </a:prstGeom>
            <a:noFill/>
          </p:spPr>
          <p:txBody>
            <a:bodyPr wrap="square" lIns="0" rIns="0" rtlCol="0">
              <a:spAutoFit/>
            </a:bodyPr>
            <a:lstStyle/>
            <a:p>
              <a:pPr algn="ctr" defTabSz="914400"/>
              <a:r>
                <a:rPr lang="zh-CN" altLang="en-US" sz="3600" b="1">
                  <a:solidFill>
                    <a:srgbClr val="486D96"/>
                  </a:solidFill>
                  <a:latin typeface="楷体" panose="02010609060101010101" charset="-122"/>
                  <a:ea typeface="楷体" panose="02010609060101010101" charset="-122"/>
                  <a:cs typeface="Open Sans" charset="0"/>
                </a:rPr>
                <a:t>约定俗成</a:t>
              </a:r>
              <a:endParaRPr lang="zh-CN" altLang="en-US" sz="3600" b="1">
                <a:solidFill>
                  <a:srgbClr val="486D96"/>
                </a:solidFill>
                <a:latin typeface="楷体" panose="02010609060101010101" charset="-122"/>
                <a:ea typeface="楷体" panose="02010609060101010101" charset="-122"/>
                <a:cs typeface="Open Sans" charset="0"/>
              </a:endParaRPr>
            </a:p>
          </p:txBody>
        </p:sp>
      </p:grpSp>
      <p:grpSp>
        <p:nvGrpSpPr>
          <p:cNvPr id="15" name="PA-组合 2"/>
          <p:cNvGrpSpPr/>
          <p:nvPr>
            <p:custDataLst>
              <p:tags r:id="rId5"/>
            </p:custDataLst>
          </p:nvPr>
        </p:nvGrpSpPr>
        <p:grpSpPr>
          <a:xfrm>
            <a:off x="6243955" y="1626234"/>
            <a:ext cx="1482725" cy="645161"/>
            <a:chOff x="2299460" y="2974814"/>
            <a:chExt cx="1067216" cy="425366"/>
          </a:xfrm>
        </p:grpSpPr>
        <p:sp>
          <p:nvSpPr>
            <p:cNvPr id="18" name="PA-1"/>
            <p:cNvSpPr/>
            <p:nvPr>
              <p:custDataLst>
                <p:tags r:id="rId6"/>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0" name="PA-文本框 24"/>
            <p:cNvSpPr txBox="1"/>
            <p:nvPr>
              <p:custDataLst>
                <p:tags r:id="rId7"/>
              </p:custDataLst>
            </p:nvPr>
          </p:nvSpPr>
          <p:spPr>
            <a:xfrm>
              <a:off x="2463643" y="2974814"/>
              <a:ext cx="773593"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虚拟</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23" name="PA-组合 2"/>
          <p:cNvGrpSpPr/>
          <p:nvPr>
            <p:custDataLst>
              <p:tags r:id="rId8"/>
            </p:custDataLst>
          </p:nvPr>
        </p:nvGrpSpPr>
        <p:grpSpPr>
          <a:xfrm>
            <a:off x="3785870" y="1626235"/>
            <a:ext cx="1482725" cy="645159"/>
            <a:chOff x="2299460" y="2974814"/>
            <a:chExt cx="1067216" cy="425365"/>
          </a:xfrm>
        </p:grpSpPr>
        <p:sp>
          <p:nvSpPr>
            <p:cNvPr id="24" name="PA-1"/>
            <p:cNvSpPr/>
            <p:nvPr>
              <p:custDataLst>
                <p:tags r:id="rId9"/>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5" name="PA-文本框 24"/>
            <p:cNvSpPr txBox="1"/>
            <p:nvPr>
              <p:custDataLst>
                <p:tags r:id="rId10"/>
              </p:custDataLst>
            </p:nvPr>
          </p:nvSpPr>
          <p:spPr>
            <a:xfrm>
              <a:off x="2463643" y="2974814"/>
              <a:ext cx="773593" cy="425365"/>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尴尬</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28" name="PA-组合 2"/>
          <p:cNvGrpSpPr/>
          <p:nvPr>
            <p:custDataLst>
              <p:tags r:id="rId11"/>
            </p:custDataLst>
          </p:nvPr>
        </p:nvGrpSpPr>
        <p:grpSpPr>
          <a:xfrm>
            <a:off x="1271270" y="1626235"/>
            <a:ext cx="1482725" cy="645161"/>
            <a:chOff x="2299460" y="2974814"/>
            <a:chExt cx="1067216" cy="425366"/>
          </a:xfrm>
        </p:grpSpPr>
        <p:sp>
          <p:nvSpPr>
            <p:cNvPr id="29" name="PA-1"/>
            <p:cNvSpPr/>
            <p:nvPr>
              <p:custDataLst>
                <p:tags r:id="rId12"/>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0" name="PA-文本框 24"/>
            <p:cNvSpPr txBox="1"/>
            <p:nvPr>
              <p:custDataLst>
                <p:tags r:id="rId13"/>
              </p:custDataLst>
            </p:nvPr>
          </p:nvSpPr>
          <p:spPr>
            <a:xfrm>
              <a:off x="2463643" y="2974814"/>
              <a:ext cx="773593"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驰骋</a:t>
              </a:r>
              <a:endParaRPr lang="zh-CN" altLang="en-US" sz="3600" b="1">
                <a:solidFill>
                  <a:srgbClr val="204066"/>
                </a:solidFill>
                <a:latin typeface="楷体" panose="02010609060101010101" charset="-122"/>
                <a:ea typeface="楷体" panose="02010609060101010101" charset="-122"/>
                <a:cs typeface="Open Sans" charset="0"/>
              </a:endParaRPr>
            </a:p>
          </p:txBody>
        </p:sp>
      </p:grpSp>
      <p:cxnSp>
        <p:nvCxnSpPr>
          <p:cNvPr id="31" name="Straight Connector 9"/>
          <p:cNvCxnSpPr/>
          <p:nvPr/>
        </p:nvCxnSpPr>
        <p:spPr>
          <a:xfrm>
            <a:off x="452755" y="2646680"/>
            <a:ext cx="11286490" cy="0"/>
          </a:xfrm>
          <a:prstGeom prst="line">
            <a:avLst/>
          </a:prstGeom>
          <a:ln w="28575">
            <a:solidFill>
              <a:srgbClr val="486D96"/>
            </a:solidFill>
          </a:ln>
        </p:spPr>
        <p:style>
          <a:lnRef idx="1">
            <a:schemeClr val="accent1"/>
          </a:lnRef>
          <a:fillRef idx="0">
            <a:schemeClr val="accent1"/>
          </a:fillRef>
          <a:effectRef idx="0">
            <a:schemeClr val="accent1"/>
          </a:effectRef>
          <a:fontRef idx="minor">
            <a:schemeClr val="tx1"/>
          </a:fontRef>
        </p:style>
      </p:cxnSp>
      <p:sp>
        <p:nvSpPr>
          <p:cNvPr id="32" name="PA-文本框 21"/>
          <p:cNvSpPr txBox="1"/>
          <p:nvPr>
            <p:custDataLst>
              <p:tags r:id="rId14"/>
            </p:custDataLst>
          </p:nvPr>
        </p:nvSpPr>
        <p:spPr>
          <a:xfrm>
            <a:off x="1191895" y="2896870"/>
            <a:ext cx="2169795" cy="570865"/>
          </a:xfrm>
          <a:prstGeom prst="rect">
            <a:avLst/>
          </a:prstGeom>
          <a:noFill/>
        </p:spPr>
        <p:txBody>
          <a:bodyPr wrap="square" lIns="0" rIns="0" rtlCol="0">
            <a:spAutoFit/>
          </a:bodyPr>
          <a:lstStyle/>
          <a:p>
            <a:pPr algn="l" defTabSz="914400">
              <a:lnSpc>
                <a:spcPct val="130000"/>
              </a:lnSpc>
            </a:pPr>
            <a:r>
              <a:rPr lang="zh-CN" altLang="en-US" sz="2400" spc="200">
                <a:solidFill>
                  <a:srgbClr val="204066"/>
                </a:solidFill>
                <a:uFillTx/>
              </a:rPr>
              <a:t>（骑马）奔驰。</a:t>
            </a:r>
            <a:endParaRPr lang="zh-CN" altLang="en-US" sz="2400" spc="200">
              <a:solidFill>
                <a:srgbClr val="204066"/>
              </a:solidFill>
              <a:uFillTx/>
            </a:endParaRPr>
          </a:p>
        </p:txBody>
      </p:sp>
      <p:cxnSp>
        <p:nvCxnSpPr>
          <p:cNvPr id="33" name="PA-直接连接符 23"/>
          <p:cNvCxnSpPr/>
          <p:nvPr>
            <p:custDataLst>
              <p:tags r:id="rId15"/>
            </p:custDataLst>
          </p:nvPr>
        </p:nvCxnSpPr>
        <p:spPr>
          <a:xfrm flipH="1">
            <a:off x="2024914"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sp>
        <p:nvSpPr>
          <p:cNvPr id="34" name="PA-文本框 21"/>
          <p:cNvSpPr txBox="1"/>
          <p:nvPr>
            <p:custDataLst>
              <p:tags r:id="rId16"/>
            </p:custDataLst>
          </p:nvPr>
        </p:nvSpPr>
        <p:spPr>
          <a:xfrm>
            <a:off x="3789680" y="2896870"/>
            <a:ext cx="1802130" cy="1050290"/>
          </a:xfrm>
          <a:prstGeom prst="rect">
            <a:avLst/>
          </a:prstGeom>
          <a:noFill/>
        </p:spPr>
        <p:txBody>
          <a:bodyPr wrap="square" lIns="0" rIns="0" rtlCol="0">
            <a:spAutoFit/>
          </a:bodyPr>
          <a:lstStyle/>
          <a:p>
            <a:pPr algn="l" defTabSz="914400">
              <a:lnSpc>
                <a:spcPct val="130000"/>
              </a:lnSpc>
            </a:pPr>
            <a:r>
              <a:rPr lang="zh-CN" altLang="en-US" sz="2400" spc="200">
                <a:solidFill>
                  <a:srgbClr val="204066"/>
                </a:solidFill>
                <a:uFillTx/>
              </a:rPr>
              <a:t>处境困难，不好处理。</a:t>
            </a:r>
            <a:endParaRPr lang="zh-CN" altLang="en-US" sz="2400" spc="200">
              <a:solidFill>
                <a:srgbClr val="204066"/>
              </a:solidFill>
              <a:uFillTx/>
            </a:endParaRPr>
          </a:p>
        </p:txBody>
      </p:sp>
      <p:cxnSp>
        <p:nvCxnSpPr>
          <p:cNvPr id="35" name="PA-直接连接符 23"/>
          <p:cNvCxnSpPr/>
          <p:nvPr>
            <p:custDataLst>
              <p:tags r:id="rId17"/>
            </p:custDataLst>
          </p:nvPr>
        </p:nvCxnSpPr>
        <p:spPr>
          <a:xfrm flipH="1">
            <a:off x="4539514"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sp>
        <p:nvSpPr>
          <p:cNvPr id="40" name="PA-文本框 21"/>
          <p:cNvSpPr txBox="1"/>
          <p:nvPr>
            <p:custDataLst>
              <p:tags r:id="rId18"/>
            </p:custDataLst>
          </p:nvPr>
        </p:nvSpPr>
        <p:spPr>
          <a:xfrm>
            <a:off x="6171565" y="2896870"/>
            <a:ext cx="1900555" cy="1529715"/>
          </a:xfrm>
          <a:prstGeom prst="rect">
            <a:avLst/>
          </a:prstGeom>
          <a:noFill/>
        </p:spPr>
        <p:txBody>
          <a:bodyPr wrap="square" lIns="0" rIns="0" rtlCol="0">
            <a:spAutoFit/>
          </a:bodyPr>
          <a:lstStyle/>
          <a:p>
            <a:pPr algn="l" defTabSz="914400">
              <a:lnSpc>
                <a:spcPct val="130000"/>
              </a:lnSpc>
            </a:pPr>
            <a:r>
              <a:rPr lang="zh-CN" altLang="en-US" sz="2400" spc="200">
                <a:solidFill>
                  <a:srgbClr val="204066"/>
                </a:solidFill>
                <a:uFillTx/>
              </a:rPr>
              <a:t>指不符合或不一定符合事实的情况。</a:t>
            </a:r>
            <a:endParaRPr lang="zh-CN" altLang="en-US" sz="2400" spc="200">
              <a:solidFill>
                <a:srgbClr val="204066"/>
              </a:solidFill>
              <a:uFillTx/>
            </a:endParaRPr>
          </a:p>
        </p:txBody>
      </p:sp>
      <p:cxnSp>
        <p:nvCxnSpPr>
          <p:cNvPr id="45" name="PA-直接连接符 23"/>
          <p:cNvCxnSpPr/>
          <p:nvPr>
            <p:custDataLst>
              <p:tags r:id="rId19"/>
            </p:custDataLst>
          </p:nvPr>
        </p:nvCxnSpPr>
        <p:spPr>
          <a:xfrm flipH="1">
            <a:off x="6997599"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sp>
        <p:nvSpPr>
          <p:cNvPr id="48" name="PA-文本框 21"/>
          <p:cNvSpPr txBox="1"/>
          <p:nvPr>
            <p:custDataLst>
              <p:tags r:id="rId20"/>
            </p:custDataLst>
          </p:nvPr>
        </p:nvSpPr>
        <p:spPr>
          <a:xfrm>
            <a:off x="8622665" y="2896870"/>
            <a:ext cx="2684145" cy="1863725"/>
          </a:xfrm>
          <a:prstGeom prst="rect">
            <a:avLst/>
          </a:prstGeom>
          <a:noFill/>
        </p:spPr>
        <p:txBody>
          <a:bodyPr wrap="square" lIns="0" rIns="0" rtlCol="0">
            <a:spAutoFit/>
          </a:bodyPr>
          <a:lstStyle/>
          <a:p>
            <a:pPr>
              <a:lnSpc>
                <a:spcPct val="120000"/>
              </a:lnSpc>
            </a:pPr>
            <a:r>
              <a:rPr lang="zh-CN" altLang="en-US" sz="2400" spc="200">
                <a:solidFill>
                  <a:srgbClr val="204066"/>
                </a:solidFill>
                <a:uFillTx/>
                <a:latin typeface="微软雅黑" panose="020B0503020204020204" charset="-122"/>
                <a:ea typeface="微软雅黑" panose="020B0503020204020204" charset="-122"/>
                <a:cs typeface="微软雅黑" panose="020B0503020204020204" charset="-122"/>
                <a:sym typeface="+mn-ea"/>
              </a:rPr>
              <a:t>指某种事物的名称或社会习惯是由人们经过长期实践而认定或形成。</a:t>
            </a:r>
            <a:endParaRPr lang="zh-CN" altLang="en-US" sz="2400" spc="200">
              <a:solidFill>
                <a:srgbClr val="204066"/>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49" name="PA-直接连接符 23"/>
          <p:cNvCxnSpPr/>
          <p:nvPr>
            <p:custDataLst>
              <p:tags r:id="rId21"/>
            </p:custDataLst>
          </p:nvPr>
        </p:nvCxnSpPr>
        <p:spPr>
          <a:xfrm flipH="1">
            <a:off x="9904629"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1388745" y="4678045"/>
            <a:ext cx="2354580" cy="544830"/>
            <a:chOff x="2470" y="10020"/>
            <a:chExt cx="3331" cy="858"/>
          </a:xfrm>
        </p:grpSpPr>
        <p:sp>
          <p:nvSpPr>
            <p:cNvPr id="57" name="圆角矩形 56"/>
            <p:cNvSpPr/>
            <p:nvPr/>
          </p:nvSpPr>
          <p:spPr>
            <a:xfrm>
              <a:off x="2470" y="10020"/>
              <a:ext cx="2889" cy="854"/>
            </a:xfrm>
            <a:prstGeom prst="roundRect">
              <a:avLst>
                <a:gd name="adj" fmla="val 0"/>
              </a:avLst>
            </a:prstGeom>
            <a:gradFill>
              <a:gsLst>
                <a:gs pos="0">
                  <a:srgbClr val="3B7ABB"/>
                </a:gs>
                <a:gs pos="46000">
                  <a:srgbClr val="204066"/>
                </a:gs>
                <a:gs pos="96000">
                  <a:srgbClr val="3B7ABB"/>
                </a:gs>
                <a:gs pos="75000">
                  <a:srgbClr val="204066"/>
                </a:gs>
                <a:gs pos="100000">
                  <a:schemeClr val="accent1">
                    <a:lumMod val="30000"/>
                    <a:lumOff val="70000"/>
                  </a:schemeClr>
                </a:gs>
              </a:gsLst>
              <a:lin ang="5400000" scaled="0"/>
            </a:gradFill>
            <a:ln>
              <a:solidFill>
                <a:srgbClr val="2D5D8F"/>
              </a:solidFill>
            </a:ln>
            <a:effectLst>
              <a:innerShdw blurRad="241300" dist="50800" dir="18900000">
                <a:srgbClr val="2D5D8F">
                  <a:alpha val="10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2561" y="10056"/>
              <a:ext cx="3240" cy="822"/>
            </a:xfrm>
            <a:prstGeom prst="rect">
              <a:avLst/>
            </a:prstGeom>
            <a:noFill/>
            <a:ln>
              <a:noFill/>
            </a:ln>
          </p:spPr>
          <p:txBody>
            <a:bodyPr wrap="square" rtlCol="0">
              <a:spAutoFit/>
            </a:bodyPr>
            <a:lstStyle/>
            <a:p>
              <a:r>
                <a:rPr lang="zh-CN" altLang="en-US" sz="2800" spc="200">
                  <a:solidFill>
                    <a:schemeClr val="bg1"/>
                  </a:solidFill>
                  <a:uFillTx/>
                  <a:latin typeface="黑体" panose="02010609060101010101" charset="-122"/>
                  <a:ea typeface="黑体" panose="02010609060101010101" charset="-122"/>
                </a:rPr>
                <a:t>写近义词：</a:t>
              </a:r>
              <a:endParaRPr lang="zh-CN" altLang="en-US" sz="2800" spc="200">
                <a:solidFill>
                  <a:schemeClr val="bg1"/>
                </a:solidFill>
                <a:uFillTx/>
                <a:latin typeface="黑体" panose="02010609060101010101" charset="-122"/>
                <a:ea typeface="黑体" panose="02010609060101010101" charset="-122"/>
              </a:endParaRPr>
            </a:p>
          </p:txBody>
        </p:sp>
      </p:grpSp>
      <p:sp>
        <p:nvSpPr>
          <p:cNvPr id="59" name="文本框 58"/>
          <p:cNvSpPr txBox="1"/>
          <p:nvPr/>
        </p:nvSpPr>
        <p:spPr>
          <a:xfrm>
            <a:off x="1459230" y="5521325"/>
            <a:ext cx="9799955" cy="521970"/>
          </a:xfrm>
          <a:prstGeom prst="rect">
            <a:avLst/>
          </a:prstGeom>
          <a:noFill/>
        </p:spPr>
        <p:txBody>
          <a:bodyPr wrap="square" rtlCol="0">
            <a:spAutoFit/>
          </a:bodyPr>
          <a:lstStyle/>
          <a:p>
            <a:r>
              <a:rPr lang="zh-CN" altLang="en-US" sz="2800">
                <a:solidFill>
                  <a:srgbClr val="204066"/>
                </a:solidFill>
              </a:rPr>
              <a:t>驰骋</a:t>
            </a:r>
            <a:r>
              <a:rPr lang="en-US" altLang="zh-CN" sz="2800">
                <a:solidFill>
                  <a:srgbClr val="204066"/>
                </a:solidFill>
              </a:rPr>
              <a:t>——</a:t>
            </a:r>
            <a:r>
              <a:rPr lang="zh-CN" altLang="en-US" sz="2800">
                <a:solidFill>
                  <a:srgbClr val="204066"/>
                </a:solidFill>
              </a:rPr>
              <a:t>（            ）        虚拟</a:t>
            </a:r>
            <a:r>
              <a:rPr lang="en-US" altLang="zh-CN" sz="2800">
                <a:solidFill>
                  <a:srgbClr val="204066"/>
                </a:solidFill>
              </a:rPr>
              <a:t>——</a:t>
            </a:r>
            <a:r>
              <a:rPr lang="zh-CN" altLang="en-US" sz="2800">
                <a:solidFill>
                  <a:srgbClr val="204066"/>
                </a:solidFill>
              </a:rPr>
              <a:t>（           ）</a:t>
            </a:r>
            <a:endParaRPr lang="zh-CN" altLang="en-US" sz="2800">
              <a:solidFill>
                <a:srgbClr val="204066"/>
              </a:solidFill>
            </a:endParaRPr>
          </a:p>
        </p:txBody>
      </p:sp>
      <p:sp>
        <p:nvSpPr>
          <p:cNvPr id="60" name="文本框 59"/>
          <p:cNvSpPr txBox="1"/>
          <p:nvPr/>
        </p:nvSpPr>
        <p:spPr>
          <a:xfrm>
            <a:off x="3434715" y="5530850"/>
            <a:ext cx="1466215"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奔驰</a:t>
            </a:r>
            <a:endParaRPr lang="zh-CN" altLang="en-US" sz="3200" b="1">
              <a:solidFill>
                <a:srgbClr val="FF0000"/>
              </a:solidFill>
              <a:latin typeface="楷体" panose="02010609060101010101" charset="-122"/>
              <a:ea typeface="楷体" panose="02010609060101010101" charset="-122"/>
            </a:endParaRPr>
          </a:p>
        </p:txBody>
      </p:sp>
      <p:sp>
        <p:nvSpPr>
          <p:cNvPr id="61" name="文本框 60"/>
          <p:cNvSpPr txBox="1"/>
          <p:nvPr/>
        </p:nvSpPr>
        <p:spPr>
          <a:xfrm>
            <a:off x="7457440" y="5520690"/>
            <a:ext cx="1203325" cy="58356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虚构</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path" presetSubtype="0" decel="100000" fill="hold" nodeType="withEffect">
                                  <p:stCondLst>
                                    <p:cond delay="50"/>
                                  </p:stCondLst>
                                  <p:childTnLst>
                                    <p:animMotion origin="layout" path="M 2.08333E-07 -0.04051 L 2.08333E-07 -7.40741E-07" pathEditMode="relative" ptsTypes="">
                                      <p:cBhvr>
                                        <p:cTn id="9" dur="500" fill="hold"/>
                                        <p:tgtEl>
                                          <p:spTgt spid="28"/>
                                        </p:tgtEl>
                                        <p:attrNameLst>
                                          <p:attrName>ppt_x</p:attrName>
                                          <p:attrName>ppt_y</p:attrName>
                                        </p:attrNameLst>
                                      </p:cBhvr>
                                    </p:animMotion>
                                  </p:childTnLst>
                                </p:cTn>
                              </p:par>
                              <p:par>
                                <p:cTn id="10" presetID="16" presetClass="entr" presetSubtype="42"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200"/>
                                        <p:tgtEl>
                                          <p:spTgt spid="33"/>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64" presetClass="path" presetSubtype="0" decel="100000" fill="hold" grpId="1" nodeType="withEffect">
                                  <p:stCondLst>
                                    <p:cond delay="100"/>
                                  </p:stCondLst>
                                  <p:childTnLst>
                                    <p:animMotion origin="layout" path="M 3.75E-06 0.03912 L 3.75E-06 -4.44444E-06" pathEditMode="relative" ptsTypes="">
                                      <p:cBhvr>
                                        <p:cTn id="17" dur="500" fill="hold"/>
                                        <p:tgtEl>
                                          <p:spTgt spid="32"/>
                                        </p:tgtEl>
                                        <p:attrNameLst>
                                          <p:attrName>ppt_x</p:attrName>
                                          <p:attrName>ppt_y</p:attrName>
                                        </p:attrNameLst>
                                      </p:cBhvr>
                                    </p:animMotion>
                                  </p:childTnLst>
                                </p:cTn>
                              </p:par>
                            </p:childTnLst>
                          </p:cTn>
                        </p:par>
                        <p:par>
                          <p:cTn id="18" fill="hold">
                            <p:stCondLst>
                              <p:cond delay="550"/>
                            </p:stCondLst>
                            <p:childTnLst>
                              <p:par>
                                <p:cTn id="19" presetID="10" presetClass="entr" presetSubtype="0" fill="hold" nodeType="afterEffect">
                                  <p:stCondLst>
                                    <p:cond delay="5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42" presetClass="path" presetSubtype="0" decel="100000" fill="hold" nodeType="withEffect">
                                  <p:stCondLst>
                                    <p:cond delay="50"/>
                                  </p:stCondLst>
                                  <p:childTnLst>
                                    <p:animMotion origin="layout" path="M 2.08333E-07 -0.04051 L 2.08333E-07 -7.40741E-07" pathEditMode="relative" ptsTypes="">
                                      <p:cBhvr>
                                        <p:cTn id="23" dur="500" fill="hold"/>
                                        <p:tgtEl>
                                          <p:spTgt spid="23"/>
                                        </p:tgtEl>
                                        <p:attrNameLst>
                                          <p:attrName>ppt_x</p:attrName>
                                          <p:attrName>ppt_y</p:attrName>
                                        </p:attrNameLst>
                                      </p:cBhvr>
                                    </p:animMotion>
                                  </p:childTnLst>
                                </p:cTn>
                              </p:par>
                              <p:par>
                                <p:cTn id="24" presetID="16" presetClass="entr" presetSubtype="42"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barn(outHorizontal)">
                                      <p:cBhvr>
                                        <p:cTn id="26" dur="200"/>
                                        <p:tgtEl>
                                          <p:spTgt spid="35"/>
                                        </p:tgtEl>
                                      </p:cBhvr>
                                    </p:animEffect>
                                  </p:childTnLst>
                                </p:cTn>
                              </p:par>
                              <p:par>
                                <p:cTn id="27" presetID="10" presetClass="entr" presetSubtype="0" fill="hold" grpId="0" nodeType="withEffect">
                                  <p:stCondLst>
                                    <p:cond delay="10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64" presetClass="path" presetSubtype="0" decel="100000" fill="hold" grpId="1" nodeType="withEffect">
                                  <p:stCondLst>
                                    <p:cond delay="100"/>
                                  </p:stCondLst>
                                  <p:childTnLst>
                                    <p:animMotion origin="layout" path="M 3.75E-06 0.03912 L 3.75E-06 -4.44444E-06" pathEditMode="relative" ptsTypes="">
                                      <p:cBhvr>
                                        <p:cTn id="31" dur="500" fill="hold"/>
                                        <p:tgtEl>
                                          <p:spTgt spid="34"/>
                                        </p:tgtEl>
                                        <p:attrNameLst>
                                          <p:attrName>ppt_x</p:attrName>
                                          <p:attrName>ppt_y</p:attrName>
                                        </p:attrNameLst>
                                      </p:cBhvr>
                                    </p:animMotion>
                                  </p:childTnLst>
                                </p:cTn>
                              </p:par>
                            </p:childTnLst>
                          </p:cTn>
                        </p:par>
                        <p:par>
                          <p:cTn id="32" fill="hold">
                            <p:stCondLst>
                              <p:cond delay="1100"/>
                            </p:stCondLst>
                            <p:childTnLst>
                              <p:par>
                                <p:cTn id="33" presetID="10" presetClass="entr" presetSubtype="0" fill="hold" nodeType="afterEffect">
                                  <p:stCondLst>
                                    <p:cond delay="5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par>
                                <p:cTn id="36" presetID="42" presetClass="path" presetSubtype="0" decel="100000" fill="hold" nodeType="withEffect">
                                  <p:stCondLst>
                                    <p:cond delay="50"/>
                                  </p:stCondLst>
                                  <p:childTnLst>
                                    <p:animMotion origin="layout" path="M 2.08333E-07 -0.04051 L 2.08333E-07 -7.40741E-07" pathEditMode="relative" ptsTypes="">
                                      <p:cBhvr>
                                        <p:cTn id="37" dur="500" fill="hold"/>
                                        <p:tgtEl>
                                          <p:spTgt spid="15"/>
                                        </p:tgtEl>
                                        <p:attrNameLst>
                                          <p:attrName>ppt_x</p:attrName>
                                          <p:attrName>ppt_y</p:attrName>
                                        </p:attrNameLst>
                                      </p:cBhvr>
                                    </p:animMotion>
                                  </p:childTnLst>
                                </p:cTn>
                              </p:par>
                              <p:par>
                                <p:cTn id="38" presetID="16" presetClass="entr" presetSubtype="42"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barn(outHorizontal)">
                                      <p:cBhvr>
                                        <p:cTn id="40" dur="200"/>
                                        <p:tgtEl>
                                          <p:spTgt spid="45"/>
                                        </p:tgtEl>
                                      </p:cBhvr>
                                    </p:animEffect>
                                  </p:childTnLst>
                                </p:cTn>
                              </p:par>
                              <p:par>
                                <p:cTn id="41" presetID="10" presetClass="entr" presetSubtype="0" fill="hold" grpId="0" nodeType="withEffect">
                                  <p:stCondLst>
                                    <p:cond delay="10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64" presetClass="path" presetSubtype="0" decel="100000" fill="hold" grpId="1" nodeType="withEffect">
                                  <p:stCondLst>
                                    <p:cond delay="100"/>
                                  </p:stCondLst>
                                  <p:childTnLst>
                                    <p:animMotion origin="layout" path="M 3.75E-06 0.03912 L 3.75E-06 -4.44444E-06" pathEditMode="relative" ptsTypes="">
                                      <p:cBhvr>
                                        <p:cTn id="45" dur="500" fill="hold"/>
                                        <p:tgtEl>
                                          <p:spTgt spid="40"/>
                                        </p:tgtEl>
                                        <p:attrNameLst>
                                          <p:attrName>ppt_x</p:attrName>
                                          <p:attrName>ppt_y</p:attrName>
                                        </p:attrNameLst>
                                      </p:cBhvr>
                                    </p:animMotion>
                                  </p:childTnLst>
                                </p:cTn>
                              </p:par>
                            </p:childTnLst>
                          </p:cTn>
                        </p:par>
                        <p:par>
                          <p:cTn id="46" fill="hold">
                            <p:stCondLst>
                              <p:cond delay="1650"/>
                            </p:stCondLst>
                            <p:childTnLst>
                              <p:par>
                                <p:cTn id="47" presetID="10" presetClass="entr" presetSubtype="0" fill="hold" nodeType="afterEffect">
                                  <p:stCondLst>
                                    <p:cond delay="5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42" presetClass="path" presetSubtype="0" decel="100000" fill="hold" nodeType="withEffect">
                                  <p:stCondLst>
                                    <p:cond delay="50"/>
                                  </p:stCondLst>
                                  <p:childTnLst>
                                    <p:animMotion origin="layout" path="M 2.08333E-07 -0.04051 L 2.08333E-07 -7.40741E-07" pathEditMode="relative" ptsTypes="">
                                      <p:cBhvr>
                                        <p:cTn id="51" dur="500" fill="hold"/>
                                        <p:tgtEl>
                                          <p:spTgt spid="11"/>
                                        </p:tgtEl>
                                        <p:attrNameLst>
                                          <p:attrName>ppt_x</p:attrName>
                                          <p:attrName>ppt_y</p:attrName>
                                        </p:attrNameLst>
                                      </p:cBhvr>
                                    </p:animMotion>
                                  </p:childTnLst>
                                </p:cTn>
                              </p:par>
                              <p:par>
                                <p:cTn id="52" presetID="16" presetClass="entr" presetSubtype="42" fill="hold" nodeType="with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barn(outHorizontal)">
                                      <p:cBhvr>
                                        <p:cTn id="54" dur="200"/>
                                        <p:tgtEl>
                                          <p:spTgt spid="49"/>
                                        </p:tgtEl>
                                      </p:cBhvr>
                                    </p:animEffect>
                                  </p:childTnLst>
                                </p:cTn>
                              </p:par>
                              <p:par>
                                <p:cTn id="55" presetID="10" presetClass="entr" presetSubtype="0" fill="hold" grpId="0" nodeType="withEffect">
                                  <p:stCondLst>
                                    <p:cond delay="10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childTnLst>
                                </p:cTn>
                              </p:par>
                              <p:par>
                                <p:cTn id="58" presetID="64" presetClass="path" presetSubtype="0" decel="100000" fill="hold" grpId="1" nodeType="withEffect">
                                  <p:stCondLst>
                                    <p:cond delay="100"/>
                                  </p:stCondLst>
                                  <p:childTnLst>
                                    <p:animMotion origin="layout" path="M 3.75E-06 0.03912 L 3.75E-06 -4.44444E-06" pathEditMode="relative" ptsTypes="">
                                      <p:cBhvr>
                                        <p:cTn id="59" dur="500" fill="hold"/>
                                        <p:tgtEl>
                                          <p:spTgt spid="48"/>
                                        </p:tgtEl>
                                        <p:attrNameLst>
                                          <p:attrName>ppt_x</p:attrName>
                                          <p:attrName>ppt_y</p:attrName>
                                        </p:attrNameLst>
                                      </p:cBhvr>
                                    </p:animMotion>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nodeType="click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wipe(left)">
                                      <p:cBhvr>
                                        <p:cTn id="64" dur="500"/>
                                        <p:tgtEl>
                                          <p:spTgt spid="56"/>
                                        </p:tgtEl>
                                      </p:cBhvr>
                                    </p:animEffect>
                                  </p:childTnLst>
                                </p:cTn>
                              </p:par>
                            </p:childTnLst>
                          </p:cTn>
                        </p:par>
                        <p:par>
                          <p:cTn id="65" fill="hold">
                            <p:stCondLst>
                              <p:cond delay="500"/>
                            </p:stCondLst>
                            <p:childTnLst>
                              <p:par>
                                <p:cTn id="66" presetID="22" presetClass="entr" presetSubtype="8" fill="hold" grpId="0" nodeType="afterEffect">
                                  <p:stCondLst>
                                    <p:cond delay="0"/>
                                  </p:stCondLst>
                                  <p:childTnLst>
                                    <p:set>
                                      <p:cBhvr>
                                        <p:cTn id="67" dur="1" fill="hold">
                                          <p:stCondLst>
                                            <p:cond delay="0"/>
                                          </p:stCondLst>
                                        </p:cTn>
                                        <p:tgtEl>
                                          <p:spTgt spid="59"/>
                                        </p:tgtEl>
                                        <p:attrNameLst>
                                          <p:attrName>style.visibility</p:attrName>
                                        </p:attrNameLst>
                                      </p:cBhvr>
                                      <p:to>
                                        <p:strVal val="visible"/>
                                      </p:to>
                                    </p:set>
                                    <p:animEffect transition="in" filter="wipe(left)">
                                      <p:cBhvr>
                                        <p:cTn id="68" dur="500"/>
                                        <p:tgtEl>
                                          <p:spTgt spid="59"/>
                                        </p:tgtEl>
                                      </p:cBhvr>
                                    </p:animEffec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60"/>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4" grpId="0"/>
      <p:bldP spid="34" grpId="1"/>
      <p:bldP spid="40" grpId="0"/>
      <p:bldP spid="40" grpId="1"/>
      <p:bldP spid="48" grpId="0"/>
      <p:bldP spid="48" grpId="1"/>
      <p:bldP spid="59" grpId="0"/>
      <p:bldP spid="60" grpId="0"/>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AFAFA">
            <a:alpha val="70000"/>
          </a:srgbClr>
        </a:solidFill>
        <a:effectLst/>
      </p:bgPr>
    </p:bg>
    <p:spTree>
      <p:nvGrpSpPr>
        <p:cNvPr id="1" name=""/>
        <p:cNvGrpSpPr/>
        <p:nvPr/>
      </p:nvGrpSpPr>
      <p:grpSpPr>
        <a:xfrm>
          <a:off x="0" y="0"/>
          <a:ext cx="0" cy="0"/>
          <a:chOff x="0" y="0"/>
          <a:chExt cx="0" cy="0"/>
        </a:xfrm>
      </p:grpSpPr>
      <p:grpSp>
        <p:nvGrpSpPr>
          <p:cNvPr id="36" name="组合 35"/>
          <p:cNvGrpSpPr/>
          <p:nvPr/>
        </p:nvGrpSpPr>
        <p:grpSpPr>
          <a:xfrm>
            <a:off x="403860" y="325120"/>
            <a:ext cx="3774440" cy="847725"/>
            <a:chOff x="636" y="512"/>
            <a:chExt cx="5944" cy="1335"/>
          </a:xfrm>
        </p:grpSpPr>
        <p:sp>
          <p:nvSpPr>
            <p:cNvPr id="39" name="圆角矩形 38"/>
            <p:cNvSpPr/>
            <p:nvPr/>
          </p:nvSpPr>
          <p:spPr>
            <a:xfrm>
              <a:off x="636" y="543"/>
              <a:ext cx="5944" cy="1304"/>
            </a:xfrm>
            <a:prstGeom prst="roundRect">
              <a:avLst>
                <a:gd name="adj" fmla="val 50000"/>
              </a:avLst>
            </a:prstGeom>
            <a:solidFill>
              <a:schemeClr val="bg1"/>
            </a:solidFill>
            <a:ln>
              <a:solidFill>
                <a:srgbClr val="204066"/>
              </a:solidFill>
            </a:ln>
            <a:effectLst>
              <a:innerShdw blurRad="393700" dist="114300">
                <a:srgbClr val="2D5D8F">
                  <a:alpha val="42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Bold" panose="020B0800000000000000" pitchFamily="34" charset="-122"/>
                <a:ea typeface="思源黑体 CN Bold" panose="020B0800000000000000" pitchFamily="34" charset="-122"/>
                <a:cs typeface="+mn-ea"/>
                <a:sym typeface="+mn-lt"/>
              </a:endParaRPr>
            </a:p>
          </p:txBody>
        </p:sp>
        <p:sp>
          <p:nvSpPr>
            <p:cNvPr id="41" name="文本框 40"/>
            <p:cNvSpPr txBox="1"/>
            <p:nvPr/>
          </p:nvSpPr>
          <p:spPr>
            <a:xfrm>
              <a:off x="2294" y="665"/>
              <a:ext cx="3854" cy="1016"/>
            </a:xfrm>
            <a:prstGeom prst="rect">
              <a:avLst/>
            </a:prstGeom>
            <a:noFill/>
          </p:spPr>
          <p:txBody>
            <a:bodyPr wrap="square" rtlCol="0">
              <a:spAutoFit/>
            </a:bodyPr>
            <a:lstStyle/>
            <a:p>
              <a:r>
                <a:rPr lang="zh-CN" altLang="en-US" sz="3600" b="1" spc="800">
                  <a:solidFill>
                    <a:srgbClr val="204066"/>
                  </a:solidFill>
                  <a:uFillTx/>
                  <a:latin typeface="微软雅黑" panose="020B0503020204020204" charset="-122"/>
                  <a:ea typeface="微软雅黑" panose="020B0503020204020204" charset="-122"/>
                </a:rPr>
                <a:t>词语解释</a:t>
              </a:r>
              <a:endParaRPr lang="zh-CN" altLang="en-US" sz="3600" b="1" spc="800">
                <a:solidFill>
                  <a:srgbClr val="204066"/>
                </a:solidFill>
                <a:uFillTx/>
                <a:latin typeface="微软雅黑" panose="020B0503020204020204" charset="-122"/>
                <a:ea typeface="微软雅黑" panose="020B0503020204020204" charset="-122"/>
              </a:endParaRPr>
            </a:p>
          </p:txBody>
        </p:sp>
        <p:grpSp>
          <p:nvGrpSpPr>
            <p:cNvPr id="43" name="组合 42"/>
            <p:cNvGrpSpPr/>
            <p:nvPr/>
          </p:nvGrpSpPr>
          <p:grpSpPr>
            <a:xfrm>
              <a:off x="698" y="512"/>
              <a:ext cx="1324" cy="1324"/>
              <a:chOff x="4048" y="4664"/>
              <a:chExt cx="1245" cy="1245"/>
            </a:xfrm>
          </p:grpSpPr>
          <p:sp>
            <p:nvSpPr>
              <p:cNvPr id="44" name="MH_Other_4" descr="e7d195523061f1c0deeec63e560781cfd59afb0ea006f2a87ABB68BF51EA6619813959095094C18C62A12F549504892A4AAA8C1554C6663626E05CA27F281A14E6983772AFC3FB97135759321DEA3D703E9D8D869A2273EEB2A0BB67749286FC6AC0CABC13E93DFA52684F44072F01AF674423D8E4F9F8BECABFE5771A30929D6D0D81E4AAAF4547CD35BA5A33B94A9D"/>
              <p:cNvSpPr>
                <a:spLocks noChangeAspect="1"/>
              </p:cNvSpPr>
              <p:nvPr>
                <p:custDataLst>
                  <p:tags r:id="rId1"/>
                </p:custDataLst>
              </p:nvPr>
            </p:nvSpPr>
            <p:spPr>
              <a:xfrm rot="16200000">
                <a:off x="4192" y="4796"/>
                <a:ext cx="1001" cy="1001"/>
              </a:xfrm>
              <a:prstGeom prst="ellipse">
                <a:avLst/>
              </a:prstGeom>
              <a:solidFill>
                <a:srgbClr val="204066"/>
              </a:solidFill>
              <a:ln w="19050">
                <a:solidFill>
                  <a:srgbClr val="204066"/>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latin typeface="思源黑体 CN Bold" panose="020B0800000000000000" pitchFamily="34" charset="-122"/>
                  <a:ea typeface="思源黑体 CN Bold" panose="020B0800000000000000" pitchFamily="34" charset="-122"/>
                  <a:cs typeface="+mn-ea"/>
                  <a:sym typeface="+mn-lt"/>
                </a:endParaRPr>
              </a:p>
            </p:txBody>
          </p:sp>
          <p:sp>
            <p:nvSpPr>
              <p:cNvPr id="46" name="椭圆 45"/>
              <p:cNvSpPr/>
              <p:nvPr/>
            </p:nvSpPr>
            <p:spPr>
              <a:xfrm>
                <a:off x="4048" y="4664"/>
                <a:ext cx="1245" cy="1245"/>
              </a:xfrm>
              <a:prstGeom prst="ellipse">
                <a:avLst/>
              </a:prstGeom>
              <a:solidFill>
                <a:srgbClr val="D5E3F2"/>
              </a:solidFill>
              <a:ln>
                <a:noFill/>
              </a:ln>
              <a:effectLst>
                <a:softEdge rad="254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643" y="4963"/>
                <a:ext cx="298" cy="298"/>
              </a:xfrm>
              <a:prstGeom prst="ellipse">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 name="PA-组合 2"/>
          <p:cNvGrpSpPr/>
          <p:nvPr>
            <p:custDataLst>
              <p:tags r:id="rId2"/>
            </p:custDataLst>
          </p:nvPr>
        </p:nvGrpSpPr>
        <p:grpSpPr>
          <a:xfrm>
            <a:off x="7802880" y="1626235"/>
            <a:ext cx="2383155" cy="645160"/>
            <a:chOff x="2299460" y="2974814"/>
            <a:chExt cx="1067216" cy="425366"/>
          </a:xfrm>
        </p:grpSpPr>
        <p:sp>
          <p:nvSpPr>
            <p:cNvPr id="13" name="PA-1"/>
            <p:cNvSpPr/>
            <p:nvPr>
              <p:custDataLst>
                <p:tags r:id="rId3"/>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14" name="PA-文本框 24"/>
            <p:cNvSpPr txBox="1"/>
            <p:nvPr>
              <p:custDataLst>
                <p:tags r:id="rId4"/>
              </p:custDataLst>
            </p:nvPr>
          </p:nvSpPr>
          <p:spPr>
            <a:xfrm>
              <a:off x="2366656" y="2974814"/>
              <a:ext cx="921810"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戛然而止</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23" name="PA-组合 2"/>
          <p:cNvGrpSpPr/>
          <p:nvPr>
            <p:custDataLst>
              <p:tags r:id="rId5"/>
            </p:custDataLst>
          </p:nvPr>
        </p:nvGrpSpPr>
        <p:grpSpPr>
          <a:xfrm>
            <a:off x="4647565" y="1636396"/>
            <a:ext cx="2366645" cy="645161"/>
            <a:chOff x="2299460" y="2981513"/>
            <a:chExt cx="1067216" cy="425366"/>
          </a:xfrm>
        </p:grpSpPr>
        <p:sp>
          <p:nvSpPr>
            <p:cNvPr id="24" name="PA-1"/>
            <p:cNvSpPr/>
            <p:nvPr>
              <p:custDataLst>
                <p:tags r:id="rId6"/>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25" name="PA-文本框 24"/>
            <p:cNvSpPr txBox="1"/>
            <p:nvPr>
              <p:custDataLst>
                <p:tags r:id="rId7"/>
              </p:custDataLst>
            </p:nvPr>
          </p:nvSpPr>
          <p:spPr>
            <a:xfrm>
              <a:off x="2367329" y="2981513"/>
              <a:ext cx="915738"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风雨不透</a:t>
              </a:r>
              <a:endParaRPr lang="zh-CN" altLang="en-US" sz="3600" b="1">
                <a:solidFill>
                  <a:srgbClr val="204066"/>
                </a:solidFill>
                <a:latin typeface="楷体" panose="02010609060101010101" charset="-122"/>
                <a:ea typeface="楷体" panose="02010609060101010101" charset="-122"/>
                <a:cs typeface="Open Sans" charset="0"/>
              </a:endParaRPr>
            </a:p>
          </p:txBody>
        </p:sp>
      </p:grpSp>
      <p:grpSp>
        <p:nvGrpSpPr>
          <p:cNvPr id="28" name="PA-组合 2"/>
          <p:cNvGrpSpPr/>
          <p:nvPr>
            <p:custDataLst>
              <p:tags r:id="rId8"/>
            </p:custDataLst>
          </p:nvPr>
        </p:nvGrpSpPr>
        <p:grpSpPr>
          <a:xfrm>
            <a:off x="1605915" y="1626235"/>
            <a:ext cx="2304415" cy="645160"/>
            <a:chOff x="2299460" y="2974814"/>
            <a:chExt cx="1067216" cy="425366"/>
          </a:xfrm>
        </p:grpSpPr>
        <p:sp>
          <p:nvSpPr>
            <p:cNvPr id="29" name="PA-1"/>
            <p:cNvSpPr/>
            <p:nvPr>
              <p:custDataLst>
                <p:tags r:id="rId9"/>
              </p:custDataLst>
            </p:nvPr>
          </p:nvSpPr>
          <p:spPr>
            <a:xfrm flipH="1" flipV="1">
              <a:off x="2299460" y="2986241"/>
              <a:ext cx="1067216" cy="394140"/>
            </a:xfrm>
            <a:prstGeom prst="roundRect">
              <a:avLst>
                <a:gd name="adj" fmla="val 12745"/>
              </a:avLst>
            </a:prstGeom>
            <a:gradFill>
              <a:gsLst>
                <a:gs pos="0">
                  <a:srgbClr val="5E88B2"/>
                </a:gs>
                <a:gs pos="85000">
                  <a:schemeClr val="bg1"/>
                </a:gs>
                <a:gs pos="97000">
                  <a:srgbClr val="5E88B2"/>
                </a:gs>
                <a:gs pos="15000">
                  <a:schemeClr val="bg1"/>
                </a:gs>
              </a:gsLst>
              <a:lin ang="2700000" scaled="0"/>
            </a:gradFill>
            <a:ln w="25400">
              <a:gradFill>
                <a:gsLst>
                  <a:gs pos="0">
                    <a:srgbClr val="5E88B2"/>
                  </a:gs>
                  <a:gs pos="88000">
                    <a:srgbClr val="5E88B2"/>
                  </a:gs>
                </a:gsLst>
                <a:lin ang="2880000" scaled="0"/>
              </a:gradFill>
            </a:ln>
            <a:effectLst>
              <a:innerShdw blurRad="127000" dist="63500" dir="2700000">
                <a:srgbClr val="5E88B2">
                  <a:alpha val="7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lt"/>
              </a:endParaRPr>
            </a:p>
          </p:txBody>
        </p:sp>
        <p:sp>
          <p:nvSpPr>
            <p:cNvPr id="30" name="PA-文本框 24"/>
            <p:cNvSpPr txBox="1"/>
            <p:nvPr>
              <p:custDataLst>
                <p:tags r:id="rId10"/>
              </p:custDataLst>
            </p:nvPr>
          </p:nvSpPr>
          <p:spPr>
            <a:xfrm>
              <a:off x="2313715" y="2974814"/>
              <a:ext cx="1032549" cy="425366"/>
            </a:xfrm>
            <a:prstGeom prst="rect">
              <a:avLst/>
            </a:prstGeom>
            <a:noFill/>
          </p:spPr>
          <p:txBody>
            <a:bodyPr wrap="square" lIns="0" rIns="0" rtlCol="0">
              <a:spAutoFit/>
            </a:bodyPr>
            <a:lstStyle/>
            <a:p>
              <a:pPr algn="ctr" defTabSz="914400"/>
              <a:r>
                <a:rPr lang="zh-CN" altLang="en-US" sz="3600" b="1">
                  <a:solidFill>
                    <a:srgbClr val="204066"/>
                  </a:solidFill>
                  <a:latin typeface="楷体" panose="02010609060101010101" charset="-122"/>
                  <a:ea typeface="楷体" panose="02010609060101010101" charset="-122"/>
                  <a:cs typeface="Open Sans" charset="0"/>
                </a:rPr>
                <a:t>不可开交</a:t>
              </a:r>
              <a:endParaRPr lang="zh-CN" altLang="en-US" sz="3600" b="1">
                <a:solidFill>
                  <a:srgbClr val="204066"/>
                </a:solidFill>
                <a:latin typeface="楷体" panose="02010609060101010101" charset="-122"/>
                <a:ea typeface="楷体" panose="02010609060101010101" charset="-122"/>
                <a:cs typeface="Open Sans" charset="0"/>
              </a:endParaRPr>
            </a:p>
          </p:txBody>
        </p:sp>
      </p:grpSp>
      <p:cxnSp>
        <p:nvCxnSpPr>
          <p:cNvPr id="31" name="Straight Connector 9"/>
          <p:cNvCxnSpPr/>
          <p:nvPr/>
        </p:nvCxnSpPr>
        <p:spPr>
          <a:xfrm>
            <a:off x="452755" y="2646680"/>
            <a:ext cx="11286490" cy="0"/>
          </a:xfrm>
          <a:prstGeom prst="line">
            <a:avLst/>
          </a:prstGeom>
          <a:ln w="28575">
            <a:solidFill>
              <a:srgbClr val="486D96"/>
            </a:solidFill>
          </a:ln>
        </p:spPr>
        <p:style>
          <a:lnRef idx="1">
            <a:schemeClr val="accent1"/>
          </a:lnRef>
          <a:fillRef idx="0">
            <a:schemeClr val="accent1"/>
          </a:fillRef>
          <a:effectRef idx="0">
            <a:schemeClr val="accent1"/>
          </a:effectRef>
          <a:fontRef idx="minor">
            <a:schemeClr val="tx1"/>
          </a:fontRef>
        </p:style>
      </p:cxnSp>
      <p:sp>
        <p:nvSpPr>
          <p:cNvPr id="32" name="PA-文本框 21"/>
          <p:cNvSpPr txBox="1"/>
          <p:nvPr>
            <p:custDataLst>
              <p:tags r:id="rId11"/>
            </p:custDataLst>
          </p:nvPr>
        </p:nvSpPr>
        <p:spPr>
          <a:xfrm>
            <a:off x="1679575" y="2896870"/>
            <a:ext cx="2568575" cy="570865"/>
          </a:xfrm>
          <a:prstGeom prst="rect">
            <a:avLst/>
          </a:prstGeom>
          <a:noFill/>
        </p:spPr>
        <p:txBody>
          <a:bodyPr wrap="square" lIns="0" rIns="0" rtlCol="0">
            <a:spAutoFit/>
          </a:bodyPr>
          <a:lstStyle/>
          <a:p>
            <a:pPr algn="l" defTabSz="914400">
              <a:lnSpc>
                <a:spcPct val="130000"/>
              </a:lnSpc>
            </a:pPr>
            <a:r>
              <a:rPr lang="zh-CN" altLang="en-US" sz="2400" spc="200">
                <a:solidFill>
                  <a:srgbClr val="204066"/>
                </a:solidFill>
                <a:uFillTx/>
              </a:rPr>
              <a:t>无法摆脱或结束。</a:t>
            </a:r>
            <a:endParaRPr lang="zh-CN" altLang="en-US" sz="2400" spc="200">
              <a:solidFill>
                <a:srgbClr val="204066"/>
              </a:solidFill>
              <a:uFillTx/>
            </a:endParaRPr>
          </a:p>
        </p:txBody>
      </p:sp>
      <p:cxnSp>
        <p:nvCxnSpPr>
          <p:cNvPr id="33" name="PA-直接连接符 23"/>
          <p:cNvCxnSpPr/>
          <p:nvPr>
            <p:custDataLst>
              <p:tags r:id="rId12"/>
            </p:custDataLst>
          </p:nvPr>
        </p:nvCxnSpPr>
        <p:spPr>
          <a:xfrm flipH="1">
            <a:off x="2754529"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sp>
        <p:nvSpPr>
          <p:cNvPr id="34" name="PA-文本框 21"/>
          <p:cNvSpPr txBox="1"/>
          <p:nvPr>
            <p:custDataLst>
              <p:tags r:id="rId13"/>
            </p:custDataLst>
          </p:nvPr>
        </p:nvSpPr>
        <p:spPr>
          <a:xfrm>
            <a:off x="4528820" y="2896870"/>
            <a:ext cx="2859405" cy="1529715"/>
          </a:xfrm>
          <a:prstGeom prst="rect">
            <a:avLst/>
          </a:prstGeom>
          <a:noFill/>
        </p:spPr>
        <p:txBody>
          <a:bodyPr wrap="square" lIns="0" rIns="0" rtlCol="0">
            <a:spAutoFit/>
          </a:bodyPr>
          <a:lstStyle/>
          <a:p>
            <a:pPr algn="l" defTabSz="914400">
              <a:lnSpc>
                <a:spcPct val="130000"/>
              </a:lnSpc>
            </a:pPr>
            <a:r>
              <a:rPr lang="zh-CN" altLang="en-US" sz="2400" spc="200">
                <a:solidFill>
                  <a:srgbClr val="204066"/>
                </a:solidFill>
                <a:uFillTx/>
              </a:rPr>
              <a:t>风刮不进，雨水透不过。形容封闭或包围得十分紧密。</a:t>
            </a:r>
            <a:endParaRPr lang="zh-CN" altLang="en-US" sz="2400" spc="200">
              <a:solidFill>
                <a:srgbClr val="204066"/>
              </a:solidFill>
              <a:uFillTx/>
            </a:endParaRPr>
          </a:p>
        </p:txBody>
      </p:sp>
      <p:cxnSp>
        <p:nvCxnSpPr>
          <p:cNvPr id="35" name="PA-直接连接符 23"/>
          <p:cNvCxnSpPr/>
          <p:nvPr>
            <p:custDataLst>
              <p:tags r:id="rId14"/>
            </p:custDataLst>
          </p:nvPr>
        </p:nvCxnSpPr>
        <p:spPr>
          <a:xfrm flipH="1">
            <a:off x="5822849"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sp>
        <p:nvSpPr>
          <p:cNvPr id="48" name="PA-文本框 21"/>
          <p:cNvSpPr txBox="1"/>
          <p:nvPr>
            <p:custDataLst>
              <p:tags r:id="rId15"/>
            </p:custDataLst>
          </p:nvPr>
        </p:nvSpPr>
        <p:spPr>
          <a:xfrm>
            <a:off x="7701280" y="2896870"/>
            <a:ext cx="3352165" cy="534035"/>
          </a:xfrm>
          <a:prstGeom prst="rect">
            <a:avLst/>
          </a:prstGeom>
          <a:noFill/>
        </p:spPr>
        <p:txBody>
          <a:bodyPr wrap="square" lIns="0" rIns="0" rtlCol="0">
            <a:spAutoFit/>
          </a:bodyPr>
          <a:lstStyle/>
          <a:p>
            <a:pPr>
              <a:lnSpc>
                <a:spcPct val="120000"/>
              </a:lnSpc>
            </a:pPr>
            <a:r>
              <a:rPr lang="zh-CN" altLang="en-US" sz="2400" spc="200">
                <a:solidFill>
                  <a:srgbClr val="204066"/>
                </a:solidFill>
                <a:uFillTx/>
                <a:latin typeface="微软雅黑" panose="020B0503020204020204" charset="-122"/>
                <a:ea typeface="微软雅黑" panose="020B0503020204020204" charset="-122"/>
                <a:cs typeface="微软雅黑" panose="020B0503020204020204" charset="-122"/>
                <a:sym typeface="+mn-ea"/>
              </a:rPr>
              <a:t>形容声音突然终止。</a:t>
            </a:r>
            <a:endParaRPr lang="zh-CN" altLang="en-US" sz="2400" spc="200">
              <a:solidFill>
                <a:srgbClr val="204066"/>
              </a:solidFill>
              <a:uFillTx/>
              <a:latin typeface="微软雅黑" panose="020B0503020204020204" charset="-122"/>
              <a:ea typeface="微软雅黑" panose="020B0503020204020204" charset="-122"/>
              <a:cs typeface="微软雅黑" panose="020B0503020204020204" charset="-122"/>
              <a:sym typeface="+mn-ea"/>
            </a:endParaRPr>
          </a:p>
        </p:txBody>
      </p:sp>
      <p:cxnSp>
        <p:nvCxnSpPr>
          <p:cNvPr id="49" name="PA-直接连接符 23"/>
          <p:cNvCxnSpPr/>
          <p:nvPr>
            <p:custDataLst>
              <p:tags r:id="rId16"/>
            </p:custDataLst>
          </p:nvPr>
        </p:nvCxnSpPr>
        <p:spPr>
          <a:xfrm flipH="1">
            <a:off x="8983244" y="2394286"/>
            <a:ext cx="0" cy="476954"/>
          </a:xfrm>
          <a:prstGeom prst="line">
            <a:avLst/>
          </a:prstGeom>
          <a:ln w="12700">
            <a:solidFill>
              <a:srgbClr val="486D96"/>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1604645" y="6006465"/>
            <a:ext cx="9317990" cy="0"/>
          </a:xfrm>
          <a:prstGeom prst="line">
            <a:avLst/>
          </a:prstGeom>
          <a:ln w="19050">
            <a:solidFill>
              <a:srgbClr val="486D96"/>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2022475" y="5415280"/>
            <a:ext cx="8971915" cy="583565"/>
          </a:xfrm>
          <a:prstGeom prst="rect">
            <a:avLst/>
          </a:prstGeom>
          <a:noFill/>
          <a:ln w="9525">
            <a:noFill/>
          </a:ln>
        </p:spPr>
        <p:txBody>
          <a:bodyPr wrap="square" anchor="t">
            <a:spAutoFit/>
          </a:bodyPr>
          <a:lstStyle/>
          <a:p>
            <a:r>
              <a:rPr lang="zh-CN" altLang="en-US" sz="3200" b="1">
                <a:solidFill>
                  <a:srgbClr val="FF0000"/>
                </a:solidFill>
                <a:latin typeface="楷体" panose="02010609060101010101" charset="-122"/>
                <a:ea typeface="楷体" panose="02010609060101010101" charset="-122"/>
                <a:cs typeface="微软雅黑" panose="020B0503020204020204" charset="-122"/>
              </a:rPr>
              <a:t>正当我沉醉在美妙的想象中时，音乐戛然而止。</a:t>
            </a:r>
            <a:endParaRPr lang="zh-CN" altLang="en-US" sz="3200" b="1">
              <a:solidFill>
                <a:srgbClr val="FF0000"/>
              </a:solidFill>
              <a:latin typeface="楷体" panose="02010609060101010101" charset="-122"/>
              <a:ea typeface="楷体" panose="02010609060101010101" charset="-122"/>
              <a:cs typeface="微软雅黑" panose="020B0503020204020204" charset="-122"/>
            </a:endParaRPr>
          </a:p>
        </p:txBody>
      </p:sp>
      <p:grpSp>
        <p:nvGrpSpPr>
          <p:cNvPr id="4" name="组合 3"/>
          <p:cNvGrpSpPr/>
          <p:nvPr/>
        </p:nvGrpSpPr>
        <p:grpSpPr>
          <a:xfrm>
            <a:off x="1652905" y="4678045"/>
            <a:ext cx="4928870" cy="544830"/>
            <a:chOff x="2470" y="10020"/>
            <a:chExt cx="3331" cy="858"/>
          </a:xfrm>
        </p:grpSpPr>
        <p:sp>
          <p:nvSpPr>
            <p:cNvPr id="5" name="圆角矩形 4"/>
            <p:cNvSpPr/>
            <p:nvPr/>
          </p:nvSpPr>
          <p:spPr>
            <a:xfrm>
              <a:off x="2470" y="10020"/>
              <a:ext cx="2740" cy="854"/>
            </a:xfrm>
            <a:prstGeom prst="roundRect">
              <a:avLst>
                <a:gd name="adj" fmla="val 0"/>
              </a:avLst>
            </a:prstGeom>
            <a:gradFill>
              <a:gsLst>
                <a:gs pos="0">
                  <a:srgbClr val="3B7ABB"/>
                </a:gs>
                <a:gs pos="46000">
                  <a:srgbClr val="204066"/>
                </a:gs>
                <a:gs pos="96000">
                  <a:srgbClr val="3B7ABB"/>
                </a:gs>
                <a:gs pos="75000">
                  <a:srgbClr val="204066"/>
                </a:gs>
                <a:gs pos="100000">
                  <a:schemeClr val="accent1">
                    <a:lumMod val="30000"/>
                    <a:lumOff val="70000"/>
                  </a:schemeClr>
                </a:gs>
              </a:gsLst>
              <a:lin ang="5400000" scaled="0"/>
            </a:gradFill>
            <a:ln>
              <a:solidFill>
                <a:srgbClr val="2D5D8F"/>
              </a:solidFill>
            </a:ln>
            <a:effectLst>
              <a:innerShdw blurRad="241300" dist="50800" dir="18900000">
                <a:srgbClr val="2D5D8F">
                  <a:alpha val="100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2561" y="10056"/>
              <a:ext cx="3240" cy="822"/>
            </a:xfrm>
            <a:prstGeom prst="rect">
              <a:avLst/>
            </a:prstGeom>
            <a:noFill/>
            <a:ln>
              <a:noFill/>
            </a:ln>
          </p:spPr>
          <p:txBody>
            <a:bodyPr wrap="square" rtlCol="0">
              <a:spAutoFit/>
            </a:bodyPr>
            <a:lstStyle/>
            <a:p>
              <a:r>
                <a:rPr lang="zh-CN" altLang="en-US" sz="2800" spc="200">
                  <a:solidFill>
                    <a:schemeClr val="bg1"/>
                  </a:solidFill>
                  <a:uFillTx/>
                  <a:latin typeface="黑体" panose="02010609060101010101" charset="-122"/>
                  <a:ea typeface="黑体" panose="02010609060101010101" charset="-122"/>
                </a:rPr>
                <a:t>用</a:t>
              </a:r>
              <a:r>
                <a:rPr lang="en-US" altLang="zh-CN" sz="2800" spc="200">
                  <a:solidFill>
                    <a:schemeClr val="bg1"/>
                  </a:solidFill>
                  <a:uFillTx/>
                  <a:latin typeface="黑体" panose="02010609060101010101" charset="-122"/>
                  <a:ea typeface="黑体" panose="02010609060101010101" charset="-122"/>
                </a:rPr>
                <a:t>“</a:t>
              </a:r>
              <a:r>
                <a:rPr lang="zh-CN" altLang="en-US" sz="2800" spc="200">
                  <a:solidFill>
                    <a:schemeClr val="bg1"/>
                  </a:solidFill>
                  <a:uFillTx/>
                  <a:latin typeface="黑体" panose="02010609060101010101" charset="-122"/>
                  <a:ea typeface="黑体" panose="02010609060101010101" charset="-122"/>
                </a:rPr>
                <a:t>戛然而止</a:t>
              </a:r>
              <a:r>
                <a:rPr lang="en-US" altLang="zh-CN" sz="2800" spc="200">
                  <a:solidFill>
                    <a:schemeClr val="bg1"/>
                  </a:solidFill>
                  <a:uFillTx/>
                  <a:latin typeface="黑体" panose="02010609060101010101" charset="-122"/>
                  <a:ea typeface="黑体" panose="02010609060101010101" charset="-122"/>
                </a:rPr>
                <a:t>”</a:t>
              </a:r>
              <a:r>
                <a:rPr lang="zh-CN" altLang="en-US" sz="2800" spc="200">
                  <a:solidFill>
                    <a:schemeClr val="bg1"/>
                  </a:solidFill>
                  <a:uFillTx/>
                  <a:latin typeface="黑体" panose="02010609060101010101" charset="-122"/>
                  <a:ea typeface="黑体" panose="02010609060101010101" charset="-122"/>
                </a:rPr>
                <a:t>造句：</a:t>
              </a:r>
              <a:endParaRPr lang="zh-CN" altLang="en-US" sz="2800" spc="200">
                <a:solidFill>
                  <a:schemeClr val="bg1"/>
                </a:solidFill>
                <a:uFillTx/>
                <a:latin typeface="黑体" panose="02010609060101010101" charset="-122"/>
                <a:ea typeface="黑体" panose="02010609060101010101"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42" presetClass="path" presetSubtype="0" decel="100000" fill="hold" nodeType="withEffect">
                                  <p:stCondLst>
                                    <p:cond delay="50"/>
                                  </p:stCondLst>
                                  <p:childTnLst>
                                    <p:animMotion origin="layout" path="M 2.08333E-07 -0.04051 L 2.08333E-07 -7.40741E-07" pathEditMode="relative" ptsTypes="">
                                      <p:cBhvr>
                                        <p:cTn id="9" dur="500" fill="hold"/>
                                        <p:tgtEl>
                                          <p:spTgt spid="28"/>
                                        </p:tgtEl>
                                        <p:attrNameLst>
                                          <p:attrName>ppt_x</p:attrName>
                                          <p:attrName>ppt_y</p:attrName>
                                        </p:attrNameLst>
                                      </p:cBhvr>
                                    </p:animMotion>
                                  </p:childTnLst>
                                </p:cTn>
                              </p:par>
                              <p:par>
                                <p:cTn id="10" presetID="16" presetClass="entr" presetSubtype="42"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arn(outHorizontal)">
                                      <p:cBhvr>
                                        <p:cTn id="12" dur="200"/>
                                        <p:tgtEl>
                                          <p:spTgt spid="33"/>
                                        </p:tgtEl>
                                      </p:cBhvr>
                                    </p:animEffect>
                                  </p:childTnLst>
                                </p:cTn>
                              </p:par>
                              <p:par>
                                <p:cTn id="13" presetID="10" presetClass="entr" presetSubtype="0" fill="hold" grpId="0" nodeType="withEffect">
                                  <p:stCondLst>
                                    <p:cond delay="10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64" presetClass="path" presetSubtype="0" decel="100000" fill="hold" grpId="1" nodeType="withEffect">
                                  <p:stCondLst>
                                    <p:cond delay="100"/>
                                  </p:stCondLst>
                                  <p:childTnLst>
                                    <p:animMotion origin="layout" path="M 3.75E-06 0.03912 L 3.75E-06 -4.44444E-06" pathEditMode="relative" ptsTypes="">
                                      <p:cBhvr>
                                        <p:cTn id="17" dur="500" fill="hold"/>
                                        <p:tgtEl>
                                          <p:spTgt spid="32"/>
                                        </p:tgtEl>
                                        <p:attrNameLst>
                                          <p:attrName>ppt_x</p:attrName>
                                          <p:attrName>ppt_y</p:attrName>
                                        </p:attrNameLst>
                                      </p:cBhvr>
                                    </p:animMotion>
                                  </p:childTnLst>
                                </p:cTn>
                              </p:par>
                            </p:childTnLst>
                          </p:cTn>
                        </p:par>
                        <p:par>
                          <p:cTn id="18" fill="hold">
                            <p:stCondLst>
                              <p:cond delay="550"/>
                            </p:stCondLst>
                            <p:childTnLst>
                              <p:par>
                                <p:cTn id="19" presetID="10" presetClass="entr" presetSubtype="0" fill="hold" nodeType="afterEffect">
                                  <p:stCondLst>
                                    <p:cond delay="5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42" presetClass="path" presetSubtype="0" decel="100000" fill="hold" nodeType="withEffect">
                                  <p:stCondLst>
                                    <p:cond delay="50"/>
                                  </p:stCondLst>
                                  <p:childTnLst>
                                    <p:animMotion origin="layout" path="M 2.08333E-07 -0.04051 L 2.08333E-07 -7.40741E-07" pathEditMode="relative" ptsTypes="">
                                      <p:cBhvr>
                                        <p:cTn id="23" dur="500" fill="hold"/>
                                        <p:tgtEl>
                                          <p:spTgt spid="23"/>
                                        </p:tgtEl>
                                        <p:attrNameLst>
                                          <p:attrName>ppt_x</p:attrName>
                                          <p:attrName>ppt_y</p:attrName>
                                        </p:attrNameLst>
                                      </p:cBhvr>
                                    </p:animMotion>
                                  </p:childTnLst>
                                </p:cTn>
                              </p:par>
                              <p:par>
                                <p:cTn id="24" presetID="16" presetClass="entr" presetSubtype="42" fill="hold" nodeType="withEffect">
                                  <p:stCondLst>
                                    <p:cond delay="0"/>
                                  </p:stCondLst>
                                  <p:childTnLst>
                                    <p:set>
                                      <p:cBhvr>
                                        <p:cTn id="25" dur="1" fill="hold">
                                          <p:stCondLst>
                                            <p:cond delay="0"/>
                                          </p:stCondLst>
                                        </p:cTn>
                                        <p:tgtEl>
                                          <p:spTgt spid="35"/>
                                        </p:tgtEl>
                                        <p:attrNameLst>
                                          <p:attrName>style.visibility</p:attrName>
                                        </p:attrNameLst>
                                      </p:cBhvr>
                                      <p:to>
                                        <p:strVal val="visible"/>
                                      </p:to>
                                    </p:set>
                                    <p:animEffect transition="in" filter="barn(outHorizontal)">
                                      <p:cBhvr>
                                        <p:cTn id="26" dur="200"/>
                                        <p:tgtEl>
                                          <p:spTgt spid="35"/>
                                        </p:tgtEl>
                                      </p:cBhvr>
                                    </p:animEffect>
                                  </p:childTnLst>
                                </p:cTn>
                              </p:par>
                              <p:par>
                                <p:cTn id="27" presetID="10" presetClass="entr" presetSubtype="0" fill="hold" grpId="0" nodeType="withEffect">
                                  <p:stCondLst>
                                    <p:cond delay="10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par>
                                <p:cTn id="30" presetID="64" presetClass="path" presetSubtype="0" decel="100000" fill="hold" grpId="1" nodeType="withEffect">
                                  <p:stCondLst>
                                    <p:cond delay="100"/>
                                  </p:stCondLst>
                                  <p:childTnLst>
                                    <p:animMotion origin="layout" path="M 3.75E-06 0.03912 L 3.75E-06 -4.44444E-06" pathEditMode="relative" ptsTypes="">
                                      <p:cBhvr>
                                        <p:cTn id="31" dur="500" fill="hold"/>
                                        <p:tgtEl>
                                          <p:spTgt spid="34"/>
                                        </p:tgtEl>
                                        <p:attrNameLst>
                                          <p:attrName>ppt_x</p:attrName>
                                          <p:attrName>ppt_y</p:attrName>
                                        </p:attrNameLst>
                                      </p:cBhvr>
                                    </p:animMotion>
                                  </p:childTnLst>
                                </p:cTn>
                              </p:par>
                            </p:childTnLst>
                          </p:cTn>
                        </p:par>
                        <p:par>
                          <p:cTn id="32" fill="hold">
                            <p:stCondLst>
                              <p:cond delay="1100"/>
                            </p:stCondLst>
                            <p:childTnLst>
                              <p:par>
                                <p:cTn id="33" presetID="10" presetClass="entr" presetSubtype="0" fill="hold" nodeType="afterEffect">
                                  <p:stCondLst>
                                    <p:cond delay="5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42" presetClass="path" presetSubtype="0" decel="100000" fill="hold" nodeType="withEffect">
                                  <p:stCondLst>
                                    <p:cond delay="50"/>
                                  </p:stCondLst>
                                  <p:childTnLst>
                                    <p:animMotion origin="layout" path="M 2.08333E-07 -0.04051 L 2.08333E-07 -7.40741E-07" pathEditMode="relative" ptsTypes="">
                                      <p:cBhvr>
                                        <p:cTn id="37" dur="500" fill="hold"/>
                                        <p:tgtEl>
                                          <p:spTgt spid="11"/>
                                        </p:tgtEl>
                                        <p:attrNameLst>
                                          <p:attrName>ppt_x</p:attrName>
                                          <p:attrName>ppt_y</p:attrName>
                                        </p:attrNameLst>
                                      </p:cBhvr>
                                    </p:animMotion>
                                  </p:childTnLst>
                                </p:cTn>
                              </p:par>
                              <p:par>
                                <p:cTn id="38" presetID="16" presetClass="entr" presetSubtype="42" fill="hold"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barn(outHorizontal)">
                                      <p:cBhvr>
                                        <p:cTn id="40" dur="200"/>
                                        <p:tgtEl>
                                          <p:spTgt spid="49"/>
                                        </p:tgtEl>
                                      </p:cBhvr>
                                    </p:animEffect>
                                  </p:childTnLst>
                                </p:cTn>
                              </p:par>
                              <p:par>
                                <p:cTn id="41" presetID="10" presetClass="entr" presetSubtype="0" fill="hold" grpId="0" nodeType="withEffect">
                                  <p:stCondLst>
                                    <p:cond delay="10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500"/>
                                        <p:tgtEl>
                                          <p:spTgt spid="48"/>
                                        </p:tgtEl>
                                      </p:cBhvr>
                                    </p:animEffect>
                                  </p:childTnLst>
                                </p:cTn>
                              </p:par>
                              <p:par>
                                <p:cTn id="44" presetID="64" presetClass="path" presetSubtype="0" decel="100000" fill="hold" grpId="1" nodeType="withEffect">
                                  <p:stCondLst>
                                    <p:cond delay="100"/>
                                  </p:stCondLst>
                                  <p:childTnLst>
                                    <p:animMotion origin="layout" path="M 3.75E-06 0.03912 L 3.75E-06 -4.44444E-06" pathEditMode="relative" ptsTypes="">
                                      <p:cBhvr>
                                        <p:cTn id="45" dur="500" fill="hold"/>
                                        <p:tgtEl>
                                          <p:spTgt spid="48"/>
                                        </p:tgtEl>
                                        <p:attrNameLst>
                                          <p:attrName>ppt_x</p:attrName>
                                          <p:attrName>ppt_y</p:attrName>
                                        </p:attrNameLst>
                                      </p:cBhvr>
                                    </p:animMotion>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par>
                                <p:cTn id="51" presetID="22" presetClass="entr" presetSubtype="8" fill="hold" nodeType="with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wipe(left)">
                                      <p:cBhvr>
                                        <p:cTn id="53" dur="500"/>
                                        <p:tgtEl>
                                          <p:spTgt spid="2"/>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4" grpId="0"/>
      <p:bldP spid="34" grpId="1"/>
      <p:bldP spid="48" grpId="0"/>
      <p:bldP spid="48" grpId="1"/>
      <p:bldP spid="3" grpId="0"/>
    </p:bldLst>
  </p:timing>
</p:sld>
</file>

<file path=ppt/tags/tag1.xml><?xml version="1.0" encoding="utf-8"?>
<p:tagLst xmlns:p="http://schemas.openxmlformats.org/presentationml/2006/main">
  <p:tag name="KSO_WM_BEAUTIFY_FLAG" val="#wm#"/>
  <p:tag name="KSO_WM_TAG_VERSION" val="1.0"/>
  <p:tag name="KSO_WM_TEMPLATE_CATEGORY" val="custom"/>
  <p:tag name="KSO_WM_TEMPLATE_INDEX" val="20187308"/>
  <p:tag name="KSO_WM_TEMPLATE_SUBCATEGORY" val="0"/>
  <p:tag name="KSO_WM_TEMPLATE_THUMBS_INDEX" val="1、2、3、6、8、10、11、12、15"/>
</p:tagLst>
</file>

<file path=ppt/tags/tag10.xml><?xml version="1.0" encoding="utf-8"?>
<p:tagLst xmlns:p="http://schemas.openxmlformats.org/presentationml/2006/main">
  <p:tag name="PA" val="v5.2.9"/>
</p:tagLst>
</file>

<file path=ppt/tags/tag11.xml><?xml version="1.0" encoding="utf-8"?>
<p:tagLst xmlns:p="http://schemas.openxmlformats.org/presentationml/2006/main">
  <p:tag name="PA" val="v5.2.9"/>
</p:tagLst>
</file>

<file path=ppt/tags/tag12.xml><?xml version="1.0" encoding="utf-8"?>
<p:tagLst xmlns:p="http://schemas.openxmlformats.org/presentationml/2006/main">
  <p:tag name="PA" val="v5.2.9"/>
</p:tagLst>
</file>

<file path=ppt/tags/tag13.xml><?xml version="1.0" encoding="utf-8"?>
<p:tagLst xmlns:p="http://schemas.openxmlformats.org/presentationml/2006/main">
  <p:tag name="PA" val="v5.2.9"/>
</p:tagLst>
</file>

<file path=ppt/tags/tag14.xml><?xml version="1.0" encoding="utf-8"?>
<p:tagLst xmlns:p="http://schemas.openxmlformats.org/presentationml/2006/main">
  <p:tag name="PA" val="v5.2.9"/>
</p:tagLst>
</file>

<file path=ppt/tags/tag15.xml><?xml version="1.0" encoding="utf-8"?>
<p:tagLst xmlns:p="http://schemas.openxmlformats.org/presentationml/2006/main">
  <p:tag name="PA" val="v5.2.9"/>
</p:tagLst>
</file>

<file path=ppt/tags/tag16.xml><?xml version="1.0" encoding="utf-8"?>
<p:tagLst xmlns:p="http://schemas.openxmlformats.org/presentationml/2006/main">
  <p:tag name="PA" val="v5.2.9"/>
</p:tagLst>
</file>

<file path=ppt/tags/tag17.xml><?xml version="1.0" encoding="utf-8"?>
<p:tagLst xmlns:p="http://schemas.openxmlformats.org/presentationml/2006/main">
  <p:tag name="PA" val="v5.2.9"/>
</p:tagLst>
</file>

<file path=ppt/tags/tag18.xml><?xml version="1.0" encoding="utf-8"?>
<p:tagLst xmlns:p="http://schemas.openxmlformats.org/presentationml/2006/main">
  <p:tag name="PA" val="v5.2.9"/>
</p:tagLst>
</file>

<file path=ppt/tags/tag19.xml><?xml version="1.0" encoding="utf-8"?>
<p:tagLst xmlns:p="http://schemas.openxmlformats.org/presentationml/2006/main">
  <p:tag name="PA" val="v5.2.9"/>
</p:tagLst>
</file>

<file path=ppt/tags/tag2.xml><?xml version="1.0" encoding="utf-8"?>
<p:tagLst xmlns:p="http://schemas.openxmlformats.org/presentationml/2006/main">
  <p:tag name="MH" val="20160202082519"/>
  <p:tag name="MH_LIBRARY" val="GRAPHIC"/>
  <p:tag name="MH_ORDER" val="4"/>
  <p:tag name="MH_TYPE" val="Other"/>
</p:tagLst>
</file>

<file path=ppt/tags/tag20.xml><?xml version="1.0" encoding="utf-8"?>
<p:tagLst xmlns:p="http://schemas.openxmlformats.org/presentationml/2006/main">
  <p:tag name="PA" val="v5.2.9"/>
</p:tagLst>
</file>

<file path=ppt/tags/tag21.xml><?xml version="1.0" encoding="utf-8"?>
<p:tagLst xmlns:p="http://schemas.openxmlformats.org/presentationml/2006/main">
  <p:tag name="PA" val="v5.2.9"/>
</p:tagLst>
</file>

<file path=ppt/tags/tag22.xml><?xml version="1.0" encoding="utf-8"?>
<p:tagLst xmlns:p="http://schemas.openxmlformats.org/presentationml/2006/main">
  <p:tag name="PA" val="v5.2.9"/>
</p:tagLst>
</file>

<file path=ppt/tags/tag23.xml><?xml version="1.0" encoding="utf-8"?>
<p:tagLst xmlns:p="http://schemas.openxmlformats.org/presentationml/2006/main">
  <p:tag name="PA" val="v5.2.9"/>
</p:tagLst>
</file>

<file path=ppt/tags/tag24.xml><?xml version="1.0" encoding="utf-8"?>
<p:tagLst xmlns:p="http://schemas.openxmlformats.org/presentationml/2006/main">
  <p:tag name="PA" val="v5.2.9"/>
</p:tagLst>
</file>

<file path=ppt/tags/tag25.xml><?xml version="1.0" encoding="utf-8"?>
<p:tagLst xmlns:p="http://schemas.openxmlformats.org/presentationml/2006/main">
  <p:tag name="PA" val="v5.2.9"/>
</p:tagLst>
</file>

<file path=ppt/tags/tag26.xml><?xml version="1.0" encoding="utf-8"?>
<p:tagLst xmlns:p="http://schemas.openxmlformats.org/presentationml/2006/main">
  <p:tag name="PA" val="v5.2.9"/>
</p:tagLst>
</file>

<file path=ppt/tags/tag27.xml><?xml version="1.0" encoding="utf-8"?>
<p:tagLst xmlns:p="http://schemas.openxmlformats.org/presentationml/2006/main">
  <p:tag name="MH" val="20160202082519"/>
  <p:tag name="MH_LIBRARY" val="GRAPHIC"/>
  <p:tag name="MH_ORDER" val="4"/>
  <p:tag name="MH_TYPE" val="Other"/>
</p:tagLst>
</file>

<file path=ppt/tags/tag28.xml><?xml version="1.0" encoding="utf-8"?>
<p:tagLst xmlns:p="http://schemas.openxmlformats.org/presentationml/2006/main">
  <p:tag name="PA" val="v5.2.9"/>
</p:tagLst>
</file>

<file path=ppt/tags/tag29.xml><?xml version="1.0" encoding="utf-8"?>
<p:tagLst xmlns:p="http://schemas.openxmlformats.org/presentationml/2006/main">
  <p:tag name="PA" val="v5.2.9"/>
</p:tagLst>
</file>

<file path=ppt/tags/tag3.xml><?xml version="1.0" encoding="utf-8"?>
<p:tagLst xmlns:p="http://schemas.openxmlformats.org/presentationml/2006/main">
  <p:tag name="MH" val="20160202082519"/>
  <p:tag name="MH_LIBRARY" val="GRAPHIC"/>
  <p:tag name="MH_ORDER" val="4"/>
  <p:tag name="MH_TYPE" val="Other"/>
</p:tagLst>
</file>

<file path=ppt/tags/tag30.xml><?xml version="1.0" encoding="utf-8"?>
<p:tagLst xmlns:p="http://schemas.openxmlformats.org/presentationml/2006/main">
  <p:tag name="PA" val="v5.2.9"/>
</p:tagLst>
</file>

<file path=ppt/tags/tag31.xml><?xml version="1.0" encoding="utf-8"?>
<p:tagLst xmlns:p="http://schemas.openxmlformats.org/presentationml/2006/main">
  <p:tag name="PA" val="v5.2.9"/>
</p:tagLst>
</file>

<file path=ppt/tags/tag32.xml><?xml version="1.0" encoding="utf-8"?>
<p:tagLst xmlns:p="http://schemas.openxmlformats.org/presentationml/2006/main">
  <p:tag name="PA" val="v5.2.9"/>
</p:tagLst>
</file>

<file path=ppt/tags/tag33.xml><?xml version="1.0" encoding="utf-8"?>
<p:tagLst xmlns:p="http://schemas.openxmlformats.org/presentationml/2006/main">
  <p:tag name="PA" val="v5.2.9"/>
</p:tagLst>
</file>

<file path=ppt/tags/tag34.xml><?xml version="1.0" encoding="utf-8"?>
<p:tagLst xmlns:p="http://schemas.openxmlformats.org/presentationml/2006/main">
  <p:tag name="PA" val="v5.2.9"/>
</p:tagLst>
</file>

<file path=ppt/tags/tag35.xml><?xml version="1.0" encoding="utf-8"?>
<p:tagLst xmlns:p="http://schemas.openxmlformats.org/presentationml/2006/main">
  <p:tag name="PA" val="v5.2.9"/>
</p:tagLst>
</file>

<file path=ppt/tags/tag36.xml><?xml version="1.0" encoding="utf-8"?>
<p:tagLst xmlns:p="http://schemas.openxmlformats.org/presentationml/2006/main">
  <p:tag name="PA" val="v5.2.9"/>
</p:tagLst>
</file>

<file path=ppt/tags/tag37.xml><?xml version="1.0" encoding="utf-8"?>
<p:tagLst xmlns:p="http://schemas.openxmlformats.org/presentationml/2006/main">
  <p:tag name="PA" val="v5.2.9"/>
</p:tagLst>
</file>

<file path=ppt/tags/tag38.xml><?xml version="1.0" encoding="utf-8"?>
<p:tagLst xmlns:p="http://schemas.openxmlformats.org/presentationml/2006/main">
  <p:tag name="PA" val="v5.2.9"/>
</p:tagLst>
</file>

<file path=ppt/tags/tag39.xml><?xml version="1.0" encoding="utf-8"?>
<p:tagLst xmlns:p="http://schemas.openxmlformats.org/presentationml/2006/main">
  <p:tag name="PA" val="v5.2.9"/>
</p:tagLst>
</file>

<file path=ppt/tags/tag4.xml><?xml version="1.0" encoding="utf-8"?>
<p:tagLst xmlns:p="http://schemas.openxmlformats.org/presentationml/2006/main">
  <p:tag name="MH" val="20160202082519"/>
  <p:tag name="MH_LIBRARY" val="GRAPHIC"/>
  <p:tag name="MH_ORDER" val="4"/>
  <p:tag name="MH_TYPE" val="Other"/>
</p:tagLst>
</file>

<file path=ppt/tags/tag40.xml><?xml version="1.0" encoding="utf-8"?>
<p:tagLst xmlns:p="http://schemas.openxmlformats.org/presentationml/2006/main">
  <p:tag name="PA" val="v5.2.9"/>
</p:tagLst>
</file>

<file path=ppt/tags/tag41.xml><?xml version="1.0" encoding="utf-8"?>
<p:tagLst xmlns:p="http://schemas.openxmlformats.org/presentationml/2006/main">
  <p:tag name="PA" val="v5.2.9"/>
</p:tagLst>
</file>

<file path=ppt/tags/tag42.xml><?xml version="1.0" encoding="utf-8"?>
<p:tagLst xmlns:p="http://schemas.openxmlformats.org/presentationml/2006/main">
  <p:tag name="PA" val="v5.2.9"/>
</p:tagLst>
</file>

<file path=ppt/tags/tag43.xml><?xml version="1.0" encoding="utf-8"?>
<p:tagLst xmlns:p="http://schemas.openxmlformats.org/presentationml/2006/main">
  <p:tag name="MH" val="20160202082519"/>
  <p:tag name="MH_LIBRARY" val="GRAPHIC"/>
  <p:tag name="MH_ORDER" val="4"/>
  <p:tag name="MH_TYPE" val="Other"/>
</p:tagLst>
</file>

<file path=ppt/tags/tag44.xml><?xml version="1.0" encoding="utf-8"?>
<p:tagLst xmlns:p="http://schemas.openxmlformats.org/presentationml/2006/main">
  <p:tag name="MH" val="20160202082519"/>
  <p:tag name="MH_LIBRARY" val="GRAPHIC"/>
  <p:tag name="MH_ORDER" val="4"/>
  <p:tag name="MH_TYPE" val="Other"/>
</p:tagLst>
</file>

<file path=ppt/tags/tag45.xml><?xml version="1.0" encoding="utf-8"?>
<p:tagLst xmlns:p="http://schemas.openxmlformats.org/presentationml/2006/main">
  <p:tag name="MH" val="20160202082519"/>
  <p:tag name="MH_LIBRARY" val="GRAPHIC"/>
  <p:tag name="MH_ORDER" val="4"/>
  <p:tag name="MH_TYPE" val="Other"/>
</p:tagLst>
</file>

<file path=ppt/tags/tag46.xml><?xml version="1.0" encoding="utf-8"?>
<p:tagLst xmlns:p="http://schemas.openxmlformats.org/presentationml/2006/main">
  <p:tag name="PA" val="v5.2.9"/>
</p:tagLst>
</file>

<file path=ppt/tags/tag47.xml><?xml version="1.0" encoding="utf-8"?>
<p:tagLst xmlns:p="http://schemas.openxmlformats.org/presentationml/2006/main">
  <p:tag name="PA" val="v5.2.9"/>
</p:tagLst>
</file>

<file path=ppt/tags/tag48.xml><?xml version="1.0" encoding="utf-8"?>
<p:tagLst xmlns:p="http://schemas.openxmlformats.org/presentationml/2006/main">
  <p:tag name="PA" val="v5.2.9"/>
</p:tagLst>
</file>

<file path=ppt/tags/tag49.xml><?xml version="1.0" encoding="utf-8"?>
<p:tagLst xmlns:p="http://schemas.openxmlformats.org/presentationml/2006/main">
  <p:tag name="PA" val="v5.2.9"/>
</p:tagLst>
</file>

<file path=ppt/tags/tag5.xml><?xml version="1.0" encoding="utf-8"?>
<p:tagLst xmlns:p="http://schemas.openxmlformats.org/presentationml/2006/main">
  <p:tag name="MH" val="20160202082519"/>
  <p:tag name="MH_LIBRARY" val="GRAPHIC"/>
  <p:tag name="MH_ORDER" val="4"/>
  <p:tag name="MH_TYPE" val="Other"/>
</p:tagLst>
</file>

<file path=ppt/tags/tag50.xml><?xml version="1.0" encoding="utf-8"?>
<p:tagLst xmlns:p="http://schemas.openxmlformats.org/presentationml/2006/main">
  <p:tag name="PA" val="v5.2.9"/>
</p:tagLst>
</file>

<file path=ppt/tags/tag51.xml><?xml version="1.0" encoding="utf-8"?>
<p:tagLst xmlns:p="http://schemas.openxmlformats.org/presentationml/2006/main">
  <p:tag name="PA" val="v5.2.9"/>
</p:tagLst>
</file>

<file path=ppt/tags/tag52.xml><?xml version="1.0" encoding="utf-8"?>
<p:tagLst xmlns:p="http://schemas.openxmlformats.org/presentationml/2006/main">
  <p:tag name="MH" val="20160202082519"/>
  <p:tag name="MH_LIBRARY" val="GRAPHIC"/>
  <p:tag name="MH_ORDER" val="4"/>
  <p:tag name="MH_TYPE" val="Other"/>
</p:tagLst>
</file>

<file path=ppt/tags/tag53.xml><?xml version="1.0" encoding="utf-8"?>
<p:tagLst xmlns:p="http://schemas.openxmlformats.org/presentationml/2006/main">
  <p:tag name="PA" val="v5.2.9"/>
</p:tagLst>
</file>

<file path=ppt/tags/tag54.xml><?xml version="1.0" encoding="utf-8"?>
<p:tagLst xmlns:p="http://schemas.openxmlformats.org/presentationml/2006/main">
  <p:tag name="PA" val="v5.2.9"/>
</p:tagLst>
</file>

<file path=ppt/tags/tag55.xml><?xml version="1.0" encoding="utf-8"?>
<p:tagLst xmlns:p="http://schemas.openxmlformats.org/presentationml/2006/main">
  <p:tag name="PA" val="v5.2.9"/>
</p:tagLst>
</file>

<file path=ppt/tags/tag56.xml><?xml version="1.0" encoding="utf-8"?>
<p:tagLst xmlns:p="http://schemas.openxmlformats.org/presentationml/2006/main">
  <p:tag name="PA" val="v5.2.9"/>
</p:tagLst>
</file>

<file path=ppt/tags/tag57.xml><?xml version="1.0" encoding="utf-8"?>
<p:tagLst xmlns:p="http://schemas.openxmlformats.org/presentationml/2006/main">
  <p:tag name="PA" val="v5.2.9"/>
</p:tagLst>
</file>

<file path=ppt/tags/tag58.xml><?xml version="1.0" encoding="utf-8"?>
<p:tagLst xmlns:p="http://schemas.openxmlformats.org/presentationml/2006/main">
  <p:tag name="PA" val="v5.2.9"/>
</p:tagLst>
</file>

<file path=ppt/tags/tag59.xml><?xml version="1.0" encoding="utf-8"?>
<p:tagLst xmlns:p="http://schemas.openxmlformats.org/presentationml/2006/main">
  <p:tag name="MH" val="20160202082519"/>
  <p:tag name="MH_LIBRARY" val="GRAPHIC"/>
  <p:tag name="MH_ORDER" val="4"/>
  <p:tag name="MH_TYPE" val="Other"/>
</p:tagLst>
</file>

<file path=ppt/tags/tag6.xml><?xml version="1.0" encoding="utf-8"?>
<p:tagLst xmlns:p="http://schemas.openxmlformats.org/presentationml/2006/main">
  <p:tag name="MH" val="20160202082519"/>
  <p:tag name="MH_LIBRARY" val="GRAPHIC"/>
  <p:tag name="MH_ORDER" val="4"/>
  <p:tag name="MH_TYPE" val="Other"/>
</p:tagLst>
</file>

<file path=ppt/tags/tag60.xml><?xml version="1.0" encoding="utf-8"?>
<p:tagLst xmlns:p="http://schemas.openxmlformats.org/presentationml/2006/main">
  <p:tag name="MH" val="20160202082519"/>
  <p:tag name="MH_LIBRARY" val="GRAPHIC"/>
  <p:tag name="MH_ORDER" val="4"/>
  <p:tag name="MH_TYPE" val="Other"/>
</p:tagLst>
</file>

<file path=ppt/tags/tag61.xml><?xml version="1.0" encoding="utf-8"?>
<p:tagLst xmlns:p="http://schemas.openxmlformats.org/presentationml/2006/main">
  <p:tag name="MH" val="20160202082519"/>
  <p:tag name="MH_LIBRARY" val="GRAPHIC"/>
  <p:tag name="MH_ORDER" val="4"/>
  <p:tag name="MH_TYPE" val="Other"/>
</p:tagLst>
</file>

<file path=ppt/tags/tag62.xml><?xml version="1.0" encoding="utf-8"?>
<p:tagLst xmlns:p="http://schemas.openxmlformats.org/presentationml/2006/main">
  <p:tag name="MH" val="20160202082519"/>
  <p:tag name="MH_LIBRARY" val="GRAPHIC"/>
  <p:tag name="MH_ORDER" val="4"/>
  <p:tag name="MH_TYPE" val="Other"/>
</p:tagLst>
</file>

<file path=ppt/tags/tag63.xml><?xml version="1.0" encoding="utf-8"?>
<p:tagLst xmlns:p="http://schemas.openxmlformats.org/presentationml/2006/main">
  <p:tag name="MH" val="20160202082519"/>
  <p:tag name="MH_LIBRARY" val="GRAPHIC"/>
  <p:tag name="MH_ORDER" val="4"/>
  <p:tag name="MH_TYPE" val="Other"/>
</p:tagLst>
</file>

<file path=ppt/tags/tag64.xml><?xml version="1.0" encoding="utf-8"?>
<p:tagLst xmlns:p="http://schemas.openxmlformats.org/presentationml/2006/main">
  <p:tag name="MH" val="20160202082519"/>
  <p:tag name="MH_LIBRARY" val="GRAPHIC"/>
  <p:tag name="MH_ORDER" val="4"/>
  <p:tag name="MH_TYPE" val="Other"/>
</p:tagLst>
</file>

<file path=ppt/tags/tag65.xml><?xml version="1.0" encoding="utf-8"?>
<p:tagLst xmlns:p="http://schemas.openxmlformats.org/presentationml/2006/main">
  <p:tag name="MH" val="20160202082519"/>
  <p:tag name="MH_LIBRARY" val="GRAPHIC"/>
  <p:tag name="MH_ORDER" val="4"/>
  <p:tag name="MH_TYPE" val="Other"/>
</p:tagLst>
</file>

<file path=ppt/tags/tag66.xml><?xml version="1.0" encoding="utf-8"?>
<p:tagLst xmlns:p="http://schemas.openxmlformats.org/presentationml/2006/main">
  <p:tag name="MH" val="20160202082519"/>
  <p:tag name="MH_LIBRARY" val="GRAPHIC"/>
  <p:tag name="MH_ORDER" val="4"/>
  <p:tag name="MH_TYPE" val="Other"/>
</p:tagLst>
</file>

<file path=ppt/tags/tag67.xml><?xml version="1.0" encoding="utf-8"?>
<p:tagLst xmlns:p="http://schemas.openxmlformats.org/presentationml/2006/main">
  <p:tag name="MH" val="20160202082519"/>
  <p:tag name="MH_LIBRARY" val="GRAPHIC"/>
  <p:tag name="MH_ORDER" val="4"/>
  <p:tag name="MH_TYPE" val="Other"/>
</p:tagLst>
</file>

<file path=ppt/tags/tag68.xml><?xml version="1.0" encoding="utf-8"?>
<p:tagLst xmlns:p="http://schemas.openxmlformats.org/presentationml/2006/main">
  <p:tag name="AS_OS" val="Unix 3.10 unknown"/>
  <p:tag name="AS_RELEASE_DATE" val="2020.11.30"/>
  <p:tag name="AS_TITLE" val="Aspose.Slides for Java"/>
  <p:tag name="AS_VERSION" val="20.11"/>
</p:tagLst>
</file>

<file path=ppt/tags/tag7.xml><?xml version="1.0" encoding="utf-8"?>
<p:tagLst xmlns:p="http://schemas.openxmlformats.org/presentationml/2006/main">
  <p:tag name="PA" val="v5.2.9"/>
</p:tagLst>
</file>

<file path=ppt/tags/tag8.xml><?xml version="1.0" encoding="utf-8"?>
<p:tagLst xmlns:p="http://schemas.openxmlformats.org/presentationml/2006/main">
  <p:tag name="PA" val="v5.2.9"/>
</p:tagLst>
</file>

<file path=ppt/tags/tag9.xml><?xml version="1.0" encoding="utf-8"?>
<p:tagLst xmlns:p="http://schemas.openxmlformats.org/presentationml/2006/main">
  <p:tag name="PA" val="v5.2.9"/>
</p:tagLst>
</file>

<file path=ppt/theme/theme1.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2323</Words>
  <Application>WPS 演示</Application>
  <PresentationFormat/>
  <Paragraphs>250</Paragraphs>
  <Slides>25</Slides>
  <Notes>1</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Arial</vt:lpstr>
      <vt:lpstr>宋体</vt:lpstr>
      <vt:lpstr>Wingdings</vt:lpstr>
      <vt:lpstr>微软雅黑</vt:lpstr>
      <vt:lpstr>Wingdings</vt:lpstr>
      <vt:lpstr>思源黑体 CN Bold</vt:lpstr>
      <vt:lpstr>楷体</vt:lpstr>
      <vt:lpstr>字魂105号-简雅黑</vt:lpstr>
      <vt:lpstr>百度综艺简体</vt:lpstr>
      <vt:lpstr>阿里巴巴普惠体 M</vt:lpstr>
      <vt:lpstr>黑体</vt:lpstr>
      <vt:lpstr>GB Pinyinok-D</vt:lpstr>
      <vt:lpstr>Open Sans</vt:lpstr>
      <vt:lpstr>Segoe Print</vt:lpstr>
      <vt:lpstr>Arial Unicode MS</vt:lpstr>
      <vt:lpstr>Calibri</vt:lpstr>
      <vt:lpstr>仿宋</vt:lpstr>
      <vt:lpstr>2_Office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qwe</cp:lastModifiedBy>
  <cp:revision>2</cp:revision>
  <cp:lastPrinted>2021-08-14T13:02:00Z</cp:lastPrinted>
  <dcterms:created xsi:type="dcterms:W3CDTF">2021-08-14T13:02:00Z</dcterms:created>
  <dcterms:modified xsi:type="dcterms:W3CDTF">2021-11-05T11:55:05Z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13A076CAB9F6491198A5B59314E4B46F</vt:lpwstr>
  </property>
  <property fmtid="{D5CDD505-2E9C-101B-9397-08002B2CF9AE}" pid="7" name="KSOProductBuildVer">
    <vt:lpwstr>2052-11.1.0.10938</vt:lpwstr>
  </property>
</Properties>
</file>