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comments/comment1.xml" ContentType="application/vnd.openxmlformats-officedocument.presentationml.comment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  <p:sldMasterId id="2147483662" r:id="rId3"/>
  </p:sldMasterIdLst>
  <p:notesMasterIdLst>
    <p:notesMasterId r:id="rId5"/>
  </p:notesMasterIdLst>
  <p:handoutMasterIdLst>
    <p:handoutMasterId r:id="rId27"/>
  </p:handoutMasterIdLst>
  <p:sldIdLst>
    <p:sldId id="5299928" r:id="rId4"/>
    <p:sldId id="5299924" r:id="rId6"/>
    <p:sldId id="5299904" r:id="rId7"/>
    <p:sldId id="5299905" r:id="rId8"/>
    <p:sldId id="5299906" r:id="rId9"/>
    <p:sldId id="5299907" r:id="rId10"/>
    <p:sldId id="5299946" r:id="rId11"/>
    <p:sldId id="5299908" r:id="rId12"/>
    <p:sldId id="5299947" r:id="rId13"/>
    <p:sldId id="5299948" r:id="rId14"/>
    <p:sldId id="5299949" r:id="rId15"/>
    <p:sldId id="5299961" r:id="rId16"/>
    <p:sldId id="5299910" r:id="rId17"/>
    <p:sldId id="5299915" r:id="rId18"/>
    <p:sldId id="5299912" r:id="rId19"/>
    <p:sldId id="5299916" r:id="rId20"/>
    <p:sldId id="5299917" r:id="rId21"/>
    <p:sldId id="1461" r:id="rId22"/>
    <p:sldId id="5299962" r:id="rId23"/>
    <p:sldId id="5299918" r:id="rId24"/>
    <p:sldId id="5299919" r:id="rId25"/>
    <p:sldId id="5299921" r:id="rId26"/>
  </p:sldIdLst>
  <p:sldSz cx="9144000" cy="5143500" type="screen16x9"/>
  <p:notesSz cx="6858000" cy="9144000"/>
  <p:embeddedFontLst>
    <p:embeddedFont>
      <p:font typeface="楷体" panose="02010609060101010101" pitchFamily="49" charset="-122"/>
      <p:regular r:id="rId32"/>
    </p:embeddedFont>
    <p:embeddedFont>
      <p:font typeface="等线 Light" panose="02010600030101010101" charset="-122"/>
      <p:regular r:id="rId33"/>
    </p:embeddedFont>
    <p:embeddedFont>
      <p:font typeface="等线" panose="02010600030101010101" charset="-122"/>
      <p:regular r:id="rId34"/>
    </p:embeddedFont>
    <p:embeddedFont>
      <p:font typeface="Calibri" panose="020F0502020204030204" charset="0"/>
      <p:regular r:id="rId35"/>
      <p:bold r:id="rId36"/>
      <p:italic r:id="rId37"/>
      <p:boldItalic r:id="rId38"/>
    </p:embeddedFont>
    <p:embeddedFont>
      <p:font typeface="黑体" panose="02010609060101010101" pitchFamily="49" charset="-122"/>
      <p:regular r:id="rId39"/>
    </p:embeddedFont>
  </p:embeddedFontLst>
  <p:custDataLst>
    <p:tags r:id="rId40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dministrator" initials="A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479" autoAdjust="0"/>
    <p:restoredTop sz="99111" autoAdjust="0"/>
  </p:normalViewPr>
  <p:slideViewPr>
    <p:cSldViewPr>
      <p:cViewPr>
        <p:scale>
          <a:sx n="91" d="100"/>
          <a:sy n="91" d="100"/>
        </p:scale>
        <p:origin x="365" y="446"/>
      </p:cViewPr>
      <p:guideLst>
        <p:guide orient="horz" pos="1571"/>
        <p:guide pos="2880"/>
      </p:guideLst>
    </p:cSldViewPr>
  </p:slideViewPr>
  <p:outlineViewPr>
    <p:cViewPr>
      <p:scale>
        <a:sx n="33" d="100"/>
        <a:sy n="33" d="100"/>
      </p:scale>
      <p:origin x="0" y="112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4578"/>
    </p:cViewPr>
  </p:sorterViewPr>
  <p:notesViewPr>
    <p:cSldViewPr>
      <p:cViewPr varScale="1">
        <p:scale>
          <a:sx n="65" d="100"/>
          <a:sy n="65" d="100"/>
        </p:scale>
        <p:origin x="3154" y="62"/>
      </p:cViewPr>
      <p:guideLst>
        <p:guide orient="horz" pos="2792"/>
        <p:guide pos="2160"/>
      </p:guideLst>
    </p:cSldViewPr>
  </p:notesViewPr>
  <p:gridSpacing cx="72000" cy="720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0" Type="http://schemas.openxmlformats.org/officeDocument/2006/relationships/tags" Target="tags/tag1.xml"/><Relationship Id="rId4" Type="http://schemas.openxmlformats.org/officeDocument/2006/relationships/slide" Target="slides/slide1.xml"/><Relationship Id="rId39" Type="http://schemas.openxmlformats.org/officeDocument/2006/relationships/font" Target="fonts/font8.fntdata"/><Relationship Id="rId38" Type="http://schemas.openxmlformats.org/officeDocument/2006/relationships/font" Target="fonts/font7.fntdata"/><Relationship Id="rId37" Type="http://schemas.openxmlformats.org/officeDocument/2006/relationships/font" Target="fonts/font6.fntdata"/><Relationship Id="rId36" Type="http://schemas.openxmlformats.org/officeDocument/2006/relationships/font" Target="fonts/font5.fntdata"/><Relationship Id="rId35" Type="http://schemas.openxmlformats.org/officeDocument/2006/relationships/font" Target="fonts/font4.fntdata"/><Relationship Id="rId34" Type="http://schemas.openxmlformats.org/officeDocument/2006/relationships/font" Target="fonts/font3.fntdata"/><Relationship Id="rId33" Type="http://schemas.openxmlformats.org/officeDocument/2006/relationships/font" Target="fonts/font2.fntdata"/><Relationship Id="rId32" Type="http://schemas.openxmlformats.org/officeDocument/2006/relationships/font" Target="fonts/font1.fntdata"/><Relationship Id="rId31" Type="http://schemas.openxmlformats.org/officeDocument/2006/relationships/commentAuthors" Target="commentAuthors.xml"/><Relationship Id="rId30" Type="http://schemas.openxmlformats.org/officeDocument/2006/relationships/tableStyles" Target="tableStyles.xml"/><Relationship Id="rId3" Type="http://schemas.openxmlformats.org/officeDocument/2006/relationships/slideMaster" Target="slideMasters/slideMaster2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handoutMaster" Target="handoutMasters/handoutMaster1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idx="1">
    <p:pos x="5262" y="0"/>
    <p:text/>
  </p:cm>
</p:cmLst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zh-CN" altLang="en-US"/>
              <a:t>部编版六年级上册第八单元24课少年闰土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0C8EF0-063C-4EC8-822D-D4BEE606CB4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7F7337-2D4C-4836-9F96-E27918AAD3E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zh-CN" altLang="en-US"/>
              <a:t>部编版六年级上册第八单元24课少年闰土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ftr="0" dt="0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zh-CN" altLang="en-US"/>
              <a:t>部编版六年级上册第八单元24课少年闰土</a:t>
            </a:r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zh-CN" altLang="en-US"/>
              <a:t>部编版六年级上册第八单元24课少年闰土</a:t>
            </a:r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zh-CN" altLang="en-US"/>
              <a:t>部编版六年级上册第八单元24课少年闰土</a:t>
            </a:r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zh-CN" altLang="en-US"/>
              <a:t>部编版六年级上册第八单元24课少年闰土</a:t>
            </a:r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zh-CN" altLang="en-US"/>
              <a:t>部编版六年级上册第八单元24课少年闰土</a:t>
            </a:r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zh-CN" altLang="en-US"/>
              <a:t>部编版六年级上册第八单元24课少年闰土</a:t>
            </a:r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zh-CN" altLang="en-US"/>
              <a:t>部编版六年级上册第八单元24课少年闰土</a:t>
            </a:r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页眉占位符 4"/>
          <p:cNvSpPr>
            <a:spLocks noGrp="1"/>
          </p:cNvSpPr>
          <p:nvPr>
            <p:ph type="hdr" sz="quarter" idx="2"/>
          </p:nvPr>
        </p:nvSpPr>
        <p:spPr/>
        <p:txBody>
          <a:bodyPr/>
          <a:lstStyle/>
          <a:p>
            <a:r>
              <a:rPr lang="zh-CN" altLang="en-US"/>
              <a:t>部编版六年级上册第八单元24课少年闰土</a:t>
            </a:r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zh-CN" altLang="en-US"/>
              <a:t>部编版六年级上册第八单元24课少年闰土</a:t>
            </a:r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zh-CN" altLang="en-US"/>
              <a:t>部编版六年级上册第八单元24课少年闰土</a:t>
            </a:r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zh-CN" altLang="en-US"/>
              <a:t>部编版六年级上册第八单元24课少年闰土</a:t>
            </a:r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zh-CN" altLang="en-US"/>
              <a:t>部编版六年级上册第八单元24课少年闰土</a:t>
            </a:r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zh-CN" altLang="en-US"/>
              <a:t>部编版六年级上册第八单元24课少年闰土</a:t>
            </a:r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zh-CN" altLang="en-US"/>
              <a:t>部编版六年级上册第八单元24课少年闰土</a:t>
            </a:r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页眉占位符 4"/>
          <p:cNvSpPr>
            <a:spLocks noGrp="1"/>
          </p:cNvSpPr>
          <p:nvPr>
            <p:ph type="hdr" sz="quarter" idx="2"/>
          </p:nvPr>
        </p:nvSpPr>
        <p:spPr/>
        <p:txBody>
          <a:bodyPr/>
          <a:lstStyle/>
          <a:p>
            <a:r>
              <a:rPr lang="zh-CN" altLang="en-US"/>
              <a:t>部编版六年级上册第八单元24课少年闰土</a:t>
            </a:r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zh-CN" altLang="en-US"/>
              <a:t>部编版六年级上册第八单元24课少年闰土</a:t>
            </a:r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页眉占位符 4"/>
          <p:cNvSpPr>
            <a:spLocks noGrp="1"/>
          </p:cNvSpPr>
          <p:nvPr>
            <p:ph type="hdr" sz="quarter" idx="2"/>
          </p:nvPr>
        </p:nvSpPr>
        <p:spPr/>
        <p:txBody>
          <a:bodyPr/>
          <a:lstStyle/>
          <a:p>
            <a:r>
              <a:rPr lang="zh-CN" altLang="en-US"/>
              <a:t>部编版六年级上册第八单元24课少年闰土</a:t>
            </a:r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zh-CN" altLang="en-US"/>
              <a:t>部编版六年级上册第八单元24课少年闰土</a:t>
            </a:r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zh-CN" altLang="en-US"/>
              <a:t>部编版六年级上册第八单元24课少年闰土</a:t>
            </a:r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zh-CN" altLang="en-US"/>
              <a:t>部编版六年级上册第八单元24课少年闰土</a:t>
            </a:r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zh-CN" altLang="en-US"/>
              <a:t>部编版六年级上册第八单元24课少年闰土</a:t>
            </a:r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68C3E3-2359-47C3-925E-2D7E5D1D39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BAD44F-A1AA-4CE8-AEFB-8F4E09B98FC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>
        <p14:ripple/>
      </p:transition>
    </mc:Choice>
    <mc:Fallback>
      <p:transition spd="slow" advTm="300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68C3E3-2359-47C3-925E-2D7E5D1D39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BAD44F-A1AA-4CE8-AEFB-8F4E09B98FC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>
        <p14:ripple/>
      </p:transition>
    </mc:Choice>
    <mc:Fallback>
      <p:transition spd="slow" advTm="300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>
        <p14:ripple/>
      </p:transition>
    </mc:Choice>
    <mc:Fallback>
      <p:transition spd="slow" advTm="3000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>
        <p14:ripple/>
      </p:transition>
    </mc:Choice>
    <mc:Fallback>
      <p:transition spd="slow" advTm="3000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68C3E3-2359-47C3-925E-2D7E5D1D39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BAD44F-A1AA-4CE8-AEFB-8F4E09B98FC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>
        <p14:ripple/>
      </p:transition>
    </mc:Choice>
    <mc:Fallback>
      <p:transition spd="slow" advTm="3000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68C3E3-2359-47C3-925E-2D7E5D1D39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BAD44F-A1AA-4CE8-AEFB-8F4E09B98FC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>
        <p14:ripple/>
      </p:transition>
    </mc:Choice>
    <mc:Fallback>
      <p:transition spd="slow" advTm="3000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68C3E3-2359-47C3-925E-2D7E5D1D39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BAD44F-A1AA-4CE8-AEFB-8F4E09B98FC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>
        <p14:ripple/>
      </p:transition>
    </mc:Choice>
    <mc:Fallback>
      <p:transition spd="slow" advTm="3000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68C3E3-2359-47C3-925E-2D7E5D1D39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BAD44F-A1AA-4CE8-AEFB-8F4E09B98FC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>
        <p14:ripple/>
      </p:transition>
    </mc:Choice>
    <mc:Fallback>
      <p:transition spd="slow" advTm="3000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68C3E3-2359-47C3-925E-2D7E5D1D39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BAD44F-A1AA-4CE8-AEFB-8F4E09B98FC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>
        <p14:ripple/>
      </p:transition>
    </mc:Choice>
    <mc:Fallback>
      <p:transition spd="slow" advTm="3000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68C3E3-2359-47C3-925E-2D7E5D1D39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BAD44F-A1AA-4CE8-AEFB-8F4E09B98FC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>
        <p14:ripple/>
      </p:transition>
    </mc:Choice>
    <mc:Fallback>
      <p:transition spd="slow" advTm="300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68C3E3-2359-47C3-925E-2D7E5D1D39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BAD44F-A1AA-4CE8-AEFB-8F4E09B98FC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>
        <p14:ripple/>
      </p:transition>
    </mc:Choice>
    <mc:Fallback>
      <p:transition spd="slow" advTm="3000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68C3E3-2359-47C3-925E-2D7E5D1D39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BAD44F-A1AA-4CE8-AEFB-8F4E09B98FC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>
        <p14:ripple/>
      </p:transition>
    </mc:Choice>
    <mc:Fallback>
      <p:transition spd="slow" advTm="3000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68C3E3-2359-47C3-925E-2D7E5D1D39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BAD44F-A1AA-4CE8-AEFB-8F4E09B98FC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>
        <p14:ripple/>
      </p:transition>
    </mc:Choice>
    <mc:Fallback>
      <p:transition spd="slow" advTm="3000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68C3E3-2359-47C3-925E-2D7E5D1D39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BAD44F-A1AA-4CE8-AEFB-8F4E09B98FC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>
        <p14:ripple/>
      </p:transition>
    </mc:Choice>
    <mc:Fallback>
      <p:transition spd="slow" advTm="3000">
        <p:fade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68C3E3-2359-47C3-925E-2D7E5D1D39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BAD44F-A1AA-4CE8-AEFB-8F4E09B98FC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>
        <p14:ripple/>
      </p:transition>
    </mc:Choice>
    <mc:Fallback>
      <p:transition spd="slow" advTm="3000">
        <p:fade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>
        <p14:ripple/>
      </p:transition>
    </mc:Choice>
    <mc:Fallback>
      <p:transition spd="slow" advTm="3000">
        <p:fade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>
        <p14:ripple/>
      </p:transition>
    </mc:Choice>
    <mc:Fallback>
      <p:transition spd="slow" advTm="300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68C3E3-2359-47C3-925E-2D7E5D1D39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BAD44F-A1AA-4CE8-AEFB-8F4E09B98FC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>
        <p14:ripple/>
      </p:transition>
    </mc:Choice>
    <mc:Fallback>
      <p:transition spd="slow" advTm="300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68C3E3-2359-47C3-925E-2D7E5D1D39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BAD44F-A1AA-4CE8-AEFB-8F4E09B98FC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>
        <p14:ripple/>
      </p:transition>
    </mc:Choice>
    <mc:Fallback>
      <p:transition spd="slow" advTm="300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68C3E3-2359-47C3-925E-2D7E5D1D39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BAD44F-A1AA-4CE8-AEFB-8F4E09B98FC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>
        <p14:ripple/>
      </p:transition>
    </mc:Choice>
    <mc:Fallback>
      <p:transition spd="slow" advTm="300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68C3E3-2359-47C3-925E-2D7E5D1D39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BAD44F-A1AA-4CE8-AEFB-8F4E09B98FC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>
        <p14:ripple/>
      </p:transition>
    </mc:Choice>
    <mc:Fallback>
      <p:transition spd="slow" advTm="300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68C3E3-2359-47C3-925E-2D7E5D1D39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BAD44F-A1AA-4CE8-AEFB-8F4E09B98FC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>
        <p14:ripple/>
      </p:transition>
    </mc:Choice>
    <mc:Fallback>
      <p:transition spd="slow" advTm="300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68C3E3-2359-47C3-925E-2D7E5D1D39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BAD44F-A1AA-4CE8-AEFB-8F4E09B98FC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>
        <p14:ripple/>
      </p:transition>
    </mc:Choice>
    <mc:Fallback>
      <p:transition spd="slow" advTm="300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68C3E3-2359-47C3-925E-2D7E5D1D39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BAD44F-A1AA-4CE8-AEFB-8F4E09B98FC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>
        <p14:ripple/>
      </p:transition>
    </mc:Choice>
    <mc:Fallback>
      <p:transition spd="slow" advTm="300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7" Type="http://schemas.openxmlformats.org/officeDocument/2006/relationships/theme" Target="../theme/theme1.xml"/><Relationship Id="rId16" Type="http://schemas.microsoft.com/office/2007/relationships/hdphoto" Target="../media/image3.wdp"/><Relationship Id="rId15" Type="http://schemas.openxmlformats.org/officeDocument/2006/relationships/image" Target="../media/image2.png"/><Relationship Id="rId14" Type="http://schemas.openxmlformats.org/officeDocument/2006/relationships/image" Target="../media/image1.jpeg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2.xml"/><Relationship Id="rId8" Type="http://schemas.openxmlformats.org/officeDocument/2006/relationships/slideLayout" Target="../slideLayouts/slideLayout21.xml"/><Relationship Id="rId7" Type="http://schemas.openxmlformats.org/officeDocument/2006/relationships/slideLayout" Target="../slideLayouts/slideLayout20.xml"/><Relationship Id="rId6" Type="http://schemas.openxmlformats.org/officeDocument/2006/relationships/slideLayout" Target="../slideLayouts/slideLayout19.xml"/><Relationship Id="rId5" Type="http://schemas.openxmlformats.org/officeDocument/2006/relationships/slideLayout" Target="../slideLayouts/slideLayout18.xml"/><Relationship Id="rId4" Type="http://schemas.openxmlformats.org/officeDocument/2006/relationships/slideLayout" Target="../slideLayouts/slideLayout17.xml"/><Relationship Id="rId3" Type="http://schemas.openxmlformats.org/officeDocument/2006/relationships/slideLayout" Target="../slideLayouts/slideLayout16.xml"/><Relationship Id="rId2" Type="http://schemas.openxmlformats.org/officeDocument/2006/relationships/slideLayout" Target="../slideLayouts/slideLayout15.xml"/><Relationship Id="rId15" Type="http://schemas.openxmlformats.org/officeDocument/2006/relationships/theme" Target="../theme/theme2.xml"/><Relationship Id="rId14" Type="http://schemas.openxmlformats.org/officeDocument/2006/relationships/image" Target="../media/image1.jpeg"/><Relationship Id="rId13" Type="http://schemas.openxmlformats.org/officeDocument/2006/relationships/slideLayout" Target="../slideLayouts/slideLayout26.xml"/><Relationship Id="rId12" Type="http://schemas.openxmlformats.org/officeDocument/2006/relationships/slideLayout" Target="../slideLayouts/slideLayout25.xml"/><Relationship Id="rId11" Type="http://schemas.openxmlformats.org/officeDocument/2006/relationships/slideLayout" Target="../slideLayouts/slideLayout24.xml"/><Relationship Id="rId10" Type="http://schemas.openxmlformats.org/officeDocument/2006/relationships/slideLayout" Target="../slideLayouts/slideLayout23.xml"/><Relationship Id="rId1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68C3E3-2359-47C3-925E-2D7E5D1D39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BAD44F-A1AA-4CE8-AEFB-8F4E09B98FC1}" type="slidenum">
              <a:rPr lang="zh-CN" altLang="en-US" smtClean="0"/>
            </a:fld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15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backgroundRemoval t="9319" b="97133" l="1500" r="37833">
                        <a14:foregroundMark x1="15667" y1="29032" x2="17500" y2="45520"/>
                        <a14:foregroundMark x1="13833" y1="44086" x2="13667" y2="77419"/>
                        <a14:foregroundMark x1="15833" y1="69534" x2="10167" y2="92115"/>
                        <a14:foregroundMark x1="10167" y1="92115" x2="7333" y2="97133"/>
                        <a14:foregroundMark x1="9667" y1="75269" x2="2000" y2="85663"/>
                        <a14:foregroundMark x1="2000" y1="85663" x2="1500" y2="86022"/>
                        <a14:foregroundMark x1="23333" y1="85663" x2="25167" y2="96774"/>
                        <a14:foregroundMark x1="26833" y1="76703" x2="25667" y2="90681"/>
                        <a14:foregroundMark x1="31333" y1="89247" x2="29500" y2="96774"/>
                        <a14:foregroundMark x1="29500" y1="96774" x2="29500" y2="96774"/>
                        <a14:foregroundMark x1="29833" y1="84946" x2="29833" y2="95341"/>
                        <a14:foregroundMark x1="35667" y1="64516" x2="36500" y2="64875"/>
                        <a14:foregroundMark x1="37833" y1="63441" x2="37833" y2="63441"/>
                        <a14:foregroundMark x1="22167" y1="30466" x2="19667" y2="44803"/>
                        <a14:foregroundMark x1="20667" y1="18638" x2="20500" y2="36918"/>
                        <a14:foregroundMark x1="24333" y1="36201" x2="22667" y2="51613"/>
                        <a14:foregroundMark x1="10500" y1="34409" x2="9833" y2="4372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60388"/>
          <a:stretch>
            <a:fillRect/>
          </a:stretch>
        </p:blipFill>
        <p:spPr>
          <a:xfrm>
            <a:off x="0" y="3219750"/>
            <a:ext cx="1697855" cy="1993106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sp>
        <p:nvSpPr>
          <p:cNvPr id="8" name="文本框 7"/>
          <p:cNvSpPr txBox="1"/>
          <p:nvPr userDrawn="1"/>
        </p:nvSpPr>
        <p:spPr>
          <a:xfrm>
            <a:off x="90805" y="81915"/>
            <a:ext cx="3133725" cy="33718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1600" b="1">
                <a:solidFill>
                  <a:schemeClr val="accent2">
                    <a:lumMod val="75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部编版六年级上册第八单元</a:t>
            </a:r>
            <a:r>
              <a:rPr lang="en-US" altLang="zh-CN" sz="1600" b="1">
                <a:solidFill>
                  <a:schemeClr val="accent2">
                    <a:lumMod val="75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24</a:t>
            </a:r>
            <a:r>
              <a:rPr lang="zh-CN" altLang="en-US" sz="1600" b="1">
                <a:solidFill>
                  <a:schemeClr val="accent2">
                    <a:lumMod val="75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课</a:t>
            </a:r>
            <a:endParaRPr lang="zh-CN" altLang="en-US" sz="1600" b="1">
              <a:solidFill>
                <a:schemeClr val="accent2">
                  <a:lumMod val="75000"/>
                </a:schemeClr>
              </a:solidFill>
              <a:effectLst>
                <a:reflection blurRad="6350" stA="53000" endA="300" endPos="35500" dir="5400000" sy="-90000" algn="bl" rotWithShape="0"/>
              </a:effectLst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mc:AlternateContent xmlns:mc="http://schemas.openxmlformats.org/markup-compatibility/2006">
    <mc:Choice xmlns:p14="http://schemas.microsoft.com/office/powerpoint/2010/main" Requires="p14">
      <p:transition spd="slow" p14:dur="2000" advTm="3000">
        <p14:ripple/>
      </p:transition>
    </mc:Choice>
    <mc:Fallback>
      <p:transition spd="slow" advTm="3000">
        <p:fade/>
      </p:transition>
    </mc:Fallback>
  </mc:AlternateConten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68C3E3-2359-47C3-925E-2D7E5D1D39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BAD44F-A1AA-4CE8-AEFB-8F4E09B98FC1}" type="slidenum">
              <a:rPr lang="zh-CN" altLang="en-US" smtClean="0"/>
            </a:fld>
            <a:endParaRPr lang="zh-CN" altLang="en-US"/>
          </a:p>
        </p:txBody>
      </p:sp>
      <p:sp>
        <p:nvSpPr>
          <p:cNvPr id="8" name="文本框 7"/>
          <p:cNvSpPr txBox="1"/>
          <p:nvPr userDrawn="1"/>
        </p:nvSpPr>
        <p:spPr>
          <a:xfrm>
            <a:off x="90805" y="81915"/>
            <a:ext cx="3133725" cy="33718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1600" b="1">
                <a:solidFill>
                  <a:schemeClr val="accent2">
                    <a:lumMod val="75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部编版六年级上册第八单元</a:t>
            </a:r>
            <a:r>
              <a:rPr lang="en-US" altLang="zh-CN" sz="1600" b="1">
                <a:solidFill>
                  <a:schemeClr val="accent2">
                    <a:lumMod val="75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24</a:t>
            </a:r>
            <a:r>
              <a:rPr lang="zh-CN" altLang="en-US" sz="1600" b="1">
                <a:solidFill>
                  <a:schemeClr val="accent2">
                    <a:lumMod val="75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课</a:t>
            </a:r>
            <a:endParaRPr lang="zh-CN" altLang="en-US" sz="1600" b="1">
              <a:solidFill>
                <a:schemeClr val="accent2">
                  <a:lumMod val="75000"/>
                </a:schemeClr>
              </a:solidFill>
              <a:effectLst>
                <a:reflection blurRad="6350" stA="53000" endA="300" endPos="35500" dir="5400000" sy="-90000" algn="bl" rotWithShape="0"/>
              </a:effectLst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  <p:sldLayoutId id="2147483674" r:id="rId12"/>
    <p:sldLayoutId id="2147483675" r:id="rId13"/>
  </p:sldLayoutIdLst>
  <mc:AlternateContent xmlns:mc="http://schemas.openxmlformats.org/markup-compatibility/2006">
    <mc:Choice xmlns:p14="http://schemas.microsoft.com/office/powerpoint/2010/main" Requires="p14">
      <p:transition spd="slow" p14:dur="2000" advTm="3000">
        <p14:ripple/>
      </p:transition>
    </mc:Choice>
    <mc:Fallback>
      <p:transition spd="slow" advTm="3000">
        <p:fade/>
      </p:transition>
    </mc:Fallback>
  </mc:AlternateConten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4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4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comments" Target="../comments/comment1.xml"/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4.jpeg"/></Relationships>
</file>

<file path=ppt/slides/_rels/slide2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1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5.xml"/><Relationship Id="rId5" Type="http://schemas.openxmlformats.org/officeDocument/2006/relationships/slideLayout" Target="../slideLayouts/slideLayout1.xml"/><Relationship Id="rId4" Type="http://schemas.openxmlformats.org/officeDocument/2006/relationships/slide" Target="slide15.xml"/><Relationship Id="rId3" Type="http://schemas.openxmlformats.org/officeDocument/2006/relationships/slide" Target="slide1.xml"/><Relationship Id="rId2" Type="http://schemas.openxmlformats.org/officeDocument/2006/relationships/slide" Target="slide8.xml"/><Relationship Id="rId1" Type="http://schemas.openxmlformats.org/officeDocument/2006/relationships/slide" Target="slide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4.xml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8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>
            <a:spLocks noChangeArrowheads="1"/>
          </p:cNvSpPr>
          <p:nvPr/>
        </p:nvSpPr>
        <p:spPr bwMode="auto">
          <a:xfrm>
            <a:off x="266065" y="625475"/>
            <a:ext cx="8611235" cy="40500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2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Arial" panose="020B0604020202020204" pitchFamily="34" charset="0"/>
              </a:rPr>
              <a:t>    “不是。走路的人口渴了摘一个瓜吃，我们这里是不算偷的。要管的是獾猪，刺猬，猹。月亮地下，你听，啦啦的响了，猹在咬瓜了。你便捏了胡叉，轻轻地走去</a:t>
            </a:r>
            <a:r>
              <a:rPr lang="en-US" altLang="zh-CN" sz="2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Arial" panose="020B0604020202020204" pitchFamily="34" charset="0"/>
              </a:rPr>
              <a:t>……”</a:t>
            </a:r>
            <a:endParaRPr lang="en-US" altLang="zh-CN" sz="26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Arial" panose="020B0604020202020204" pitchFamily="34" charset="0"/>
            </a:endParaRPr>
          </a:p>
          <a:p>
            <a:pPr>
              <a:lnSpc>
                <a:spcPct val="110000"/>
              </a:lnSpc>
            </a:pPr>
            <a:r>
              <a:rPr lang="zh-CN" altLang="en-US" sz="2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Arial" panose="020B0604020202020204" pitchFamily="34" charset="0"/>
              </a:rPr>
              <a:t>    我那时并不知道这所谓猹的是怎么一件东西</a:t>
            </a:r>
            <a:r>
              <a:rPr lang="en-US" altLang="zh-CN" sz="2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Arial" panose="020B0604020202020204" pitchFamily="34" charset="0"/>
              </a:rPr>
              <a:t>——</a:t>
            </a:r>
            <a:r>
              <a:rPr lang="zh-CN" altLang="en-US" sz="2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Arial" panose="020B0604020202020204" pitchFamily="34" charset="0"/>
              </a:rPr>
              <a:t>便是现在也没有知道</a:t>
            </a:r>
            <a:r>
              <a:rPr lang="en-US" altLang="zh-CN" sz="2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Arial" panose="020B0604020202020204" pitchFamily="34" charset="0"/>
              </a:rPr>
              <a:t>——</a:t>
            </a:r>
            <a:r>
              <a:rPr lang="zh-CN" altLang="en-US" sz="2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Arial" panose="020B0604020202020204" pitchFamily="34" charset="0"/>
              </a:rPr>
              <a:t>只是无端的觉得状如小狗而很凶猛。</a:t>
            </a:r>
            <a:endParaRPr lang="zh-CN" altLang="en-US" sz="26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Arial" panose="020B0604020202020204" pitchFamily="34" charset="0"/>
            </a:endParaRPr>
          </a:p>
          <a:p>
            <a:pPr>
              <a:lnSpc>
                <a:spcPct val="110000"/>
              </a:lnSpc>
            </a:pPr>
            <a:r>
              <a:rPr lang="zh-CN" altLang="en-US" sz="2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Arial" panose="020B0604020202020204" pitchFamily="34" charset="0"/>
              </a:rPr>
              <a:t>    “他不咬人么？”</a:t>
            </a:r>
            <a:endParaRPr lang="zh-CN" altLang="en-US" sz="26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Arial" panose="020B0604020202020204" pitchFamily="34" charset="0"/>
            </a:endParaRPr>
          </a:p>
          <a:p>
            <a:pPr>
              <a:lnSpc>
                <a:spcPct val="110000"/>
              </a:lnSpc>
            </a:pPr>
            <a:r>
              <a:rPr lang="zh-CN" altLang="en-US" sz="2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Arial" panose="020B0604020202020204" pitchFamily="34" charset="0"/>
              </a:rPr>
              <a:t>    “有胡叉呢。走到了，看见猹了，你便刺。这畜生很伶俐，倒向你奔来，反从胯下窜了。它的皮毛是油一般的滑</a:t>
            </a:r>
            <a:r>
              <a:rPr lang="en-US" altLang="zh-CN" sz="2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Arial" panose="020B0604020202020204" pitchFamily="34" charset="0"/>
              </a:rPr>
              <a:t>……</a:t>
            </a:r>
            <a:r>
              <a:rPr lang="zh-CN" altLang="en-US" sz="2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Arial" panose="020B0604020202020204" pitchFamily="34" charset="0"/>
              </a:rPr>
              <a:t>”</a:t>
            </a:r>
            <a:endParaRPr lang="zh-CN" altLang="en-US" sz="26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>
        <p14:ripple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>
            <a:spLocks noChangeArrowheads="1"/>
          </p:cNvSpPr>
          <p:nvPr/>
        </p:nvSpPr>
        <p:spPr bwMode="auto">
          <a:xfrm>
            <a:off x="374015" y="906780"/>
            <a:ext cx="8611235" cy="34766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4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Arial" panose="020B0604020202020204" pitchFamily="34" charset="0"/>
              </a:rPr>
              <a:t>    “他不咬人么？”</a:t>
            </a:r>
            <a:endParaRPr lang="zh-CN" altLang="en-US" sz="40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Arial" panose="020B0604020202020204" pitchFamily="34" charset="0"/>
            </a:endParaRPr>
          </a:p>
          <a:p>
            <a:pPr>
              <a:lnSpc>
                <a:spcPct val="110000"/>
              </a:lnSpc>
            </a:pPr>
            <a:r>
              <a:rPr lang="zh-CN" altLang="en-US" sz="4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Arial" panose="020B0604020202020204" pitchFamily="34" charset="0"/>
              </a:rPr>
              <a:t>    “有胡叉呢。走到了，看见猹了，你便刺。这畜生很伶俐，倒向你奔来，反从胯下窜了。它的皮毛是油一般的滑</a:t>
            </a:r>
            <a:r>
              <a:rPr lang="en-US" altLang="zh-CN" sz="4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Arial" panose="020B0604020202020204" pitchFamily="34" charset="0"/>
              </a:rPr>
              <a:t>……</a:t>
            </a:r>
            <a:r>
              <a:rPr lang="zh-CN" altLang="en-US" sz="4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Arial" panose="020B0604020202020204" pitchFamily="34" charset="0"/>
              </a:rPr>
              <a:t>”</a:t>
            </a:r>
            <a:endParaRPr lang="zh-CN" altLang="en-US" sz="40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456170" y="2291715"/>
            <a:ext cx="840105" cy="706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Arial" panose="020B0604020202020204" pitchFamily="34" charset="0"/>
              </a:rPr>
              <a:t>奔</a:t>
            </a:r>
            <a:endParaRPr lang="zh-CN" altLang="en-US" sz="40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039485" y="433070"/>
            <a:ext cx="393636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惊险刺激</a:t>
            </a:r>
            <a:endParaRPr lang="zh-CN" altLang="en-US" sz="4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>
        <p14:ripple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3" grpId="0"/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998400" y="433377"/>
            <a:ext cx="7452000" cy="43999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>
                <a:ln w="0"/>
                <a:solidFill>
                  <a:schemeClr val="tx1">
                    <a:lumMod val="95000"/>
                    <a:lumOff val="5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深蓝的天空中挂着一轮金黄的圆月，下面是海边的沙地，都种着一望无际的碧绿的西瓜，其间有一个十一二岁的少年，项带银圈，手捏一柄钢叉，向一匹猹尽力的刺去。那猹却将身一扭，反从他的胯下逃去了</a:t>
            </a:r>
            <a:endParaRPr lang="zh-CN" altLang="en-US" sz="4000" b="1">
              <a:ln w="0"/>
              <a:solidFill>
                <a:schemeClr val="tx1">
                  <a:lumMod val="95000"/>
                  <a:lumOff val="5000"/>
                </a:schemeClr>
              </a:solidFill>
              <a:effectLst>
                <a:reflection blurRad="6350" stA="53000" endA="300" endPos="35500" dir="5400000" sy="-90000" algn="bl" rotWithShape="0"/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68000" y="267750"/>
            <a:ext cx="77760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>
                <a:ln w="0"/>
                <a:effectLst>
                  <a:reflection blurRad="6350" stA="53000" endA="300" endPos="35500" dir="5400000" sy="-90000" algn="bl" rotWithShape="0"/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为什么作者两次写到“瓜地刺猹”这件事？</a:t>
            </a:r>
            <a:endParaRPr lang="zh-CN" altLang="en-US" sz="4400" b="1">
              <a:ln w="0"/>
              <a:effectLst>
                <a:reflection blurRad="6350" stA="53000" endA="300" endPos="35500" dir="5400000" sy="-90000" algn="bl" rotWithShape="0"/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24940" y="2760345"/>
            <a:ext cx="233680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难忘</a:t>
            </a:r>
            <a:endParaRPr lang="zh-CN" altLang="en-US" sz="60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19170" y="1616710"/>
            <a:ext cx="5462905" cy="307721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>
        <p14:ripple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1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906145" y="2064385"/>
            <a:ext cx="346964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动静结合</a:t>
            </a:r>
            <a:endParaRPr lang="zh-CN" altLang="en-US" sz="60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33920" y="533670"/>
            <a:ext cx="6333465" cy="15696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“我们沙地里，潮汛要来的时候，就有许多跳鱼儿只是跳，都有青蛙似的两个脚……”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64000" y="2235734"/>
            <a:ext cx="3448357" cy="21614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文本框 3"/>
          <p:cNvSpPr txBox="1"/>
          <p:nvPr/>
        </p:nvSpPr>
        <p:spPr>
          <a:xfrm>
            <a:off x="1871271" y="2370210"/>
            <a:ext cx="2939443" cy="86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详略得当</a:t>
            </a:r>
            <a:endParaRPr lang="zh-CN" altLang="en-US" sz="4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310279" y="3363750"/>
            <a:ext cx="2939443" cy="86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突出重点</a:t>
            </a:r>
            <a:endParaRPr lang="zh-CN" altLang="en-US" sz="4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>
        <p14:ripple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5" dur="1" fill="hold"/>
                                        <p:tgtEl>
                                          <p:spTgt spid="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0" dur="1" fill="hold"/>
                                        <p:tgtEl>
                                          <p:spTgt spid="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207233" y="771750"/>
            <a:ext cx="183255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雪地捕鸟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右箭头 6"/>
          <p:cNvSpPr/>
          <p:nvPr/>
        </p:nvSpPr>
        <p:spPr>
          <a:xfrm>
            <a:off x="1956714" y="876021"/>
            <a:ext cx="626137" cy="376232"/>
          </a:xfrm>
          <a:prstGeom prst="rightArrow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504819" y="771750"/>
            <a:ext cx="183255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海边拾贝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右箭头 14"/>
          <p:cNvSpPr/>
          <p:nvPr/>
        </p:nvSpPr>
        <p:spPr>
          <a:xfrm>
            <a:off x="4290492" y="890024"/>
            <a:ext cx="570779" cy="362229"/>
          </a:xfrm>
          <a:prstGeom prst="rightArrow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798409" y="771750"/>
            <a:ext cx="183255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看瓜刺猹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右箭头 16"/>
          <p:cNvSpPr/>
          <p:nvPr/>
        </p:nvSpPr>
        <p:spPr>
          <a:xfrm>
            <a:off x="6568912" y="876021"/>
            <a:ext cx="570779" cy="376232"/>
          </a:xfrm>
          <a:prstGeom prst="rightArrow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092000" y="771750"/>
            <a:ext cx="183255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潮汛看鱼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79250" y="2067750"/>
            <a:ext cx="4572396" cy="257578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文本框 2"/>
          <p:cNvSpPr txBox="1"/>
          <p:nvPr/>
        </p:nvSpPr>
        <p:spPr>
          <a:xfrm>
            <a:off x="639540" y="1683029"/>
            <a:ext cx="280049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聪明能干</a:t>
            </a:r>
            <a:endParaRPr lang="zh-CN" altLang="en-US" sz="4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378360" y="2609944"/>
            <a:ext cx="300677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4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r>
              <a:rPr lang="zh-CN" altLang="en-US"/>
              <a:t>见多识广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947955" y="3696491"/>
            <a:ext cx="253221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4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r>
              <a:rPr lang="zh-CN" altLang="en-US"/>
              <a:t>机智勇敢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>
        <p14:ripple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6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1" dur="1" fill="hold"/>
                                        <p:tgtEl>
                                          <p:spTgt spid="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32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4" dur="1" fill="hold"/>
                                        <p:tgtEl>
                                          <p:spTgt spid="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10" grpId="0"/>
      <p:bldP spid="11" grpId="0"/>
      <p:bldP spid="12" grpId="0"/>
      <p:bldP spid="13" grpId="0"/>
      <p:bldP spid="14" grpId="0"/>
      <p:bldP spid="3" grpId="0"/>
      <p:bldP spid="4" grpId="0"/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980000" y="348785"/>
            <a:ext cx="69840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我那时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并不知道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这所谓的猹是怎么一件东西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便是现在也没有知道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14535" y="1425680"/>
            <a:ext cx="50040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800" b="1"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r>
              <a:rPr lang="zh-CN" altLang="en-US" sz="3200"/>
              <a:t>我</a:t>
            </a:r>
            <a:r>
              <a:rPr lang="zh-CN" altLang="en-US" sz="3200">
                <a:solidFill>
                  <a:srgbClr val="FF0000"/>
                </a:solidFill>
              </a:rPr>
              <a:t>素不知道</a:t>
            </a:r>
            <a:r>
              <a:rPr lang="zh-CN" altLang="en-US" sz="3200"/>
              <a:t>天下有这许多新鲜事</a:t>
            </a:r>
            <a:r>
              <a:rPr lang="en-US" altLang="zh-CN" sz="3200"/>
              <a:t>……</a:t>
            </a:r>
            <a:endParaRPr lang="zh-CN" altLang="en-US" sz="3200"/>
          </a:p>
        </p:txBody>
      </p:sp>
      <p:sp>
        <p:nvSpPr>
          <p:cNvPr id="6" name="文本框 5"/>
          <p:cNvSpPr txBox="1"/>
          <p:nvPr/>
        </p:nvSpPr>
        <p:spPr>
          <a:xfrm>
            <a:off x="1836000" y="2434318"/>
            <a:ext cx="7128000" cy="25533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800" b="1"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r>
              <a:rPr lang="zh-CN" altLang="en-US" sz="3200">
                <a:sym typeface="+mn-ea"/>
              </a:rPr>
              <a:t>阿！闰土的心里有无穷无尽的希奇的事，都是我往常的朋友</a:t>
            </a:r>
            <a:r>
              <a:rPr lang="zh-CN" altLang="en-US" sz="3200">
                <a:solidFill>
                  <a:srgbClr val="FF0000"/>
                </a:solidFill>
                <a:sym typeface="+mn-ea"/>
              </a:rPr>
              <a:t>所不知道</a:t>
            </a:r>
            <a:r>
              <a:rPr lang="zh-CN" altLang="en-US" sz="3200">
                <a:sym typeface="+mn-ea"/>
              </a:rPr>
              <a:t>的。他们不知道一些事，闰土在海边时，他们都和我一样只看见院子里高墙上的四角的天空。</a:t>
            </a:r>
            <a:endParaRPr lang="zh-CN" altLang="en-US" sz="3200"/>
          </a:p>
        </p:txBody>
      </p:sp>
      <p:sp>
        <p:nvSpPr>
          <p:cNvPr id="2" name="文本框 1"/>
          <p:cNvSpPr txBox="1"/>
          <p:nvPr/>
        </p:nvSpPr>
        <p:spPr>
          <a:xfrm>
            <a:off x="5097145" y="2434590"/>
            <a:ext cx="270510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>
              <a:buClrTx/>
              <a:buSzTx/>
              <a:buFontTx/>
            </a:pP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无穷无尽的希奇的事</a:t>
            </a:r>
            <a:endParaRPr lang="zh-CN" altLang="en-US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>
        <p14:ripple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51620" y="1218990"/>
            <a:ext cx="6157328" cy="345645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文本框 2"/>
          <p:cNvSpPr txBox="1"/>
          <p:nvPr/>
        </p:nvSpPr>
        <p:spPr>
          <a:xfrm>
            <a:off x="-75190" y="339750"/>
            <a:ext cx="9219190" cy="646331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3600" b="1"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  <a:sym typeface="+mn-ea"/>
              </a:rPr>
              <a:t>“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  <a:sym typeface="+mn-ea"/>
              </a:rPr>
              <a:t>院子里高墙上的四角的天空”是什么意思</a:t>
            </a:r>
            <a:r>
              <a:rPr lang="en-US" altLang="zh-CN" sz="3600" b="1"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  <a:sym typeface="+mn-ea"/>
              </a:rPr>
              <a:t>?</a:t>
            </a:r>
            <a:endParaRPr lang="en-US" altLang="zh-CN" sz="3600" b="1">
              <a:latin typeface="楷体" panose="02010609060101010101" pitchFamily="49" charset="-122"/>
              <a:ea typeface="楷体" panose="02010609060101010101" pitchFamily="49" charset="-122"/>
              <a:cs typeface="黑体" panose="02010609060101010101" pitchFamily="49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71275" y="1323820"/>
            <a:ext cx="1728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对比</a:t>
            </a:r>
            <a:endParaRPr lang="zh-CN" altLang="en-US" sz="60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715875" y="2339185"/>
            <a:ext cx="1728000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羡慕</a:t>
            </a:r>
            <a:endParaRPr lang="zh-CN" altLang="en-US" sz="4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715875" y="3107535"/>
            <a:ext cx="1728000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好奇</a:t>
            </a:r>
            <a:endParaRPr lang="zh-CN" altLang="en-US" sz="4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715875" y="3795240"/>
            <a:ext cx="1728000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向往</a:t>
            </a:r>
            <a:endParaRPr lang="zh-CN" altLang="en-US" sz="4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2" dur="1" fill="hold"/>
                                        <p:tgtEl>
                                          <p:spTgt spid="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2" grpId="0"/>
      <p:bldP spid="7" grpId="0"/>
      <p:bldP spid="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1280" y="643890"/>
            <a:ext cx="898144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当闰土（        ）时，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我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”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只看见院子里高墙上四角的天空，不知道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                          ）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521460" y="643890"/>
            <a:ext cx="17843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雪地捕鸟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361055" y="1165860"/>
            <a:ext cx="57016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下雪天可以支起竹匾捕捉各种鸟儿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1280" y="1687830"/>
            <a:ext cx="898144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当闰土（        ）时，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我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”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只看见院子里高墙上四角的天空，不知道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                          ）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521460" y="1658620"/>
            <a:ext cx="17843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海边拾贝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568065" y="2180590"/>
            <a:ext cx="528764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海边有许多五色的贝壳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81280" y="2702560"/>
            <a:ext cx="898144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当闰土（        ）时，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我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”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只看见院子里高墙上四角的天空，不知道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                          ）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521460" y="2702560"/>
            <a:ext cx="17843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瓜地刺猹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568065" y="3195320"/>
            <a:ext cx="528764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西瓜有这样危险的经历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62560" y="3770630"/>
            <a:ext cx="898144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当闰土（        ）时，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我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”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只看见院子里高墙上四角的天空，不知道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                          ）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602740" y="3770630"/>
            <a:ext cx="17843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潮汛看鱼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649345" y="4263390"/>
            <a:ext cx="528764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有的鱼儿有青蛙似的两个脚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131030" y="-155"/>
            <a:ext cx="172800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对比</a:t>
            </a:r>
            <a:endParaRPr lang="zh-CN" altLang="en-US" sz="4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>
        <p14:ripple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2" dur="1" fill="hold"/>
                                        <p:tgtEl>
                                          <p:spTgt spid="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7" dur="1" fill="hold"/>
                                        <p:tgtEl>
                                          <p:spTgt spid="11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2" dur="1" fill="hold"/>
                                        <p:tgtEl>
                                          <p:spTgt spid="1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7" dur="1" fill="hold"/>
                                        <p:tgtEl>
                                          <p:spTgt spid="1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2" dur="1" fill="hold"/>
                                        <p:tgtEl>
                                          <p:spTgt spid="1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7" dur="1" fill="hold"/>
                                        <p:tgtEl>
                                          <p:spTgt spid="1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62" dur="1" fill="hold"/>
                                        <p:tgtEl>
                                          <p:spTgt spid="1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67" dur="1" fill="hold"/>
                                        <p:tgtEl>
                                          <p:spTgt spid="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11" grpId="0"/>
      <p:bldP spid="16" grpId="0"/>
      <p:bldP spid="3" grpId="0"/>
      <p:bldP spid="4" grpId="0"/>
      <p:bldP spid="6" grpId="0"/>
      <p:bldP spid="7" grpId="0"/>
      <p:bldP spid="12" grpId="0"/>
      <p:bldP spid="13" grpId="0"/>
      <p:bldP spid="17" grpId="0"/>
      <p:bldP spid="18" grpId="0"/>
      <p:bldP spid="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654050"/>
            <a:ext cx="8051800" cy="44894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矩形 6"/>
          <p:cNvSpPr/>
          <p:nvPr/>
        </p:nvSpPr>
        <p:spPr>
          <a:xfrm>
            <a:off x="7642225" y="0"/>
            <a:ext cx="1403350" cy="5169535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en-US" altLang="zh-CN" sz="6600" b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3000" endA="300" endPos="35500" dir="5400000" sy="-90000" algn="bl" rotWithShape="0"/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24.</a:t>
            </a:r>
            <a:r>
              <a:rPr lang="zh-CN" altLang="en-US" sz="6600" b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3000" endA="300" endPos="35500" dir="5400000" sy="-90000" algn="bl" rotWithShape="0"/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少年闰土</a:t>
            </a:r>
            <a:endParaRPr lang="zh-CN" altLang="en-US" sz="6600" b="1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6350" stA="53000" endA="300" endPos="35500" dir="5400000" sy="-90000" algn="bl" rotWithShape="0"/>
              </a:effectLst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>
        <p14:ripple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980000" y="195750"/>
            <a:ext cx="69840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我那时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并不知道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这所谓的猹是怎么一件东西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便是现在也没有知道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52000" y="1357100"/>
            <a:ext cx="50040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800" b="1"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r>
              <a:rPr lang="zh-CN" altLang="en-US" sz="3200"/>
              <a:t>我</a:t>
            </a:r>
            <a:r>
              <a:rPr lang="zh-CN" altLang="en-US" sz="3200">
                <a:solidFill>
                  <a:srgbClr val="FF0000"/>
                </a:solidFill>
              </a:rPr>
              <a:t>素不知道</a:t>
            </a:r>
            <a:r>
              <a:rPr lang="zh-CN" altLang="en-US" sz="3200"/>
              <a:t>天下有这许多新鲜事</a:t>
            </a:r>
            <a:r>
              <a:rPr lang="en-US" altLang="zh-CN" sz="3200"/>
              <a:t>……</a:t>
            </a:r>
            <a:endParaRPr lang="zh-CN" altLang="en-US" sz="3200"/>
          </a:p>
        </p:txBody>
      </p:sp>
      <p:sp>
        <p:nvSpPr>
          <p:cNvPr id="6" name="文本框 5"/>
          <p:cNvSpPr txBox="1"/>
          <p:nvPr/>
        </p:nvSpPr>
        <p:spPr>
          <a:xfrm>
            <a:off x="1836000" y="2434318"/>
            <a:ext cx="712800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800" b="1"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r>
              <a:rPr lang="zh-CN" altLang="en-US" sz="3200">
                <a:sym typeface="+mn-ea"/>
              </a:rPr>
              <a:t>阿！闰土的心里有无穷无尽的希奇的事，都是我往常的朋友</a:t>
            </a:r>
            <a:r>
              <a:rPr lang="zh-CN" altLang="en-US" sz="3200">
                <a:solidFill>
                  <a:srgbClr val="FF0000"/>
                </a:solidFill>
                <a:sym typeface="+mn-ea"/>
              </a:rPr>
              <a:t>所不知道</a:t>
            </a:r>
            <a:r>
              <a:rPr lang="zh-CN" altLang="en-US" sz="3200">
                <a:sym typeface="+mn-ea"/>
              </a:rPr>
              <a:t>的。他们不知道一些事，闰土在海边时，他们都和我一样只看见院子里高墙上的四角的天空。</a:t>
            </a:r>
            <a:endParaRPr lang="zh-CN" altLang="en-US" sz="32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>
        <p14:ripple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1" fill="hold"/>
                                        <p:tgtEl>
                                          <p:spTgt spid="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1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46000" y="371147"/>
            <a:ext cx="7452000" cy="43999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>
                <a:ln w="0"/>
                <a:solidFill>
                  <a:schemeClr val="tx1">
                    <a:lumMod val="95000"/>
                    <a:lumOff val="5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深蓝的天空中挂着一轮金黄的圆月，下面是海边的沙地，都种着一望无际的碧绿的西瓜，其间有一个十一二岁的少年，项带银圈，手捏一柄钢叉，向一匹猹尽力的刺去。那猹却将身一扭，反从他的胯下逃去了</a:t>
            </a:r>
            <a:endParaRPr lang="zh-CN" altLang="en-US" sz="4000" b="1">
              <a:ln w="0"/>
              <a:solidFill>
                <a:schemeClr val="tx1">
                  <a:lumMod val="95000"/>
                  <a:lumOff val="5000"/>
                </a:schemeClr>
              </a:solidFill>
              <a:effectLst>
                <a:reflection blurRad="6350" stA="53000" endA="300" endPos="35500" dir="5400000" sy="-90000" algn="bl" rotWithShape="0"/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1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46000" y="371147"/>
            <a:ext cx="7452000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0" normalizeH="0" baseline="0" noProof="0">
                <a:ln w="0"/>
                <a:solidFill>
                  <a:prstClr val="black">
                    <a:lumMod val="95000"/>
                    <a:lumOff val="5000"/>
                  </a:prstClr>
                </a:solidFill>
                <a:effectLst>
                  <a:reflection blurRad="6350" stA="53000" endA="300" endPos="35500" dir="5400000" sy="-90000" algn="bl" rotWithShape="0"/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深蓝的天空中挂着一轮金黄的圆月，下面是海边的沙地，都种着一望无际的碧绿的西瓜，其间有一个十一二岁的少年，项带银圈，手捏一柄钢叉，向一匹猹尽力的刺去。那猹却将身一扭，反从他的胯下逃去了</a:t>
            </a:r>
            <a:endParaRPr kumimoji="0" lang="zh-CN" altLang="en-US" sz="4000" b="1" i="0" u="none" strike="noStrike" kern="1200" cap="none" spc="0" normalizeH="0" baseline="0" noProof="0">
              <a:ln w="0"/>
              <a:solidFill>
                <a:prstClr val="black">
                  <a:lumMod val="95000"/>
                  <a:lumOff val="5000"/>
                </a:prstClr>
              </a:solidFill>
              <a:effectLst>
                <a:reflection blurRad="6350" stA="53000" endA="300" endPos="35500" dir="5400000" sy="-90000" algn="bl" rotWithShape="0"/>
              </a:effectLst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52000" y="-92250"/>
            <a:ext cx="5578195" cy="5578195"/>
          </a:xfrm>
          <a:prstGeom prst="rect">
            <a:avLst/>
          </a:prstGeom>
        </p:spPr>
      </p:pic>
      <p:pic>
        <p:nvPicPr>
          <p:cNvPr id="5" name="New picture"/>
          <p:cNvPicPr/>
          <p:nvPr/>
        </p:nvPicPr>
        <p:blipFill>
          <a:blip r:embed="rId3"/>
          <a:stretch>
            <a:fillRect/>
          </a:stretch>
        </p:blipFill>
        <p:spPr>
          <a:xfrm>
            <a:off x="10312400" y="12357100"/>
            <a:ext cx="355600" cy="266700"/>
          </a:xfrm>
          <a:prstGeom prst="cube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33039" y="2027084"/>
            <a:ext cx="8280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>
                <a:ln w="0"/>
                <a:effectLst>
                  <a:reflection blurRad="6350" stA="53000" endA="300" endPos="35500" dir="5400000" sy="-90000" algn="bl" rotWithShape="0"/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默读“我”和闰土</a:t>
            </a:r>
            <a:r>
              <a:rPr lang="zh-CN" altLang="en-US" sz="4400" b="1">
                <a:ln w="0"/>
                <a:solidFill>
                  <a:srgbClr val="FF0000"/>
                </a:solidFill>
                <a:effectLst>
                  <a:reflection blurRad="6350" stA="53000" endA="300" endPos="35500" dir="5400000" sy="-90000" algn="bl" rotWithShape="0"/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相识</a:t>
            </a:r>
            <a:r>
              <a:rPr lang="zh-CN" altLang="en-US" sz="4400" b="1">
                <a:ln w="0"/>
                <a:effectLst>
                  <a:reflection blurRad="6350" stA="53000" endA="300" endPos="35500" dir="5400000" sy="-90000" algn="bl" rotWithShape="0"/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部分内容。</a:t>
            </a:r>
            <a:endParaRPr lang="zh-CN" altLang="en-US" sz="4400" b="1">
              <a:ln w="0"/>
              <a:effectLst>
                <a:reflection blurRad="6350" stA="53000" endA="300" endPos="35500" dir="5400000" sy="-90000" algn="bl" rotWithShape="0"/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51233" y="2211750"/>
            <a:ext cx="183255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雪地捕鸟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右箭头 6"/>
          <p:cNvSpPr/>
          <p:nvPr/>
        </p:nvSpPr>
        <p:spPr>
          <a:xfrm>
            <a:off x="2090305" y="2316021"/>
            <a:ext cx="648000" cy="376232"/>
          </a:xfrm>
          <a:prstGeom prst="rightArrow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638410" y="2211750"/>
            <a:ext cx="183255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海边拾贝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右箭头 14"/>
          <p:cNvSpPr/>
          <p:nvPr/>
        </p:nvSpPr>
        <p:spPr>
          <a:xfrm>
            <a:off x="4424083" y="2330024"/>
            <a:ext cx="648000" cy="376232"/>
          </a:xfrm>
          <a:prstGeom prst="rightArrow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932000" y="2211750"/>
            <a:ext cx="181610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瓜地刺猹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右箭头 16"/>
          <p:cNvSpPr/>
          <p:nvPr/>
        </p:nvSpPr>
        <p:spPr>
          <a:xfrm>
            <a:off x="6702503" y="2316021"/>
            <a:ext cx="648000" cy="376232"/>
          </a:xfrm>
          <a:prstGeom prst="rightArrow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225591" y="2211750"/>
            <a:ext cx="183255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潮汛看鱼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856105" y="3542665"/>
            <a:ext cx="811911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聪明能干、见多识广、机智勇敢？</a:t>
            </a:r>
            <a:endParaRPr lang="zh-CN" altLang="en-US" sz="36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>
        <p14:ripple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06 2.83951E-06 L 0.00139 -0.33272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9" y="-1663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2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7" grpId="0"/>
      <p:bldP spid="9" grpId="0"/>
      <p:bldP spid="10" grpId="0"/>
      <p:bldP spid="11" grpId="0"/>
      <p:bldP spid="12" grpId="0"/>
      <p:bldP spid="13" grpId="0"/>
      <p:bldP spid="14" grpId="0"/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286446" y="1231604"/>
            <a:ext cx="624555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>
                <a:latin typeface="楷体" panose="02010609060101010101" pitchFamily="49" charset="-122"/>
                <a:ea typeface="楷体" panose="02010609060101010101" pitchFamily="49" charset="-122"/>
              </a:rPr>
              <a:t>选择最感兴趣的一两件事</a:t>
            </a:r>
            <a:endParaRPr lang="zh-CN" altLang="en-US" sz="4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548001" y="2715750"/>
            <a:ext cx="762178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>
                <a:latin typeface="楷体" panose="02010609060101010101" pitchFamily="49" charset="-122"/>
                <a:ea typeface="楷体" panose="02010609060101010101" pitchFamily="49" charset="-122"/>
              </a:rPr>
              <a:t>圈画出关键词句，写下阅读感受</a:t>
            </a:r>
            <a:endParaRPr lang="zh-CN" altLang="en-US" sz="4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>
        <p14:ripple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>
            <a:hlinkClick r:id="rId1" action="ppaction://hlinksldjump"/>
          </p:cNvPr>
          <p:cNvSpPr txBox="1"/>
          <p:nvPr/>
        </p:nvSpPr>
        <p:spPr>
          <a:xfrm>
            <a:off x="343613" y="1802860"/>
            <a:ext cx="183255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雪地捕鸟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右箭头 6"/>
          <p:cNvSpPr/>
          <p:nvPr/>
        </p:nvSpPr>
        <p:spPr>
          <a:xfrm>
            <a:off x="2093094" y="1907131"/>
            <a:ext cx="626137" cy="376232"/>
          </a:xfrm>
          <a:prstGeom prst="rightArrow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文本框 9">
            <a:hlinkClick r:id="rId2" action="ppaction://hlinksldjump"/>
          </p:cNvPr>
          <p:cNvSpPr txBox="1"/>
          <p:nvPr/>
        </p:nvSpPr>
        <p:spPr>
          <a:xfrm>
            <a:off x="2641199" y="1802860"/>
            <a:ext cx="183255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海边拾贝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右箭头 14"/>
          <p:cNvSpPr/>
          <p:nvPr/>
        </p:nvSpPr>
        <p:spPr>
          <a:xfrm>
            <a:off x="4426872" y="1921134"/>
            <a:ext cx="570779" cy="362229"/>
          </a:xfrm>
          <a:prstGeom prst="rightArrow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文本框 11">
            <a:hlinkClick r:id="rId3" action="ppaction://hlinksldjump"/>
          </p:cNvPr>
          <p:cNvSpPr txBox="1"/>
          <p:nvPr/>
        </p:nvSpPr>
        <p:spPr>
          <a:xfrm>
            <a:off x="4934789" y="1802860"/>
            <a:ext cx="183255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看瓜刺猹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右箭头 16"/>
          <p:cNvSpPr/>
          <p:nvPr/>
        </p:nvSpPr>
        <p:spPr>
          <a:xfrm>
            <a:off x="6705292" y="1907131"/>
            <a:ext cx="570779" cy="376232"/>
          </a:xfrm>
          <a:prstGeom prst="rightArrow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文本框 13">
            <a:hlinkClick r:id="rId4" action="ppaction://hlinksldjump"/>
          </p:cNvPr>
          <p:cNvSpPr txBox="1"/>
          <p:nvPr/>
        </p:nvSpPr>
        <p:spPr>
          <a:xfrm>
            <a:off x="7228380" y="1802860"/>
            <a:ext cx="183255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潮汛看鱼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>
        <p14:ripple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396000" y="700341"/>
            <a:ext cx="8534543" cy="175323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7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rPr>
              <a:t>    他说：“这不能。须大雪下了才好。我们沙地上，下了雪，我扫出一块空地来，用短棒支起一个大竹匾，撒下秕谷，看鸟雀来吃时，我远远地将缚在棒上的绳子只一拉，那鸟雀就罩在竹匾下了。”</a:t>
            </a:r>
            <a:endParaRPr lang="zh-CN" altLang="en-US" sz="2700" b="1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70020" y="1584585"/>
            <a:ext cx="394158" cy="382250"/>
          </a:xfrm>
          <a:prstGeom prst="rect">
            <a:avLst/>
          </a:prstGeom>
          <a:noFill/>
          <a:ln w="38100"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Times New Roman" panose="02020603050405020304" charset="0"/>
                <a:ea typeface="微软雅黑" panose="020B050302020402020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charset="0"/>
                <a:ea typeface="微软雅黑" panose="020B050302020402020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charset="0"/>
                <a:ea typeface="微软雅黑" panose="020B050302020402020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charset="0"/>
                <a:ea typeface="微软雅黑" panose="020B050302020402020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charset="0"/>
                <a:ea typeface="微软雅黑" panose="020B050302020402020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charset="0"/>
                <a:ea typeface="微软雅黑" panose="020B050302020402020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charset="0"/>
                <a:ea typeface="微软雅黑" panose="020B050302020402020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charset="0"/>
                <a:ea typeface="微软雅黑" panose="020B050302020402020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charset="0"/>
                <a:ea typeface="微软雅黑" panose="020B0503020204020204" charset="-122"/>
              </a:defRPr>
            </a:lvl9pPr>
          </a:lstStyle>
          <a:p>
            <a:pPr algn="ctr">
              <a:defRPr/>
            </a:pPr>
            <a:endParaRPr lang="zh-CN" altLang="en-US" sz="100">
              <a:solidFill>
                <a:srgbClr val="FFFFFF"/>
              </a:solidFill>
              <a:latin typeface="楷体" panose="02010609060101010101" pitchFamily="49" charset="-122"/>
              <a:ea typeface="楷体" panose="020106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209038" y="1966684"/>
            <a:ext cx="395349" cy="383441"/>
          </a:xfrm>
          <a:prstGeom prst="rect">
            <a:avLst/>
          </a:prstGeom>
          <a:noFill/>
          <a:ln w="38100"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Times New Roman" panose="02020603050405020304" charset="0"/>
                <a:ea typeface="微软雅黑" panose="020B050302020402020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charset="0"/>
                <a:ea typeface="微软雅黑" panose="020B050302020402020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charset="0"/>
                <a:ea typeface="微软雅黑" panose="020B050302020402020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charset="0"/>
                <a:ea typeface="微软雅黑" panose="020B050302020402020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charset="0"/>
                <a:ea typeface="微软雅黑" panose="020B050302020402020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charset="0"/>
                <a:ea typeface="微软雅黑" panose="020B050302020402020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charset="0"/>
                <a:ea typeface="微软雅黑" panose="020B050302020402020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charset="0"/>
                <a:ea typeface="微软雅黑" panose="020B050302020402020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charset="0"/>
                <a:ea typeface="微软雅黑" panose="020B0503020204020204" charset="-122"/>
              </a:defRPr>
            </a:lvl9pPr>
          </a:lstStyle>
          <a:p>
            <a:pPr algn="ctr">
              <a:defRPr/>
            </a:pPr>
            <a:endParaRPr lang="zh-CN" altLang="en-US" sz="100">
              <a:solidFill>
                <a:srgbClr val="FFFFFF"/>
              </a:solidFill>
              <a:latin typeface="楷体" panose="02010609060101010101" pitchFamily="49" charset="-122"/>
              <a:ea typeface="楷体" panose="020106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993776" y="1195715"/>
            <a:ext cx="394158" cy="382250"/>
          </a:xfrm>
          <a:prstGeom prst="rect">
            <a:avLst/>
          </a:prstGeom>
          <a:noFill/>
          <a:ln w="38100"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Times New Roman" panose="02020603050405020304" charset="0"/>
                <a:ea typeface="微软雅黑" panose="020B050302020402020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charset="0"/>
                <a:ea typeface="微软雅黑" panose="020B050302020402020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charset="0"/>
                <a:ea typeface="微软雅黑" panose="020B050302020402020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charset="0"/>
                <a:ea typeface="微软雅黑" panose="020B050302020402020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charset="0"/>
                <a:ea typeface="微软雅黑" panose="020B050302020402020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charset="0"/>
                <a:ea typeface="微软雅黑" panose="020B050302020402020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charset="0"/>
                <a:ea typeface="微软雅黑" panose="020B050302020402020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charset="0"/>
                <a:ea typeface="微软雅黑" panose="020B050302020402020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charset="0"/>
                <a:ea typeface="微软雅黑" panose="020B0503020204020204" charset="-122"/>
              </a:defRPr>
            </a:lvl9pPr>
          </a:lstStyle>
          <a:p>
            <a:pPr algn="ctr">
              <a:defRPr/>
            </a:pPr>
            <a:endParaRPr lang="zh-CN" altLang="en-US" sz="100">
              <a:solidFill>
                <a:srgbClr val="FFFFFF"/>
              </a:solidFill>
              <a:latin typeface="楷体" panose="02010609060101010101" pitchFamily="49" charset="-122"/>
              <a:ea typeface="楷体" panose="020106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198020" y="1204341"/>
            <a:ext cx="395349" cy="342954"/>
          </a:xfrm>
          <a:prstGeom prst="rect">
            <a:avLst/>
          </a:prstGeom>
          <a:noFill/>
          <a:ln w="38100"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Times New Roman" panose="02020603050405020304" charset="0"/>
                <a:ea typeface="微软雅黑" panose="020B050302020402020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charset="0"/>
                <a:ea typeface="微软雅黑" panose="020B050302020402020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charset="0"/>
                <a:ea typeface="微软雅黑" panose="020B050302020402020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charset="0"/>
                <a:ea typeface="微软雅黑" panose="020B050302020402020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charset="0"/>
                <a:ea typeface="微软雅黑" panose="020B050302020402020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charset="0"/>
                <a:ea typeface="微软雅黑" panose="020B050302020402020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charset="0"/>
                <a:ea typeface="微软雅黑" panose="020B050302020402020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charset="0"/>
                <a:ea typeface="微软雅黑" panose="020B050302020402020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charset="0"/>
                <a:ea typeface="微软雅黑" panose="020B0503020204020204" charset="-122"/>
              </a:defRPr>
            </a:lvl9pPr>
          </a:lstStyle>
          <a:p>
            <a:pPr algn="ctr">
              <a:defRPr/>
            </a:pPr>
            <a:endParaRPr lang="zh-CN" altLang="en-US" sz="100">
              <a:solidFill>
                <a:srgbClr val="FFFFFF"/>
              </a:solidFill>
              <a:latin typeface="楷体" panose="02010609060101010101" pitchFamily="49" charset="-122"/>
              <a:ea typeface="楷体" panose="020106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327140" y="1547495"/>
            <a:ext cx="357505" cy="382270"/>
          </a:xfrm>
          <a:prstGeom prst="rect">
            <a:avLst/>
          </a:prstGeom>
          <a:noFill/>
          <a:ln w="38100"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Times New Roman" panose="02020603050405020304" charset="0"/>
                <a:ea typeface="微软雅黑" panose="020B050302020402020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charset="0"/>
                <a:ea typeface="微软雅黑" panose="020B050302020402020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charset="0"/>
                <a:ea typeface="微软雅黑" panose="020B050302020402020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charset="0"/>
                <a:ea typeface="微软雅黑" panose="020B050302020402020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charset="0"/>
                <a:ea typeface="微软雅黑" panose="020B050302020402020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charset="0"/>
                <a:ea typeface="微软雅黑" panose="020B050302020402020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charset="0"/>
                <a:ea typeface="微软雅黑" panose="020B050302020402020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charset="0"/>
                <a:ea typeface="微软雅黑" panose="020B050302020402020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charset="0"/>
                <a:ea typeface="微软雅黑" panose="020B0503020204020204" charset="-122"/>
              </a:defRPr>
            </a:lvl9pPr>
          </a:lstStyle>
          <a:p>
            <a:pPr algn="ctr">
              <a:defRPr/>
            </a:pPr>
            <a:endParaRPr lang="zh-CN" altLang="en-US" sz="100">
              <a:solidFill>
                <a:srgbClr val="FFFFFF"/>
              </a:solidFill>
              <a:latin typeface="楷体" panose="02010609060101010101" pitchFamily="49" charset="-122"/>
              <a:ea typeface="楷体" panose="020106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164142" y="2004967"/>
            <a:ext cx="394159" cy="382250"/>
          </a:xfrm>
          <a:prstGeom prst="rect">
            <a:avLst/>
          </a:prstGeom>
          <a:noFill/>
          <a:ln w="38100"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Times New Roman" panose="02020603050405020304" charset="0"/>
                <a:ea typeface="微软雅黑" panose="020B050302020402020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charset="0"/>
                <a:ea typeface="微软雅黑" panose="020B050302020402020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charset="0"/>
                <a:ea typeface="微软雅黑" panose="020B050302020402020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charset="0"/>
                <a:ea typeface="微软雅黑" panose="020B050302020402020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charset="0"/>
                <a:ea typeface="微软雅黑" panose="020B050302020402020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charset="0"/>
                <a:ea typeface="微软雅黑" panose="020B050302020402020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charset="0"/>
                <a:ea typeface="微软雅黑" panose="020B050302020402020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charset="0"/>
                <a:ea typeface="微软雅黑" panose="020B050302020402020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charset="0"/>
                <a:ea typeface="微软雅黑" panose="020B0503020204020204" charset="-122"/>
              </a:defRPr>
            </a:lvl9pPr>
          </a:lstStyle>
          <a:p>
            <a:pPr algn="ctr">
              <a:defRPr/>
            </a:pPr>
            <a:endParaRPr lang="zh-CN" altLang="en-US" sz="100">
              <a:solidFill>
                <a:srgbClr val="FFFFFF"/>
              </a:solidFill>
              <a:latin typeface="楷体" panose="02010609060101010101" pitchFamily="49" charset="-122"/>
              <a:ea typeface="楷体" panose="02010609060101010101" pitchFamily="49" charset="-122"/>
              <a:sym typeface="Arial" panose="020B0604020202020204" pitchFamily="34" charset="0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6279848" y="2507063"/>
            <a:ext cx="2624980" cy="1999306"/>
            <a:chOff x="2096" y="4914"/>
            <a:chExt cx="3993" cy="3019"/>
          </a:xfrm>
        </p:grpSpPr>
        <p:pic>
          <p:nvPicPr>
            <p:cNvPr id="12" name="Picture 4" descr="2"/>
            <p:cNvPicPr>
              <a:picLocks noChangeAspect="1" noChangeArrowheads="1"/>
            </p:cNvPicPr>
            <p:nvPr/>
          </p:nvPicPr>
          <p:blipFill>
            <a:blip r:embed="rId1"/>
            <a:stretch>
              <a:fillRect/>
            </a:stretch>
          </p:blipFill>
          <p:spPr bwMode="auto">
            <a:xfrm>
              <a:off x="2096" y="4914"/>
              <a:ext cx="3993" cy="3019"/>
            </a:xfrm>
            <a:prstGeom prst="roundRect">
              <a:avLst/>
            </a:prstGeom>
            <a:ln>
              <a:noFill/>
            </a:ln>
            <a:effectLst>
              <a:softEdge rad="112500"/>
            </a:effectLst>
          </p:spPr>
        </p:pic>
        <p:cxnSp>
          <p:nvCxnSpPr>
            <p:cNvPr id="13" name="直接连接符 12"/>
            <p:cNvCxnSpPr/>
            <p:nvPr/>
          </p:nvCxnSpPr>
          <p:spPr>
            <a:xfrm>
              <a:off x="3770" y="6819"/>
              <a:ext cx="2180" cy="12"/>
            </a:xfrm>
            <a:prstGeom prst="line">
              <a:avLst/>
            </a:prstGeom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  <p:sp>
        <p:nvSpPr>
          <p:cNvPr id="14" name="文本框 13"/>
          <p:cNvSpPr txBox="1"/>
          <p:nvPr/>
        </p:nvSpPr>
        <p:spPr>
          <a:xfrm>
            <a:off x="1845572" y="2854913"/>
            <a:ext cx="22944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聪明能干</a:t>
            </a:r>
            <a:endParaRPr lang="zh-CN" altLang="en-US" sz="36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3460250" y="3768632"/>
            <a:ext cx="2232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r>
              <a:rPr lang="zh-CN" altLang="en-US"/>
              <a:t>经验丰富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>
        <p14:ripple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4" dur="1" fill="hold"/>
                                        <p:tgtEl>
                                          <p:spTgt spid="1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9" dur="1" fill="hold"/>
                                        <p:tgtEl>
                                          <p:spTgt spid="1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4" grpId="0"/>
      <p:bldP spid="1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>
            <a:spLocks noChangeArrowheads="1"/>
          </p:cNvSpPr>
          <p:nvPr/>
        </p:nvSpPr>
        <p:spPr bwMode="auto">
          <a:xfrm>
            <a:off x="366395" y="640715"/>
            <a:ext cx="8611235" cy="40500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2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Arial" panose="020B0604020202020204" pitchFamily="34" charset="0"/>
              </a:rPr>
              <a:t>    “不是。走路的人口渴了摘一个瓜吃，我们这里是不算偷的。要管的是獾猪，刺猬，猹。月亮地下，你听，啦啦的响了，猹在咬瓜了。你便捏了胡叉，轻轻地走去</a:t>
            </a:r>
            <a:r>
              <a:rPr lang="en-US" altLang="zh-CN" sz="2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Arial" panose="020B0604020202020204" pitchFamily="34" charset="0"/>
              </a:rPr>
              <a:t>……”</a:t>
            </a:r>
            <a:endParaRPr lang="en-US" altLang="zh-CN" sz="26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Arial" panose="020B0604020202020204" pitchFamily="34" charset="0"/>
            </a:endParaRPr>
          </a:p>
          <a:p>
            <a:pPr>
              <a:lnSpc>
                <a:spcPct val="110000"/>
              </a:lnSpc>
            </a:pPr>
            <a:r>
              <a:rPr lang="zh-CN" altLang="en-US" sz="2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Arial" panose="020B0604020202020204" pitchFamily="34" charset="0"/>
              </a:rPr>
              <a:t>    我那时并不知道这所谓猹的是怎么一件东西</a:t>
            </a:r>
            <a:r>
              <a:rPr lang="en-US" altLang="zh-CN" sz="2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Arial" panose="020B0604020202020204" pitchFamily="34" charset="0"/>
              </a:rPr>
              <a:t>——</a:t>
            </a:r>
            <a:r>
              <a:rPr lang="zh-CN" altLang="en-US" sz="2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Arial" panose="020B0604020202020204" pitchFamily="34" charset="0"/>
              </a:rPr>
              <a:t>便是现在也没有知道</a:t>
            </a:r>
            <a:r>
              <a:rPr lang="en-US" altLang="zh-CN" sz="2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Arial" panose="020B0604020202020204" pitchFamily="34" charset="0"/>
              </a:rPr>
              <a:t>——</a:t>
            </a:r>
            <a:r>
              <a:rPr lang="zh-CN" altLang="en-US" sz="2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Arial" panose="020B0604020202020204" pitchFamily="34" charset="0"/>
              </a:rPr>
              <a:t>只是无端的觉得状如小狗而很凶猛。</a:t>
            </a:r>
            <a:endParaRPr lang="zh-CN" altLang="en-US" sz="26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Arial" panose="020B0604020202020204" pitchFamily="34" charset="0"/>
            </a:endParaRPr>
          </a:p>
          <a:p>
            <a:pPr>
              <a:lnSpc>
                <a:spcPct val="110000"/>
              </a:lnSpc>
            </a:pPr>
            <a:r>
              <a:rPr lang="zh-CN" altLang="en-US" sz="2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Arial" panose="020B0604020202020204" pitchFamily="34" charset="0"/>
              </a:rPr>
              <a:t>    “他不咬人么？”</a:t>
            </a:r>
            <a:endParaRPr lang="zh-CN" altLang="en-US" sz="26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Arial" panose="020B0604020202020204" pitchFamily="34" charset="0"/>
            </a:endParaRPr>
          </a:p>
          <a:p>
            <a:pPr>
              <a:lnSpc>
                <a:spcPct val="110000"/>
              </a:lnSpc>
            </a:pPr>
            <a:r>
              <a:rPr lang="zh-CN" altLang="en-US" sz="2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Arial" panose="020B0604020202020204" pitchFamily="34" charset="0"/>
              </a:rPr>
              <a:t>    “有胡叉呢。走到了，看见猹了，你便刺。这畜生很伶俐，倒向你奔来，反从胯下窜了。它的皮毛是油一般的滑</a:t>
            </a:r>
            <a:r>
              <a:rPr lang="en-US" altLang="zh-CN" sz="2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Arial" panose="020B0604020202020204" pitchFamily="34" charset="0"/>
              </a:rPr>
              <a:t>……</a:t>
            </a:r>
            <a:r>
              <a:rPr lang="zh-CN" altLang="en-US" sz="2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Arial" panose="020B0604020202020204" pitchFamily="34" charset="0"/>
              </a:rPr>
              <a:t>”</a:t>
            </a:r>
            <a:endParaRPr lang="zh-CN" altLang="en-US" sz="26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>
        <p14:ripple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525796" y="728458"/>
            <a:ext cx="8092407" cy="1383665"/>
          </a:xfrm>
          <a:prstGeom prst="rect">
            <a:avLst/>
          </a:prstGeom>
          <a:noFill/>
          <a:ln w="28575">
            <a:noFill/>
          </a:ln>
        </p:spPr>
        <p:txBody>
          <a:bodyPr wrap="square" rtlCol="0" anchor="t">
            <a:spAutoFit/>
          </a:bodyPr>
          <a:lstStyle/>
          <a:p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“现在太冷，你夏天到我们这里来。我们日里到海边捡贝壳去，红的绿的都有，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鬼见怕也有，观音手也有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。晚上我和爹管西瓜去，你也去。”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5" name="圆角矩形 1"/>
          <p:cNvSpPr/>
          <p:nvPr/>
        </p:nvSpPr>
        <p:spPr>
          <a:xfrm>
            <a:off x="2691868" y="1233109"/>
            <a:ext cx="2232000" cy="373808"/>
          </a:xfrm>
          <a:prstGeom prst="roundRect">
            <a:avLst/>
          </a:prstGeom>
          <a:grpFill/>
          <a:ln w="28575"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5292090" y="1607336"/>
            <a:ext cx="3096260" cy="0"/>
          </a:xfrm>
          <a:prstGeom prst="line">
            <a:avLst/>
          </a:prstGeom>
          <a:ln w="28575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653415" y="2094381"/>
            <a:ext cx="701675" cy="17780"/>
          </a:xfrm>
          <a:prstGeom prst="line">
            <a:avLst/>
          </a:prstGeom>
          <a:ln w="28575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58790" y="2439670"/>
            <a:ext cx="3127375" cy="218821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23808" y="803158"/>
            <a:ext cx="3384000" cy="3384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204" t="14004" r="37042" b="6806"/>
          <a:stretch>
            <a:fillRect/>
          </a:stretch>
        </p:blipFill>
        <p:spPr>
          <a:xfrm>
            <a:off x="1163660" y="669224"/>
            <a:ext cx="3384001" cy="316799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3" name="文本框 12"/>
          <p:cNvSpPr txBox="1"/>
          <p:nvPr/>
        </p:nvSpPr>
        <p:spPr>
          <a:xfrm>
            <a:off x="2129790" y="3469640"/>
            <a:ext cx="255460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r>
              <a:rPr lang="zh-CN" altLang="en-US" sz="4400"/>
              <a:t>见多识广</a:t>
            </a:r>
            <a:endParaRPr lang="zh-CN" altLang="en-US" sz="44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>
        <p14:ripple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0" dur="1" fill="hold"/>
                                        <p:tgtEl>
                                          <p:spTgt spid="1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>
</file>

<file path=ppt/tags/tag1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heme/theme1.xml><?xml version="1.0" encoding="utf-8"?>
<a:theme xmlns:a="http://schemas.openxmlformats.org/drawingml/2006/main" name="3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4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1699</Words>
  <Application>WPS 演示</Application>
  <PresentationFormat>On-screen Show (16:9)</PresentationFormat>
  <Paragraphs>135</Paragraphs>
  <Slides>22</Slides>
  <Notes>21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22</vt:i4>
      </vt:variant>
    </vt:vector>
  </HeadingPairs>
  <TitlesOfParts>
    <vt:vector size="35" baseType="lpstr">
      <vt:lpstr>Arial</vt:lpstr>
      <vt:lpstr>宋体</vt:lpstr>
      <vt:lpstr>Wingdings</vt:lpstr>
      <vt:lpstr>楷体</vt:lpstr>
      <vt:lpstr>Times New Roman</vt:lpstr>
      <vt:lpstr>微软雅黑</vt:lpstr>
      <vt:lpstr>Arial Unicode MS</vt:lpstr>
      <vt:lpstr>等线 Light</vt:lpstr>
      <vt:lpstr>等线</vt:lpstr>
      <vt:lpstr>Calibri</vt:lpstr>
      <vt:lpstr>黑体</vt:lpstr>
      <vt:lpstr>3_Office 主题​​</vt:lpstr>
      <vt:lpstr>4_Office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学科网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rbm.xkw.com</dc:creator>
  <cp:lastModifiedBy>qwe</cp:lastModifiedBy>
  <cp:revision>2</cp:revision>
  <cp:lastPrinted>2021-06-04T21:46:00Z</cp:lastPrinted>
  <dcterms:created xsi:type="dcterms:W3CDTF">2021-06-04T21:46:00Z</dcterms:created>
  <dcterms:modified xsi:type="dcterms:W3CDTF">2021-11-05T12:06:30Z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  <property fmtid="{D5CDD505-2E9C-101B-9397-08002B2CF9AE}" pid="6" name="ICV">
    <vt:lpwstr>3D6090CD099F458EAF7726A49CE0DE8E</vt:lpwstr>
  </property>
  <property fmtid="{D5CDD505-2E9C-101B-9397-08002B2CF9AE}" pid="7" name="KSOProductBuildVer">
    <vt:lpwstr>2052-11.1.0.10938</vt:lpwstr>
  </property>
</Properties>
</file>