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8" r:id="rId4"/>
    <p:sldId id="269" r:id="rId5"/>
    <p:sldId id="270" r:id="rId6"/>
    <p:sldId id="256" r:id="rId7"/>
    <p:sldId id="258" r:id="rId8"/>
    <p:sldId id="259" r:id="rId9"/>
    <p:sldId id="260" r:id="rId10"/>
    <p:sldId id="261" r:id="rId11"/>
    <p:sldId id="263" r:id="rId12"/>
    <p:sldId id="262" r:id="rId13"/>
    <p:sldId id="264" r:id="rId14"/>
    <p:sldId id="265" r:id="rId15"/>
    <p:sldId id="266" r:id="rId16"/>
    <p:sldId id="267" r:id="rId17"/>
    <p:sldId id="271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FF"/>
    <a:srgbClr val="66FF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5.xml"/><Relationship Id="rId8" Type="http://schemas.openxmlformats.org/officeDocument/2006/relationships/slide" Target="slide14.xml"/><Relationship Id="rId7" Type="http://schemas.openxmlformats.org/officeDocument/2006/relationships/slide" Target="slide1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6.xml"/><Relationship Id="rId3" Type="http://schemas.openxmlformats.org/officeDocument/2006/relationships/slide" Target="slide7.xml"/><Relationship Id="rId2" Type="http://schemas.openxmlformats.org/officeDocument/2006/relationships/slide" Target="slide5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1.xml"/><Relationship Id="rId1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6" name="图片 3075" descr="u=798418026,3460701049&amp;gp=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文本框 3076">
            <a:hlinkClick r:id="rId2" action="ppaction://hlinksldjump"/>
          </p:cNvPr>
          <p:cNvSpPr txBox="1"/>
          <p:nvPr/>
        </p:nvSpPr>
        <p:spPr>
          <a:xfrm>
            <a:off x="0" y="476250"/>
            <a:ext cx="915988" cy="48958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锣鼓喧天辞旧岁</a:t>
            </a:r>
            <a:endParaRPr lang="zh-CN" altLang="en-US" sz="4800" b="1" dirty="0">
              <a:solidFill>
                <a:schemeClr val="accent2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3078" name="文本框 3077">
            <a:hlinkClick r:id="rId3" action="ppaction://hlinksldjump"/>
          </p:cNvPr>
          <p:cNvSpPr txBox="1"/>
          <p:nvPr/>
        </p:nvSpPr>
        <p:spPr>
          <a:xfrm>
            <a:off x="8228013" y="476250"/>
            <a:ext cx="915987" cy="532923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accent2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爆竹声中迎新春</a:t>
            </a:r>
            <a:endParaRPr lang="zh-CN" altLang="en-US" sz="4800" b="1" dirty="0">
              <a:solidFill>
                <a:schemeClr val="accent2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3080" name="矩形 3079">
            <a:hlinkClick r:id="rId4" action="ppaction://hlinksldjump"/>
          </p:cNvPr>
          <p:cNvSpPr/>
          <p:nvPr/>
        </p:nvSpPr>
        <p:spPr>
          <a:xfrm>
            <a:off x="1619250" y="765175"/>
            <a:ext cx="6096000" cy="46069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9600">
                <a:ln w="9525" cap="flat" cmpd="sng">
                  <a:solidFill>
                    <a:srgbClr val="33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北京的春节</a:t>
            </a:r>
            <a:endParaRPr lang="zh-CN" altLang="en-US" sz="9600">
              <a:ln w="9525" cap="flat" cmpd="sng">
                <a:solidFill>
                  <a:srgbClr val="3366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F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082" name="动作按钮: 开始 3081">
            <a:hlinkClick r:id="rId5" action="ppaction://hlinksldjump"/>
          </p:cNvPr>
          <p:cNvSpPr/>
          <p:nvPr/>
        </p:nvSpPr>
        <p:spPr>
          <a:xfrm>
            <a:off x="0" y="5805488"/>
            <a:ext cx="431800" cy="431800"/>
          </a:xfrm>
          <a:prstGeom prst="actionButtonBeginning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3" name="动作按钮: 结束 3082">
            <a:hlinkClick r:id="rId6" action="ppaction://hlinksldjump"/>
          </p:cNvPr>
          <p:cNvSpPr/>
          <p:nvPr/>
        </p:nvSpPr>
        <p:spPr>
          <a:xfrm>
            <a:off x="8604250" y="5661025"/>
            <a:ext cx="360363" cy="504825"/>
          </a:xfrm>
          <a:prstGeom prst="actionButtonEnd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4" name="文本框 3083">
            <a:hlinkClick r:id="rId7" action="ppaction://hlinksldjump"/>
          </p:cNvPr>
          <p:cNvSpPr txBox="1"/>
          <p:nvPr/>
        </p:nvSpPr>
        <p:spPr>
          <a:xfrm>
            <a:off x="2268538" y="6216650"/>
            <a:ext cx="574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66FF33"/>
                </a:solidFill>
                <a:latin typeface="Arial" panose="020B0604020202020204" pitchFamily="34" charset="0"/>
              </a:rPr>
              <a:t>脉络</a:t>
            </a:r>
            <a:endParaRPr lang="zh-CN" altLang="en-US" dirty="0">
              <a:solidFill>
                <a:srgbClr val="66FF33"/>
              </a:solidFill>
              <a:latin typeface="Arial" panose="020B0604020202020204" pitchFamily="34" charset="0"/>
            </a:endParaRPr>
          </a:p>
        </p:txBody>
      </p:sp>
      <p:sp>
        <p:nvSpPr>
          <p:cNvPr id="3085" name="文本框 3084">
            <a:hlinkClick r:id="rId8" action="ppaction://hlinksldjump"/>
          </p:cNvPr>
          <p:cNvSpPr txBox="1"/>
          <p:nvPr/>
        </p:nvSpPr>
        <p:spPr>
          <a:xfrm>
            <a:off x="2771775" y="6237288"/>
            <a:ext cx="5762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66FF33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填表</a:t>
            </a:r>
            <a:endParaRPr lang="zh-CN" altLang="en-US" dirty="0">
              <a:solidFill>
                <a:srgbClr val="66FF33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086" name="文本框 3085">
            <a:hlinkClick r:id="rId9" action="ppaction://hlinksldjump"/>
          </p:cNvPr>
          <p:cNvSpPr txBox="1"/>
          <p:nvPr/>
        </p:nvSpPr>
        <p:spPr>
          <a:xfrm>
            <a:off x="3419475" y="6216650"/>
            <a:ext cx="5762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66FF33"/>
                </a:solidFill>
                <a:latin typeface="Arial" panose="020B0604020202020204" pitchFamily="34" charset="0"/>
              </a:rPr>
              <a:t>板书</a:t>
            </a:r>
            <a:endParaRPr lang="zh-CN" altLang="en-US" dirty="0">
              <a:solidFill>
                <a:srgbClr val="66FF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文本框 9219"/>
          <p:cNvSpPr txBox="1"/>
          <p:nvPr/>
        </p:nvSpPr>
        <p:spPr>
          <a:xfrm>
            <a:off x="0" y="1746250"/>
            <a:ext cx="9144000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一眨眼，到了残灯末庙，春节在正月十九结束了。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221" name="动作按钮: 后退或前一项 9220">
            <a:hlinkClick r:id="rId1" action="ppaction://hlinksldjump"/>
          </p:cNvPr>
          <p:cNvSpPr/>
          <p:nvPr/>
        </p:nvSpPr>
        <p:spPr>
          <a:xfrm>
            <a:off x="0" y="0"/>
            <a:ext cx="719138" cy="431800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2" name="动作按钮: 前进或下一项 9221">
            <a:hlinkClick r:id="rId2" action="ppaction://hlinksldjump"/>
          </p:cNvPr>
          <p:cNvSpPr/>
          <p:nvPr/>
        </p:nvSpPr>
        <p:spPr>
          <a:xfrm>
            <a:off x="8424863" y="6353175"/>
            <a:ext cx="719137" cy="504825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7" name="文本框 8196"/>
          <p:cNvSpPr txBox="1"/>
          <p:nvPr/>
        </p:nvSpPr>
        <p:spPr>
          <a:xfrm>
            <a:off x="0" y="131763"/>
            <a:ext cx="9144000" cy="6465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800" b="1" dirty="0">
                <a:solidFill>
                  <a:srgbClr val="0000FF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3800" b="1" dirty="0">
                <a:solidFill>
                  <a:srgbClr val="0000FF"/>
                </a:solidFill>
                <a:latin typeface="Arial" panose="020B0604020202020204" pitchFamily="34" charset="0"/>
              </a:rPr>
              <a:t>这句在文中起承上启下作用。残灯：花灯逐渐少了、熄灭了；末庙：庙会的最后一天。从正月初一人们就开始逛庙会，正月初五又到处张灯结彩闹花灯，到了正月十九，花灯逐渐少了、熄灭了，庙会也到了最后一天，隆重热闹的春节结束了。十九天“美好快乐的日子”竟然“一眨眼”就过去了，作者恋恋不舍的心绪跃然句中。这个句子还与课文的首句“照北京的老规矩，春节差不多在腊月的初旬就开始了”相呼应，使文章结构完整，浑然一体。</a:t>
            </a:r>
            <a:endParaRPr lang="zh-CN" altLang="en-US" sz="3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动作按钮: 后退或前一项 8197">
            <a:hlinkClick r:id="rId1" action="ppaction://hlinksldjump"/>
          </p:cNvPr>
          <p:cNvSpPr/>
          <p:nvPr/>
        </p:nvSpPr>
        <p:spPr>
          <a:xfrm>
            <a:off x="8459788" y="6381750"/>
            <a:ext cx="433387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4" name="文本框 10243"/>
          <p:cNvSpPr txBox="1"/>
          <p:nvPr/>
        </p:nvSpPr>
        <p:spPr>
          <a:xfrm>
            <a:off x="0" y="-100012"/>
            <a:ext cx="91440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0000FF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文章是按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</a:rPr>
              <a:t>(        )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顺序安排内容的，</a:t>
            </a:r>
            <a:endParaRPr lang="zh-CN" altLang="en-US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矩形 10244"/>
          <p:cNvSpPr/>
          <p:nvPr/>
        </p:nvSpPr>
        <p:spPr>
          <a:xfrm>
            <a:off x="2787650" y="733425"/>
            <a:ext cx="6737350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可分（  ）个时间段：</a:t>
            </a:r>
            <a:endParaRPr lang="zh-CN" altLang="en-US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4284663" y="-100012"/>
            <a:ext cx="18002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时间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47" name="文本框 10246"/>
          <p:cNvSpPr txBox="1"/>
          <p:nvPr/>
        </p:nvSpPr>
        <p:spPr>
          <a:xfrm>
            <a:off x="4859338" y="765175"/>
            <a:ext cx="4333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Arial" panose="020B0604020202020204" pitchFamily="34" charset="0"/>
              </a:rPr>
              <a:t>5</a:t>
            </a:r>
            <a:endParaRPr lang="en-US" altLang="zh-CN" sz="54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0" y="1558925"/>
            <a:ext cx="9715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①</a:t>
            </a:r>
            <a:endParaRPr lang="en-US" altLang="zh-CN" sz="5400" b="1" dirty="0">
              <a:latin typeface="Arial" panose="020B0604020202020204" pitchFamily="34" charset="0"/>
            </a:endParaRPr>
          </a:p>
        </p:txBody>
      </p:sp>
      <p:sp>
        <p:nvSpPr>
          <p:cNvPr id="10249" name="文本框 10248"/>
          <p:cNvSpPr txBox="1"/>
          <p:nvPr/>
        </p:nvSpPr>
        <p:spPr>
          <a:xfrm>
            <a:off x="827088" y="1558925"/>
            <a:ext cx="79565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第１至　自然段（　　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50" name="文本框 10249"/>
          <p:cNvSpPr txBox="1"/>
          <p:nvPr/>
        </p:nvSpPr>
        <p:spPr>
          <a:xfrm>
            <a:off x="735013" y="2420938"/>
            <a:ext cx="6356350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　　　　　　　）；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51" name="文本框 10250"/>
          <p:cNvSpPr txBox="1"/>
          <p:nvPr/>
        </p:nvSpPr>
        <p:spPr>
          <a:xfrm>
            <a:off x="2916238" y="1558925"/>
            <a:ext cx="7191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６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2" name="文本框 10251"/>
          <p:cNvSpPr txBox="1"/>
          <p:nvPr/>
        </p:nvSpPr>
        <p:spPr>
          <a:xfrm>
            <a:off x="6227763" y="1558925"/>
            <a:ext cx="31686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春节差不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3" name="文本框 10252"/>
          <p:cNvSpPr txBox="1"/>
          <p:nvPr/>
        </p:nvSpPr>
        <p:spPr>
          <a:xfrm>
            <a:off x="36513" y="2420938"/>
            <a:ext cx="60483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多在腊月初旬开始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4" name="文本框 10253"/>
          <p:cNvSpPr txBox="1"/>
          <p:nvPr/>
        </p:nvSpPr>
        <p:spPr>
          <a:xfrm>
            <a:off x="6732588" y="2349500"/>
            <a:ext cx="79216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②</a:t>
            </a:r>
            <a:endParaRPr lang="en-US" altLang="zh-CN" sz="5400" b="1" dirty="0">
              <a:latin typeface="Arial" panose="020B0604020202020204" pitchFamily="34" charset="0"/>
            </a:endParaRPr>
          </a:p>
        </p:txBody>
      </p:sp>
      <p:sp>
        <p:nvSpPr>
          <p:cNvPr id="10255" name="文本框 10254"/>
          <p:cNvSpPr txBox="1"/>
          <p:nvPr/>
        </p:nvSpPr>
        <p:spPr>
          <a:xfrm>
            <a:off x="7380288" y="2370138"/>
            <a:ext cx="2241550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第　　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56" name="矩形 10255"/>
          <p:cNvSpPr/>
          <p:nvPr/>
        </p:nvSpPr>
        <p:spPr>
          <a:xfrm>
            <a:off x="0" y="3235325"/>
            <a:ext cx="5867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自然段（　　）；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57" name="文本框 10256"/>
          <p:cNvSpPr txBox="1"/>
          <p:nvPr/>
        </p:nvSpPr>
        <p:spPr>
          <a:xfrm>
            <a:off x="8243888" y="2349500"/>
            <a:ext cx="9001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７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8" name="文本框 10257"/>
          <p:cNvSpPr txBox="1"/>
          <p:nvPr/>
        </p:nvSpPr>
        <p:spPr>
          <a:xfrm>
            <a:off x="2771775" y="3235325"/>
            <a:ext cx="194468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除夕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9" name="文本框 10258"/>
          <p:cNvSpPr txBox="1"/>
          <p:nvPr/>
        </p:nvSpPr>
        <p:spPr>
          <a:xfrm>
            <a:off x="5292725" y="3235325"/>
            <a:ext cx="3708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③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第８至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60" name="矩形 10259"/>
          <p:cNvSpPr/>
          <p:nvPr/>
        </p:nvSpPr>
        <p:spPr>
          <a:xfrm>
            <a:off x="-36512" y="4098925"/>
            <a:ext cx="97218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自然段（</a:t>
            </a:r>
            <a:r>
              <a:rPr lang="zh-CN" altLang="en-US" sz="5400" b="1">
                <a:solidFill>
                  <a:srgbClr val="0000FF"/>
                </a:solidFill>
                <a:latin typeface="Arial" panose="020B0604020202020204" pitchFamily="34" charset="0"/>
              </a:rPr>
              <a:t>               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）；</a:t>
            </a:r>
            <a:endParaRPr lang="zh-CN" altLang="en-US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61" name="文本框 10260"/>
          <p:cNvSpPr txBox="1"/>
          <p:nvPr/>
        </p:nvSpPr>
        <p:spPr>
          <a:xfrm>
            <a:off x="8172450" y="3306763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Arial" panose="020B0604020202020204" pitchFamily="34" charset="0"/>
              </a:rPr>
              <a:t>10</a:t>
            </a:r>
            <a:endParaRPr lang="en-US" altLang="zh-CN" sz="54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62" name="文本框 10261"/>
          <p:cNvSpPr txBox="1"/>
          <p:nvPr/>
        </p:nvSpPr>
        <p:spPr>
          <a:xfrm>
            <a:off x="2771775" y="4076700"/>
            <a:ext cx="35242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正月初一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63" name="文本框 10262"/>
          <p:cNvSpPr txBox="1"/>
          <p:nvPr/>
        </p:nvSpPr>
        <p:spPr>
          <a:xfrm>
            <a:off x="6659563" y="4076700"/>
            <a:ext cx="2484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④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第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</a:rPr>
              <a:t>11</a:t>
            </a:r>
            <a:endParaRPr lang="en-US" altLang="zh-CN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64" name="文本框 10263"/>
          <p:cNvSpPr txBox="1"/>
          <p:nvPr/>
        </p:nvSpPr>
        <p:spPr>
          <a:xfrm>
            <a:off x="0" y="4941888"/>
            <a:ext cx="91440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至   然段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</a:rPr>
              <a:t>(                            );</a:t>
            </a:r>
            <a:endParaRPr lang="en-US" altLang="zh-CN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66" name="文本框 10265"/>
          <p:cNvSpPr txBox="1"/>
          <p:nvPr/>
        </p:nvSpPr>
        <p:spPr>
          <a:xfrm>
            <a:off x="539750" y="4941888"/>
            <a:ext cx="14414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Arial" panose="020B0604020202020204" pitchFamily="34" charset="0"/>
              </a:rPr>
              <a:t>12</a:t>
            </a:r>
            <a:endParaRPr lang="en-US" altLang="zh-CN" sz="54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67" name="文本框 10266"/>
          <p:cNvSpPr txBox="1"/>
          <p:nvPr/>
        </p:nvSpPr>
        <p:spPr>
          <a:xfrm>
            <a:off x="3132138" y="4962525"/>
            <a:ext cx="51847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正月十五元宵节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68" name="文本框 10267"/>
          <p:cNvSpPr txBox="1"/>
          <p:nvPr/>
        </p:nvSpPr>
        <p:spPr>
          <a:xfrm>
            <a:off x="-36512" y="5876925"/>
            <a:ext cx="91805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latin typeface="Arial" panose="020B0604020202020204" pitchFamily="34" charset="0"/>
              </a:rPr>
              <a:t>⑤</a:t>
            </a:r>
            <a:r>
              <a:rPr lang="zh-CN" altLang="en-US" sz="5400" b="1" dirty="0">
                <a:solidFill>
                  <a:srgbClr val="0000FF"/>
                </a:solidFill>
                <a:latin typeface="Arial" panose="020B0604020202020204" pitchFamily="34" charset="0"/>
              </a:rPr>
              <a:t>第   自然段</a:t>
            </a:r>
            <a:r>
              <a:rPr lang="en-US" altLang="zh-CN" sz="5400" b="1">
                <a:solidFill>
                  <a:srgbClr val="0000FF"/>
                </a:solidFill>
                <a:latin typeface="Arial" panose="020B0604020202020204" pitchFamily="34" charset="0"/>
              </a:rPr>
              <a:t>(                      ).  </a:t>
            </a:r>
            <a:endParaRPr lang="en-US" altLang="zh-CN" sz="5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69" name="文本框 10268"/>
          <p:cNvSpPr txBox="1"/>
          <p:nvPr/>
        </p:nvSpPr>
        <p:spPr>
          <a:xfrm>
            <a:off x="4211638" y="5876925"/>
            <a:ext cx="46434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正月十九结束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70" name="文本框 10269"/>
          <p:cNvSpPr txBox="1"/>
          <p:nvPr/>
        </p:nvSpPr>
        <p:spPr>
          <a:xfrm>
            <a:off x="1258888" y="5876925"/>
            <a:ext cx="11525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Arial" panose="020B0604020202020204" pitchFamily="34" charset="0"/>
              </a:rPr>
              <a:t>13</a:t>
            </a:r>
            <a:endParaRPr lang="en-US" altLang="zh-CN" sz="54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71" name="动作按钮: 后退或前一项 10270">
            <a:hlinkClick r:id="rId1" action="ppaction://hlinksldjump"/>
          </p:cNvPr>
          <p:cNvSpPr/>
          <p:nvPr/>
        </p:nvSpPr>
        <p:spPr>
          <a:xfrm>
            <a:off x="0" y="0"/>
            <a:ext cx="539750" cy="404813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61" grpId="0"/>
      <p:bldP spid="10262" grpId="0"/>
      <p:bldP spid="10263" grpId="0"/>
      <p:bldP spid="10264" grpId="0"/>
      <p:bldP spid="10266" grpId="0"/>
      <p:bldP spid="10267" grpId="0"/>
      <p:bldP spid="10268" grpId="0"/>
      <p:bldP spid="10269" grpId="0"/>
      <p:bldP spid="102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8" name="文本框 11267"/>
          <p:cNvSpPr txBox="1"/>
          <p:nvPr/>
        </p:nvSpPr>
        <p:spPr>
          <a:xfrm>
            <a:off x="179388" y="188913"/>
            <a:ext cx="8964612" cy="466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</a:rPr>
              <a:t>每部分都以表示（　　）的词开头，构成各段的总起句中心句，紧接着围绕中心句列举事例．这种结构安排的好处是（　</a:t>
            </a:r>
            <a:endParaRPr lang="zh-CN" altLang="en-US" sz="6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6300788" y="188913"/>
            <a:ext cx="24479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  <a:t>时间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323850" y="4868863"/>
            <a:ext cx="6119813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</a:rPr>
              <a:t>　　　　　　）。</a:t>
            </a:r>
            <a:endParaRPr lang="zh-CN" altLang="en-US" sz="6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文本框 11270"/>
          <p:cNvSpPr txBox="1"/>
          <p:nvPr/>
        </p:nvSpPr>
        <p:spPr>
          <a:xfrm>
            <a:off x="6227763" y="3860800"/>
            <a:ext cx="34575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  <a:t>自然流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文本框 11271"/>
          <p:cNvSpPr txBox="1"/>
          <p:nvPr/>
        </p:nvSpPr>
        <p:spPr>
          <a:xfrm>
            <a:off x="179388" y="4868863"/>
            <a:ext cx="648176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  <a:t>畅、脉络清晰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1273" name="动作按钮: 开始 11272">
            <a:hlinkClick r:id="rId1" action="ppaction://hlinksldjump"/>
          </p:cNvPr>
          <p:cNvSpPr/>
          <p:nvPr/>
        </p:nvSpPr>
        <p:spPr>
          <a:xfrm>
            <a:off x="8459788" y="6453188"/>
            <a:ext cx="433387" cy="404812"/>
          </a:xfrm>
          <a:prstGeom prst="actionButtonBeginning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4" name="动作按钮: 后退或前一项 11273">
            <a:hlinkClick r:id="rId2" action="ppaction://hlinksldjump"/>
          </p:cNvPr>
          <p:cNvSpPr/>
          <p:nvPr/>
        </p:nvSpPr>
        <p:spPr>
          <a:xfrm>
            <a:off x="8532813" y="0"/>
            <a:ext cx="611187" cy="620713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/>
      <p:bldP spid="11270" grpId="0"/>
      <p:bldP spid="11271" grpId="0"/>
      <p:bldP spid="112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文本框 12291"/>
          <p:cNvSpPr txBox="1"/>
          <p:nvPr/>
        </p:nvSpPr>
        <p:spPr>
          <a:xfrm>
            <a:off x="107950" y="115888"/>
            <a:ext cx="367188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</a:rPr>
              <a:t>填写表格</a:t>
            </a:r>
            <a:r>
              <a:rPr lang="en-US" altLang="zh-CN" sz="6000" b="1">
                <a:solidFill>
                  <a:srgbClr val="0000FF"/>
                </a:solidFill>
                <a:latin typeface="Arial" panose="020B0604020202020204" pitchFamily="34" charset="0"/>
              </a:rPr>
              <a:t>:</a:t>
            </a:r>
            <a:endParaRPr lang="en-US" altLang="zh-CN" sz="6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2329" name="表格 12328"/>
          <p:cNvGraphicFramePr/>
          <p:nvPr/>
        </p:nvGraphicFramePr>
        <p:xfrm>
          <a:off x="-36512" y="1125538"/>
          <a:ext cx="9180512" cy="5470525"/>
        </p:xfrm>
        <a:graphic>
          <a:graphicData uri="http://schemas.openxmlformats.org/drawingml/2006/table">
            <a:tbl>
              <a:tblPr/>
              <a:tblGrid>
                <a:gridCol w="2808288"/>
                <a:gridCol w="6372225"/>
              </a:tblGrid>
              <a:tr h="12461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 dirty="0">
                          <a:solidFill>
                            <a:srgbClr val="0000FF"/>
                          </a:solidFill>
                        </a:rPr>
                        <a:t>  </a:t>
                      </a:r>
                      <a:r>
                        <a:rPr lang="zh-CN" altLang="en-US" sz="6000" b="1" dirty="0">
                          <a:solidFill>
                            <a:srgbClr val="0000FF"/>
                          </a:solidFill>
                        </a:rPr>
                        <a:t>时间</a:t>
                      </a:r>
                      <a:endParaRPr lang="zh-CN" altLang="en-US" sz="6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6000" b="1" dirty="0">
                          <a:solidFill>
                            <a:srgbClr val="0000FF"/>
                          </a:solidFill>
                        </a:rPr>
                        <a:t>       </a:t>
                      </a:r>
                      <a:r>
                        <a:rPr lang="zh-CN" altLang="en-US" sz="6000" b="1" dirty="0">
                          <a:solidFill>
                            <a:srgbClr val="0000FF"/>
                          </a:solidFill>
                        </a:rPr>
                        <a:t>风俗习惯</a:t>
                      </a:r>
                      <a:endParaRPr lang="zh-CN" altLang="en-US" sz="60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21" name="文本框 12320"/>
          <p:cNvSpPr txBox="1"/>
          <p:nvPr/>
        </p:nvSpPr>
        <p:spPr>
          <a:xfrm>
            <a:off x="0" y="2781300"/>
            <a:ext cx="248443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2324" name="文本框 12323"/>
          <p:cNvSpPr txBox="1"/>
          <p:nvPr/>
        </p:nvSpPr>
        <p:spPr>
          <a:xfrm>
            <a:off x="-107950" y="2276475"/>
            <a:ext cx="302418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腊月初旬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25" name="文本框 12324"/>
          <p:cNvSpPr txBox="1"/>
          <p:nvPr/>
        </p:nvSpPr>
        <p:spPr>
          <a:xfrm>
            <a:off x="611188" y="3140075"/>
            <a:ext cx="19446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除夕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26" name="文本框 12325"/>
          <p:cNvSpPr txBox="1"/>
          <p:nvPr/>
        </p:nvSpPr>
        <p:spPr>
          <a:xfrm>
            <a:off x="-107950" y="4003675"/>
            <a:ext cx="32416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正月初一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27" name="文本框 12326"/>
          <p:cNvSpPr txBox="1"/>
          <p:nvPr/>
        </p:nvSpPr>
        <p:spPr>
          <a:xfrm>
            <a:off x="-107950" y="4795838"/>
            <a:ext cx="39957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正月十五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28" name="文本框 12327"/>
          <p:cNvSpPr txBox="1"/>
          <p:nvPr/>
        </p:nvSpPr>
        <p:spPr>
          <a:xfrm>
            <a:off x="-107950" y="5661025"/>
            <a:ext cx="29527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正月十九</a:t>
            </a:r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0" name="文本框 12329"/>
          <p:cNvSpPr txBox="1"/>
          <p:nvPr/>
        </p:nvSpPr>
        <p:spPr>
          <a:xfrm>
            <a:off x="2700338" y="2276475"/>
            <a:ext cx="66246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3300"/>
                </a:solidFill>
                <a:latin typeface="Arial" panose="020B0604020202020204" pitchFamily="34" charset="0"/>
              </a:rPr>
              <a:t>熬、泡、购买、过等</a:t>
            </a:r>
            <a:endParaRPr lang="zh-CN" altLang="en-US" sz="54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1" name="文本框 12330"/>
          <p:cNvSpPr txBox="1"/>
          <p:nvPr/>
        </p:nvSpPr>
        <p:spPr>
          <a:xfrm>
            <a:off x="2771775" y="3284538"/>
            <a:ext cx="68405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灯通宵、炮声不绝、吃、守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2" name="文本框 12331"/>
          <p:cNvSpPr txBox="1"/>
          <p:nvPr/>
        </p:nvSpPr>
        <p:spPr>
          <a:xfrm>
            <a:off x="2700338" y="4148138"/>
            <a:ext cx="63722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男拜年、女待客、小孩逛庙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3" name="文本框 12332"/>
          <p:cNvSpPr txBox="1"/>
          <p:nvPr/>
        </p:nvSpPr>
        <p:spPr>
          <a:xfrm>
            <a:off x="2987675" y="5011738"/>
            <a:ext cx="6156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观花灯、放鞭炮、吃元宵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4" name="文本框 12333"/>
          <p:cNvSpPr txBox="1"/>
          <p:nvPr/>
        </p:nvSpPr>
        <p:spPr>
          <a:xfrm>
            <a:off x="2700338" y="5751513"/>
            <a:ext cx="63198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结束：小孩上学、大人忙活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335" name="动作按钮: 后退或前一项 12334">
            <a:hlinkClick r:id="rId1" action="ppaction://hlinksldjump"/>
          </p:cNvPr>
          <p:cNvSpPr/>
          <p:nvPr/>
        </p:nvSpPr>
        <p:spPr>
          <a:xfrm>
            <a:off x="8388350" y="0"/>
            <a:ext cx="755650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324" grpId="0"/>
      <p:bldP spid="12325" grpId="0"/>
      <p:bldP spid="12326" grpId="0"/>
      <p:bldP spid="12327" grpId="0"/>
      <p:bldP spid="12328" grpId="0"/>
      <p:bldP spid="12330" grpId="0"/>
      <p:bldP spid="12331" grpId="0"/>
      <p:bldP spid="12332" grpId="0"/>
      <p:bldP spid="12333" grpId="0"/>
      <p:bldP spid="123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矩形 13315"/>
          <p:cNvSpPr/>
          <p:nvPr/>
        </p:nvSpPr>
        <p:spPr>
          <a:xfrm>
            <a:off x="174625" y="1450975"/>
            <a:ext cx="8969375" cy="55784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br>
              <a:rPr lang="en-US" altLang="zh-CN" sz="6000" b="1" dirty="0">
                <a:solidFill>
                  <a:srgbClr val="FF3300"/>
                </a:solidFill>
                <a:latin typeface="Arial" panose="020B0604020202020204" pitchFamily="34" charset="0"/>
              </a:rPr>
            </a:b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  <a:t>　　　　　　　　　　</a:t>
            </a:r>
            <a:b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</a:b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  <a:t>　　　　　　　　　　　　　　　　　　　热闹　喜庆　团圆　祥和</a:t>
            </a:r>
            <a:b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</a:br>
            <a:b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</a:rPr>
            </a:b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矩形 13316"/>
          <p:cNvSpPr/>
          <p:nvPr/>
        </p:nvSpPr>
        <p:spPr>
          <a:xfrm>
            <a:off x="1343025" y="1436688"/>
            <a:ext cx="273208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北京的春节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318" name="矩形 13317"/>
          <p:cNvSpPr/>
          <p:nvPr/>
        </p:nvSpPr>
        <p:spPr>
          <a:xfrm>
            <a:off x="3924300" y="1447800"/>
            <a:ext cx="42592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4000" b="1">
                <a:solidFill>
                  <a:srgbClr val="FF3300"/>
                </a:solidFill>
                <a:latin typeface="Arial" panose="020B0604020202020204" pitchFamily="34" charset="0"/>
              </a:rPr>
              <a:t>—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独特的民俗文化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3319" name="矩形 13318"/>
          <p:cNvSpPr/>
          <p:nvPr/>
        </p:nvSpPr>
        <p:spPr>
          <a:xfrm>
            <a:off x="234950" y="3121025"/>
            <a:ext cx="86582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腊八－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腊月二十三－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除夕－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正月初一－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正月十五－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正月十九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动作按钮: 后退或前一项 13319">
            <a:hlinkClick r:id="rId1" action="ppaction://hlinksldjump"/>
          </p:cNvPr>
          <p:cNvSpPr/>
          <p:nvPr/>
        </p:nvSpPr>
        <p:spPr>
          <a:xfrm>
            <a:off x="8388350" y="6308725"/>
            <a:ext cx="431800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133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ctrTitle"/>
          </p:nvPr>
        </p:nvSpPr>
        <p:spPr>
          <a:xfrm>
            <a:off x="539750" y="252413"/>
            <a:ext cx="7772400" cy="1736725"/>
          </a:xfrm>
          <a:ln/>
        </p:spPr>
        <p:txBody>
          <a:bodyPr anchor="ctr" anchorCtr="0"/>
          <a:p>
            <a:pPr algn="l" defTabSz="914400">
              <a:buClrTx/>
              <a:buSzTx/>
              <a:buFontTx/>
              <a:buNone/>
            </a:pPr>
            <a:r>
              <a:rPr lang="zh-CN" altLang="en-US" sz="44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附</a:t>
            </a:r>
            <a:r>
              <a:rPr lang="en-US" altLang="zh-CN" sz="4400" b="1" kern="1200" baseline="0"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r>
              <a:rPr lang="zh-CN" altLang="en-US" sz="44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春节习俗</a:t>
            </a:r>
            <a:r>
              <a:rPr lang="zh-CN" altLang="en-US" sz="4400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zh-CN" altLang="en-US" sz="4400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1" name="副标题 17410"/>
          <p:cNvSpPr>
            <a:spLocks noGrp="1"/>
          </p:cNvSpPr>
          <p:nvPr>
            <p:ph type="subTitle" idx="1"/>
          </p:nvPr>
        </p:nvSpPr>
        <p:spPr>
          <a:xfrm>
            <a:off x="0" y="2349500"/>
            <a:ext cx="9144000" cy="4103688"/>
          </a:xfrm>
          <a:ln/>
        </p:spPr>
        <p:txBody>
          <a:bodyPr/>
          <a:p>
            <a:pPr defTabSz="914400">
              <a:buClrTx/>
              <a:buSzTx/>
              <a:buFontTx/>
            </a:pPr>
            <a:r>
              <a:rPr lang="zh-CN" altLang="en-US" sz="3200" b="1" kern="1200" baseline="0" dirty="0">
                <a:latin typeface="Arial" panose="020B0604020202020204" pitchFamily="34" charset="0"/>
                <a:ea typeface="宋体" panose="02010600030101010101" pitchFamily="2" charset="-122"/>
              </a:rPr>
              <a:t>中国农历年的岁首称为春节。是中国人民最隆重的传统节日，也象征团结、兴旺，对未来寄托新的希望的佳节。据记载，中国人民过春节已有４千多年的历史，它是由虞舜兴起的。公元前两千多年的一天，舜即天子位，带领着部下人员，祭拜天地。从此，人们就把这一天当作岁首，算是正月初一。</a:t>
            </a:r>
            <a:endParaRPr lang="zh-CN" altLang="en-US" sz="3200" b="1" kern="1200" baseline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339" name="对象 14338"/>
          <p:cNvGraphicFramePr/>
          <p:nvPr/>
        </p:nvGraphicFramePr>
        <p:xfrm>
          <a:off x="0" y="188913"/>
          <a:ext cx="8640763" cy="597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428750" imgH="1428750" progId="Paint.Picture">
                  <p:embed/>
                </p:oleObj>
              </mc:Choice>
              <mc:Fallback>
                <p:oleObj name="" r:id="rId1" imgW="1428750" imgH="14287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188913"/>
                        <a:ext cx="8640763" cy="5972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文本框 14339"/>
          <p:cNvSpPr txBox="1"/>
          <p:nvPr/>
        </p:nvSpPr>
        <p:spPr>
          <a:xfrm>
            <a:off x="1524000" y="6019800"/>
            <a:ext cx="38862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隶书" panose="02010509060101010101" pitchFamily="49" charset="-122"/>
              </a:rPr>
              <a:t>      </a:t>
            </a:r>
            <a:r>
              <a:rPr lang="zh-CN" altLang="en-US" sz="6000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隶书" panose="02010509060101010101" pitchFamily="49" charset="-122"/>
              </a:rPr>
              <a:t>老   舍</a:t>
            </a:r>
            <a:endParaRPr lang="zh-CN" altLang="en-US" sz="600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152400" y="152400"/>
            <a:ext cx="2971800" cy="9144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effectLst>
                  <a:outerShdw blurRad="38100" dist="38100" dir="2700000">
                    <a:srgbClr val="FFFFFF"/>
                  </a:outerShdw>
                </a:effectLst>
                <a:latin typeface="Tahoma" panose="020B0604030504040204" pitchFamily="34" charset="0"/>
                <a:ea typeface="楷体_GB2312" pitchFamily="49" charset="-122"/>
              </a:rPr>
              <a:t>作家简介</a:t>
            </a:r>
            <a:endParaRPr lang="zh-CN" altLang="en-US" sz="5400" b="1">
              <a:effectLst>
                <a:outerShdw blurRad="38100" dist="38100" dir="2700000">
                  <a:srgbClr val="FFFFFF"/>
                </a:outerShdw>
              </a:effectLst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15363" name="文本框 15362"/>
          <p:cNvSpPr txBox="1"/>
          <p:nvPr/>
        </p:nvSpPr>
        <p:spPr>
          <a:xfrm>
            <a:off x="228600" y="1066800"/>
            <a:ext cx="8534400" cy="5453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老舍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(l899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．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．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—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1966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．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．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24),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满族，原名舒庆春，字舍予，生于北京。父亲是一名满族的护军，阵亡在八国联军攻打北京城的炮火中。母亲也是旗人．靠替人洗衣裳做活计维持一家人的生活。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1918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年夏天，他以优秀的成绩由北京师范学校毕业，被派到北京第十七小学去当校长。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1924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年夏应聘到英国伦敦大学东方学院当中文讲师。在英期间开始文学创作。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长篇小说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老张的哲学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是第一部作品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，由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1926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月起在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小说月报</a:t>
            </a:r>
            <a:r>
              <a:rPr lang="en-US" altLang="zh-CN" sz="3200" b="1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杂志连载，立刻震动文坛。</a:t>
            </a:r>
            <a:endParaRPr lang="zh-CN" altLang="en-US" sz="32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文本框 16385"/>
          <p:cNvSpPr txBox="1"/>
          <p:nvPr/>
        </p:nvSpPr>
        <p:spPr>
          <a:xfrm>
            <a:off x="442913" y="587375"/>
            <a:ext cx="8305800" cy="618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6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歌谣</a:t>
            </a:r>
            <a:r>
              <a:rPr lang="en-US" altLang="zh-CN" sz="60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endParaRPr lang="en-US" altLang="zh-CN" sz="6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333333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孩子孩子你别馋，过了腊八就是年。腊八粥喝几天，哩哩啦啦二十三。二十三，糖瓜儿粘；二十四，扫房日；二十五，炸豆腐；二十六，炖羊肉；二十七，杀只鸡；二十八，把面发；二十九，蒸馒头；三十晚上熬一宿；大年初一扭一扭。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5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charRg st="5" end="1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文本框 2051"/>
          <p:cNvSpPr txBox="1"/>
          <p:nvPr/>
        </p:nvSpPr>
        <p:spPr>
          <a:xfrm>
            <a:off x="468313" y="587375"/>
            <a:ext cx="17272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翡翠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53" name="文本框 2052"/>
          <p:cNvSpPr txBox="1"/>
          <p:nvPr/>
        </p:nvSpPr>
        <p:spPr>
          <a:xfrm>
            <a:off x="3421063" y="620713"/>
            <a:ext cx="26638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FF3300"/>
                </a:solidFill>
                <a:latin typeface="Arial" panose="020B0604020202020204" pitchFamily="34" charset="0"/>
              </a:rPr>
              <a:t>万象更新</a:t>
            </a:r>
            <a:endParaRPr lang="zh-CN" altLang="en-US" sz="48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054" name="文本框 2053"/>
          <p:cNvSpPr txBox="1"/>
          <p:nvPr/>
        </p:nvSpPr>
        <p:spPr>
          <a:xfrm>
            <a:off x="6335713" y="660400"/>
            <a:ext cx="2916237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灯火通宵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55" name="文本框 2054"/>
          <p:cNvSpPr txBox="1"/>
          <p:nvPr/>
        </p:nvSpPr>
        <p:spPr>
          <a:xfrm>
            <a:off x="323850" y="2532063"/>
            <a:ext cx="28797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日夜不绝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56" name="文本框 2055"/>
          <p:cNvSpPr txBox="1"/>
          <p:nvPr/>
        </p:nvSpPr>
        <p:spPr>
          <a:xfrm>
            <a:off x="3419475" y="2565400"/>
            <a:ext cx="266382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FF3300"/>
                </a:solidFill>
                <a:latin typeface="Arial" panose="020B0604020202020204" pitchFamily="34" charset="0"/>
              </a:rPr>
              <a:t>截然不同</a:t>
            </a:r>
            <a:endParaRPr lang="zh-CN" altLang="en-US" sz="48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057" name="文本框 2056"/>
          <p:cNvSpPr txBox="1"/>
          <p:nvPr/>
        </p:nvSpPr>
        <p:spPr>
          <a:xfrm>
            <a:off x="6300788" y="2532063"/>
            <a:ext cx="2843212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万不得已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58" name="文本框 2057"/>
          <p:cNvSpPr txBox="1"/>
          <p:nvPr/>
        </p:nvSpPr>
        <p:spPr>
          <a:xfrm>
            <a:off x="323850" y="4333875"/>
            <a:ext cx="2808288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张灯结彩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059" name="文本框 2058"/>
          <p:cNvSpPr txBox="1"/>
          <p:nvPr/>
        </p:nvSpPr>
        <p:spPr>
          <a:xfrm>
            <a:off x="3419475" y="4365625"/>
            <a:ext cx="295275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rgbClr val="FF3300"/>
                </a:solidFill>
                <a:latin typeface="Arial" panose="020B0604020202020204" pitchFamily="34" charset="0"/>
              </a:rPr>
              <a:t>有声有光</a:t>
            </a:r>
            <a:endParaRPr lang="zh-CN" altLang="en-US" sz="48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060" name="文本框 2059"/>
          <p:cNvSpPr txBox="1"/>
          <p:nvPr/>
        </p:nvSpPr>
        <p:spPr>
          <a:xfrm>
            <a:off x="6300788" y="4365625"/>
            <a:ext cx="284321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</a:rPr>
              <a:t>各形各色</a:t>
            </a:r>
            <a:endParaRPr lang="zh-CN" altLang="en-US" sz="4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  <p:bldP spid="2054" grpId="0"/>
      <p:bldP spid="2055" grpId="0"/>
      <p:bldP spid="2056" grpId="0"/>
      <p:bldP spid="2057" grpId="0"/>
      <p:bldP spid="2058" grpId="0"/>
      <p:bldP spid="2059" grpId="0"/>
      <p:bldP spid="20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0" name="文本框 4099"/>
          <p:cNvSpPr txBox="1"/>
          <p:nvPr/>
        </p:nvSpPr>
        <p:spPr>
          <a:xfrm>
            <a:off x="142875" y="428625"/>
            <a:ext cx="889317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这不是粥，而是小型的农业展览会。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101" name="文本框 4100"/>
          <p:cNvSpPr txBox="1"/>
          <p:nvPr/>
        </p:nvSpPr>
        <p:spPr>
          <a:xfrm>
            <a:off x="0" y="2881313"/>
            <a:ext cx="91440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chemeClr val="accent2"/>
                </a:solidFill>
                <a:latin typeface="Arial" panose="020B0604020202020204" pitchFamily="34" charset="0"/>
              </a:rPr>
              <a:t>       “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</a:rPr>
              <a:t>农业展览会”指腊八粥里的米、豆、干果的品种很多，多得好像是聚在一起开展览会。作者用了“打比方”的表达方法，生动形象地写出了老北京春节熬腊八粥这一民俗特点。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动作按钮: 后退或前一项 4101">
            <a:hlinkClick r:id="rId1" action="ppaction://hlinksldjump"/>
          </p:cNvPr>
          <p:cNvSpPr/>
          <p:nvPr/>
        </p:nvSpPr>
        <p:spPr>
          <a:xfrm>
            <a:off x="8243888" y="6453188"/>
            <a:ext cx="431800" cy="4048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文本框 5123">
            <a:hlinkClick r:id="rId1" action="ppaction://hlinksldjump"/>
          </p:cNvPr>
          <p:cNvSpPr txBox="1"/>
          <p:nvPr/>
        </p:nvSpPr>
        <p:spPr>
          <a:xfrm>
            <a:off x="0" y="188913"/>
            <a:ext cx="9144000" cy="6492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除夕夜家家灯火通宵，不许间断，鞭炮声日夜不绝。在外边做事的人，除非万不得已，必定赶回家来吃团圆饭。这一夜，除了很小的孩子，没有什么人睡觉，都要守岁。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125" name="动作按钮: 后退或前一项 5124">
            <a:hlinkClick r:id="rId1" action="ppaction://hlinksldjump"/>
          </p:cNvPr>
          <p:cNvSpPr/>
          <p:nvPr/>
        </p:nvSpPr>
        <p:spPr>
          <a:xfrm>
            <a:off x="8783638" y="6524625"/>
            <a:ext cx="360362" cy="3333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126" name="动作按钮: 前进或下一项 5125">
            <a:hlinkClick r:id="" action="ppaction://hlinkshowjump?jump=nextslide"/>
          </p:cNvPr>
          <p:cNvSpPr/>
          <p:nvPr/>
        </p:nvSpPr>
        <p:spPr>
          <a:xfrm>
            <a:off x="0" y="0"/>
            <a:ext cx="395288" cy="404813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8" name="文本框 6147">
            <a:hlinkClick r:id="rId1" action="ppaction://hlinksldjump"/>
          </p:cNvPr>
          <p:cNvSpPr txBox="1"/>
          <p:nvPr/>
        </p:nvSpPr>
        <p:spPr>
          <a:xfrm>
            <a:off x="0" y="44450"/>
            <a:ext cx="9144000" cy="679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从第一句话可充分感受到“除夕真热闹”。透过“万不得已”、“必定”等词语可以体验到人们多么重视除夕夜“吃团圆饭”，这里包含着浓浓亲情，浸润着传统美德。按照老北京的习惯，年三十晚上不能睡觉，要痛痛快快地玩一宿，这叫“守岁”。“守岁”有两重意义：岁数大的人在除夕之夜守岁有珍惜光阴的意思；年轻人守岁则是为了给父母延寿。品读这些句子，不仅了解北京的春节习俗，还要深入领悟传统民俗文化的丰富内涵。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文本框 7171"/>
          <p:cNvSpPr txBox="1"/>
          <p:nvPr/>
        </p:nvSpPr>
        <p:spPr>
          <a:xfrm>
            <a:off x="0" y="68263"/>
            <a:ext cx="91440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       </a:t>
            </a:r>
            <a:r>
              <a:rPr lang="zh-CN" altLang="en-US" sz="6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元宵上市，春节又一个高潮到了。</a:t>
            </a:r>
            <a:endParaRPr lang="zh-CN" altLang="en-US" sz="60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173" name="文本框 7172"/>
          <p:cNvSpPr txBox="1"/>
          <p:nvPr/>
        </p:nvSpPr>
        <p:spPr>
          <a:xfrm>
            <a:off x="0" y="1844675"/>
            <a:ext cx="9144000" cy="496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此处元宵如同南方的“汤圆”。“除夕真热闹”，这是春节的第一个高潮；初一拜年、逛庙会，虽“光景与除夕截然不同”，但同样热闹，这是春节的第二个高潮；到了正月十五元宵节，集市上卖元宵、家家户户吃元宵，这是春节的第三个高潮。一个“又”字，表现出作者在结构文章、统筹内容上的匠心独运。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动作按钮: 后退或前一项 7173">
            <a:hlinkClick r:id="rId1" action="ppaction://hlinksldjump"/>
          </p:cNvPr>
          <p:cNvSpPr/>
          <p:nvPr/>
        </p:nvSpPr>
        <p:spPr>
          <a:xfrm>
            <a:off x="8748713" y="6524625"/>
            <a:ext cx="395287" cy="3333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1803</Words>
  <Application>WPS 演示</Application>
  <PresentationFormat>在屏幕上显示</PresentationFormat>
  <Paragraphs>155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华文行楷</vt:lpstr>
      <vt:lpstr>黑体</vt:lpstr>
      <vt:lpstr>Tahoma</vt:lpstr>
      <vt:lpstr>隶书</vt:lpstr>
      <vt:lpstr>Times New Roman</vt:lpstr>
      <vt:lpstr>楷体_GB2312</vt:lpstr>
      <vt:lpstr>新宋体</vt:lpstr>
      <vt:lpstr>微软雅黑</vt:lpstr>
      <vt:lpstr>Arial Unicode MS</vt:lpstr>
      <vt:lpstr>Calibri</vt:lpstr>
      <vt:lpstr>默认设计模板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语文大师 xiexingcun.com</dc:title>
  <dc:creator>语文大师 xiexingcun.com</dc:creator>
  <cp:lastModifiedBy>qwe</cp:lastModifiedBy>
  <cp:revision>2</cp:revision>
  <dcterms:created xsi:type="dcterms:W3CDTF">2008-03-03T02:38:58Z</dcterms:created>
  <dcterms:modified xsi:type="dcterms:W3CDTF">2021-11-05T12:40:47Z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E4D48C4B3BC4452FB7F99ADA9835026E</vt:lpwstr>
  </property>
  <property fmtid="{D5CDD505-2E9C-101B-9397-08002B2CF9AE}" pid="3" name="KSOProductBuildVer">
    <vt:lpwstr>2052-11.1.0.10938</vt:lpwstr>
  </property>
</Properties>
</file>