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</p:sldIdLst>
  <p:sldSz cx="9144000" cy="5715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2356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1814"/>
        <p:guide pos="289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60120" y="1143000"/>
            <a:ext cx="493776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717506" y="1393913"/>
            <a:ext cx="5708984" cy="1256771"/>
          </a:xfrm>
        </p:spPr>
        <p:txBody>
          <a:bodyPr anchor="b">
            <a:normAutofit/>
          </a:bodyPr>
          <a:lstStyle>
            <a:lvl1pPr algn="ctr">
              <a:defRPr sz="3750"/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717506" y="2695242"/>
            <a:ext cx="5708984" cy="33372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结束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087563"/>
            <a:ext cx="3868340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822854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822854"/>
            <a:ext cx="4629150" cy="4061354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5296958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5296958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5296958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635" cy="5665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p>
            <a:r>
              <a:rPr lang="zh-CN" altLang="en-US" sz="2800" b="1"/>
              <a:t>第二课时</a:t>
            </a:r>
            <a:endParaRPr lang="zh-CN" altLang="en-US" sz="2800" b="1"/>
          </a:p>
        </p:txBody>
      </p:sp>
      <p:pic>
        <p:nvPicPr>
          <p:cNvPr id="4" name="图片 3" descr="loading_nolog_icon" hidden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0" y="1206500"/>
            <a:ext cx="3302000" cy="3302000"/>
          </a:xfrm>
          <a:prstGeom prst="rect">
            <a:avLst/>
          </a:prstGeom>
        </p:spPr>
      </p:pic>
      <p:sp>
        <p:nvSpPr>
          <p:cNvPr id="14" name="TextBox 48"/>
          <p:cNvSpPr txBox="1"/>
          <p:nvPr/>
        </p:nvSpPr>
        <p:spPr>
          <a:xfrm>
            <a:off x="2866105" y="1394522"/>
            <a:ext cx="3412490" cy="1300356"/>
          </a:xfrm>
          <a:prstGeom prst="rect">
            <a:avLst/>
          </a:prstGeom>
          <a:effectLst>
            <a:softEdge rad="2159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p>
            <a:pPr algn="ctr"/>
            <a:r>
              <a:rPr lang="en-US" sz="54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2 </a:t>
            </a:r>
            <a:r>
              <a:rPr lang="zh-CN" altLang="en-US" sz="54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腊八粥</a:t>
            </a:r>
            <a:r>
              <a:rPr lang="zh-CN" altLang="zh-CN" sz="80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 </a:t>
            </a:r>
            <a:endParaRPr lang="zh-CN" altLang="zh-CN" sz="8000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1415" t="9247" r="10764" b="10647"/>
          <a:stretch>
            <a:fillRect/>
          </a:stretch>
        </p:blipFill>
        <p:spPr>
          <a:xfrm>
            <a:off x="3820795" y="234950"/>
            <a:ext cx="1753235" cy="12719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1750" y="559435"/>
            <a:ext cx="18757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吃   粥</a:t>
            </a:r>
            <a:endParaRPr lang="zh-CN" altLang="en-US" sz="40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9170" y="1838960"/>
            <a:ext cx="765810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sz="2400" b="1"/>
              <a:t>虽说是枣子同饭豆搁得多了一点儿，但大家都承认味道是比普通的粥要好吃得多了。</a:t>
            </a:r>
            <a:endParaRPr lang="zh-CN" altLang="en-US" sz="2400" b="1"/>
          </a:p>
          <a:p>
            <a:pPr indent="457200" fontAlgn="auto">
              <a:lnSpc>
                <a:spcPct val="150000"/>
              </a:lnSpc>
            </a:pPr>
            <a:r>
              <a:rPr lang="zh-CN" altLang="en-US" sz="2400" b="1"/>
              <a:t>晚饭桌边，靠着妈妈斜立着的八儿，肚子已成了一面小鼓了。他身边桌上那两支筷子，很浪漫地摆成一个十字。桌上那大青花碗中的半碗陈腊肉，八儿的爹同妈也都奈何它不来了。</a:t>
            </a:r>
            <a:endParaRPr lang="zh-CN" altLang="en-US" sz="2400" b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09930" y="872490"/>
            <a:ext cx="843407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sz="2400" b="1"/>
              <a:t>初学爸爸的小孩子，会出门叫洋车子了的大孩子，嘴巴上长了许多白胡子的老孩子，提到腊八粥，谁不是嘴里就立时生出一种甜甜的腻腻的感觉呢。把小米、饭豆、枣、栗、白糖、花生仁合成拢来，糊糊涂涂煮成一锅，让它在锅中叹气似的沸腾着，单看它那叹气样儿，闻闻那种香味，就够咽三口以上的唾沫了，何况是，大碗大碗地装着，大匙大匙朝嘴里塞灌呢！</a:t>
            </a:r>
            <a:endParaRPr lang="zh-CN" altLang="en-US" sz="2400"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79438" y="402590"/>
            <a:ext cx="227139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作业</a:t>
            </a:r>
            <a:r>
              <a:rPr lang="en-US" altLang="zh-CN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</a:t>
            </a:r>
            <a:endParaRPr lang="en-US" altLang="zh-CN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02155" y="1906270"/>
            <a:ext cx="616204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sz="2800" b="1"/>
              <a:t>你最爱吃什么食物呢？它为什么让你垂涎欲滴？请你模仿着课文第一自然段食物的特点来表达你的喜爱之情吧！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5270" y="1659890"/>
            <a:ext cx="8888095" cy="4061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fontAlgn="auto"/>
            <a:r>
              <a:rPr lang="zh-CN" altLang="en-US" sz="2000" b="1"/>
              <a:t>从我能记事的日子起，我就记得每年农历十二月初八，母亲给我们煮腊八粥。 这腊八粥是用糯米、红糖和十八种干果掺在一起煮成的。干果里大的有红枣、桂圆、核桃、白果、杏仁、栗子、花生、葡萄干等等，小的有各种豆子和芝麻之类，吃起来十分香甜可口。母亲每年都是煮一大锅，不但合家大小都吃到了，有多的还分送给邻居和亲友。</a:t>
            </a:r>
            <a:endParaRPr lang="zh-CN" altLang="en-US" sz="2000" b="1"/>
          </a:p>
          <a:p>
            <a:pPr indent="457200" fontAlgn="auto"/>
            <a:endParaRPr lang="zh-CN" altLang="en-US" sz="2000" b="1"/>
          </a:p>
          <a:p>
            <a:pPr indent="457200" fontAlgn="auto"/>
            <a:r>
              <a:rPr lang="zh-CN" altLang="en-US" sz="2000" b="1"/>
              <a:t>母亲说：这腊八粥本来是佛教寺煮来供佛的——十八种干果象征着十八罗汉，后来这风俗便在民间通行，因为借此机会，清理厨柜，把这些剩余杂果，煮给孩子吃，也是节约的好办法。最后，她叹一口气说：“我的母亲是腊八这一天逝世的，那时我只有十四岁。我伏在她身上痛哭之后，赶忙到厨房去给父亲和哥哥做早饭，还看见灶上摆着一小锅她昨天煮好的腊八粥，现在我每年还煮这腊八粥，不是为了供佛，而是为了纪念我的母亲。”</a:t>
            </a:r>
            <a:endParaRPr lang="zh-CN" altLang="en-US" sz="2000" b="1"/>
          </a:p>
          <a:p>
            <a:pPr indent="457200" fontAlgn="auto"/>
            <a:r>
              <a:rPr lang="en-US" altLang="zh-CN"/>
              <a:t>......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3239135" y="85090"/>
            <a:ext cx="26314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sym typeface="+mn-ea"/>
              </a:rPr>
              <a:t>拓展阅读</a:t>
            </a:r>
            <a:endParaRPr lang="zh-CN" altLang="en-US" sz="4800" b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1833" y="1014730"/>
            <a:ext cx="3400425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腊八粥（节选）冰心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Text Box 4"/>
          <p:cNvSpPr txBox="1">
            <a:spLocks noChangeArrowheads="1"/>
          </p:cNvSpPr>
          <p:nvPr/>
        </p:nvSpPr>
        <p:spPr bwMode="auto">
          <a:xfrm rot="-164282">
            <a:off x="4048510" y="1749866"/>
            <a:ext cx="2945130" cy="1177231"/>
          </a:xfrm>
          <a:prstGeom prst="rect">
            <a:avLst/>
          </a:prstGeom>
          <a:noFill/>
          <a:ln>
            <a:noFill/>
          </a:ln>
        </p:spPr>
        <p:txBody>
          <a:bodyPr wrap="square" lIns="68567" tIns="34283" rIns="68567" bIns="34283">
            <a:spAutoFit/>
          </a:bodyPr>
          <a:lstStyle>
            <a:lvl1pPr eaLnBrk="0" hangingPunct="0">
              <a:defRPr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7200" b="1" dirty="0"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下课啦</a:t>
            </a:r>
            <a:r>
              <a:rPr lang="zh-CN" altLang="en-US" sz="7200" b="1" dirty="0"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！</a:t>
            </a:r>
            <a:endParaRPr lang="zh-CN" altLang="en-US" sz="7200" b="1" dirty="0"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innerShdw blurRad="63500" dist="508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220085" cy="571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9110" y="0"/>
            <a:ext cx="3333115" cy="5715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0915" y="0"/>
            <a:ext cx="3190875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5097145" y="1692275"/>
            <a:ext cx="3602355" cy="24822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5700" t="16767" r="7911" b="20577"/>
          <a:stretch>
            <a:fillRect/>
          </a:stretch>
        </p:blipFill>
        <p:spPr>
          <a:xfrm>
            <a:off x="600710" y="1602105"/>
            <a:ext cx="4306570" cy="2705100"/>
          </a:xfrm>
          <a:prstGeom prst="rect">
            <a:avLst/>
          </a:prstGeom>
          <a:ln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2875" y="2037715"/>
            <a:ext cx="2622550" cy="17919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97780" y="1951355"/>
            <a:ext cx="360172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请大家快速浏览课文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2—17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段，找到你认为最有意思的部分，和大家分享，你从中感受到了什么？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1415" t="9247" r="10764" b="10647"/>
          <a:stretch>
            <a:fillRect/>
          </a:stretch>
        </p:blipFill>
        <p:spPr>
          <a:xfrm>
            <a:off x="4051300" y="350520"/>
            <a:ext cx="1753235" cy="12719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162425" y="633095"/>
            <a:ext cx="18757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片段一</a:t>
            </a:r>
            <a:endParaRPr lang="zh-CN" altLang="en-US" sz="40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33195" y="1831975"/>
            <a:ext cx="7593330" cy="21774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594485" y="1951990"/>
            <a:ext cx="743140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>
              <a:lnSpc>
                <a:spcPct val="20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住方家大院的八儿，今天            </a:t>
            </a: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。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他一个人       灶房，看到一大锅粥正在叹气，碗盏都已         。    灶边好久了，但妈妈总是说时候还早。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54575" y="2199640"/>
            <a:ext cx="171450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喜得快要发疯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21930" y="2199640"/>
            <a:ext cx="120396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进进出出</a:t>
            </a:r>
            <a:endParaRPr lang="zh-CN" altLang="en-US" sz="2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98870" y="2802255"/>
            <a:ext cx="120396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预备整齐</a:t>
            </a:r>
            <a:endParaRPr lang="zh-CN" altLang="en-US" sz="2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60945" y="2823845"/>
            <a:ext cx="69342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摆到</a:t>
            </a:r>
            <a:endParaRPr lang="zh-CN" altLang="en-US" sz="2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50385" y="4443095"/>
            <a:ext cx="1454150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动 作</a:t>
            </a:r>
            <a:endParaRPr lang="zh-CN" altLang="en-US" sz="4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69075" y="571500"/>
            <a:ext cx="140716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盼粥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235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235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235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235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1415" t="9247" r="10764" b="10647"/>
          <a:stretch>
            <a:fillRect/>
          </a:stretch>
        </p:blipFill>
        <p:spPr>
          <a:xfrm>
            <a:off x="3873500" y="350520"/>
            <a:ext cx="1753235" cy="12719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62400" y="633095"/>
            <a:ext cx="18757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片段二</a:t>
            </a:r>
            <a:endParaRPr lang="zh-CN" altLang="en-US" sz="40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03630" y="1854200"/>
            <a:ext cx="7738110" cy="28206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02055" y="1997710"/>
            <a:ext cx="7840980" cy="1999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     </a:t>
            </a:r>
            <a:r>
              <a:rPr lang="en-US" altLang="zh-CN" sz="2400" b="1"/>
              <a:t>“</a:t>
            </a:r>
            <a:r>
              <a:rPr lang="zh-CN" altLang="en-US" sz="2400" b="1"/>
              <a:t>妈，妈，要到什么时候才</a:t>
            </a:r>
            <a:r>
              <a:rPr lang="en-US" altLang="zh-CN" sz="2400" b="1"/>
              <a:t>......”</a:t>
            </a:r>
            <a:endParaRPr lang="en-US" altLang="zh-CN" sz="2400" b="1"/>
          </a:p>
          <a:p>
            <a:r>
              <a:rPr lang="en-US" altLang="zh-CN" sz="2400" b="1"/>
              <a:t>         “</a:t>
            </a:r>
            <a:r>
              <a:rPr lang="zh-CN" altLang="en-US" sz="2400" b="1"/>
              <a:t>要到夜里！</a:t>
            </a:r>
            <a:r>
              <a:rPr lang="en-US" altLang="zh-CN" sz="2400" b="1"/>
              <a:t>”</a:t>
            </a:r>
            <a:r>
              <a:rPr lang="zh-CN" altLang="en-US" sz="2400" b="1"/>
              <a:t>其实他妈妈所说的夜里，并不是上灯以后。但八儿听了这种         话，                         。锅中的粥，有声无力的叹气还在继续。</a:t>
            </a:r>
            <a:endParaRPr lang="zh-CN" altLang="en-US" sz="2400" b="1"/>
          </a:p>
          <a:p>
            <a:r>
              <a:rPr lang="en-US" altLang="zh-CN" sz="2400" b="1"/>
              <a:t>          “</a:t>
            </a:r>
            <a:r>
              <a:rPr lang="zh-CN" altLang="en-US" sz="2400" b="1"/>
              <a:t>那我饿了！</a:t>
            </a:r>
            <a:r>
              <a:rPr lang="en-US" altLang="zh-CN" sz="2400" b="1"/>
              <a:t>”</a:t>
            </a:r>
            <a:r>
              <a:rPr lang="zh-CN" altLang="en-US" sz="2400" b="1"/>
              <a:t>八儿                        。</a:t>
            </a:r>
            <a:endParaRPr lang="zh-CN" altLang="en-US" sz="2400" b="1"/>
          </a:p>
        </p:txBody>
      </p:sp>
      <p:sp>
        <p:nvSpPr>
          <p:cNvPr id="7" name="文本框 6"/>
          <p:cNvSpPr txBox="1"/>
          <p:nvPr/>
        </p:nvSpPr>
        <p:spPr>
          <a:xfrm>
            <a:off x="5025390" y="2799715"/>
            <a:ext cx="201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>
                <a:sym typeface="+mn-ea"/>
              </a:rPr>
              <a:t>眼睛可急红了</a:t>
            </a:r>
            <a:endParaRPr lang="zh-CN" altLang="en-US" sz="2400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42765" y="3515360"/>
            <a:ext cx="1706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>
                <a:sym typeface="+mn-ea"/>
              </a:rPr>
              <a:t>要哭的样子</a:t>
            </a:r>
            <a:endParaRPr lang="zh-CN" altLang="en-US" sz="2400"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48455" y="4674870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神态</a:t>
            </a:r>
            <a:endParaRPr lang="zh-CN" altLang="en-US" sz="4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74460" y="571500"/>
            <a:ext cx="140716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盼粥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17920" y="3608705"/>
            <a:ext cx="2926080" cy="210629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363970" y="3754120"/>
            <a:ext cx="162814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湘西方言：</a:t>
            </a:r>
            <a:endParaRPr lang="zh-CN" altLang="en-US" sz="2800"/>
          </a:p>
          <a:p>
            <a:r>
              <a:rPr lang="zh-CN" altLang="en-US" sz="2800"/>
              <a:t>上灯</a:t>
            </a:r>
            <a:r>
              <a:rPr lang="en-US" altLang="zh-CN" sz="2800"/>
              <a:t>—</a:t>
            </a:r>
            <a:endParaRPr lang="en-US" altLang="zh-CN" sz="2800"/>
          </a:p>
          <a:p>
            <a:r>
              <a:rPr lang="zh-CN" altLang="en-US" sz="2800"/>
              <a:t>面面的</a:t>
            </a:r>
            <a:r>
              <a:rPr lang="en-US" altLang="zh-CN" sz="2800"/>
              <a:t>—</a:t>
            </a:r>
            <a:endParaRPr lang="en-US" altLang="zh-CN" sz="2800"/>
          </a:p>
          <a:p>
            <a:r>
              <a:rPr lang="zh-CN" altLang="en-US" sz="2800"/>
              <a:t>饭豆</a:t>
            </a:r>
            <a:r>
              <a:rPr lang="en-US" altLang="zh-CN" sz="2800"/>
              <a:t>—</a:t>
            </a:r>
            <a:endParaRPr lang="en-US" altLang="zh-CN" sz="2800"/>
          </a:p>
        </p:txBody>
      </p:sp>
      <p:sp>
        <p:nvSpPr>
          <p:cNvPr id="13" name="文本框 12"/>
          <p:cNvSpPr txBox="1"/>
          <p:nvPr/>
        </p:nvSpPr>
        <p:spPr>
          <a:xfrm>
            <a:off x="7601585" y="4214495"/>
            <a:ext cx="881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亮灯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53045" y="4606925"/>
            <a:ext cx="1290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软软的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01585" y="5067300"/>
            <a:ext cx="88138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红豆</a:t>
            </a:r>
            <a:endParaRPr lang="zh-CN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62400" y="2767330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>
                <a:sym typeface="+mn-ea"/>
              </a:rPr>
              <a:t>松劲</a:t>
            </a:r>
            <a:endParaRPr lang="zh-CN" altLang="en-US" sz="24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235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235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235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1415" t="9247" r="10764" b="10647"/>
          <a:stretch>
            <a:fillRect/>
          </a:stretch>
        </p:blipFill>
        <p:spPr>
          <a:xfrm>
            <a:off x="3841750" y="276860"/>
            <a:ext cx="1753235" cy="12719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1750" y="559435"/>
            <a:ext cx="18757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片段三</a:t>
            </a:r>
            <a:endParaRPr lang="zh-CN" altLang="en-US" sz="40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66495" y="1880235"/>
            <a:ext cx="6975475" cy="27635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692910" y="2174875"/>
            <a:ext cx="63449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/>
            <a:r>
              <a:rPr lang="en-US" altLang="zh-CN" sz="2400" b="1"/>
              <a:t>“</a:t>
            </a:r>
            <a:r>
              <a:rPr lang="zh-CN" altLang="en-US" sz="2400" b="1"/>
              <a:t>妈，妈，等一下我要吃三碗！我们只准大哥吃一碗。大哥同爹都吃不得甜的，我们俩光吃甜的也行</a:t>
            </a:r>
            <a:r>
              <a:rPr lang="en-US" altLang="zh-CN" sz="2400" b="1"/>
              <a:t>......</a:t>
            </a:r>
            <a:r>
              <a:rPr lang="zh-CN" altLang="en-US" sz="2400" b="1"/>
              <a:t>妈，妈，你吃三碗我也吃三碗，大哥同爹只准各吃一碗，一共八碗，是吗？</a:t>
            </a:r>
            <a:r>
              <a:rPr lang="en-US" altLang="zh-CN" sz="2400" b="1"/>
              <a:t>”</a:t>
            </a:r>
            <a:endParaRPr lang="en-US" altLang="zh-CN" sz="2400" b="1"/>
          </a:p>
          <a:p>
            <a:pPr indent="457200" fontAlgn="auto"/>
            <a:r>
              <a:rPr lang="en-US" altLang="zh-CN" sz="2400" b="1"/>
              <a:t>“</a:t>
            </a:r>
            <a:r>
              <a:rPr lang="zh-CN" altLang="en-US" sz="2400" b="1"/>
              <a:t>是啊！孥孥说得对。</a:t>
            </a:r>
            <a:r>
              <a:rPr lang="en-US" altLang="zh-CN" sz="2400" b="1"/>
              <a:t>”</a:t>
            </a:r>
            <a:endParaRPr lang="en-US" altLang="zh-CN" sz="2400" b="1"/>
          </a:p>
          <a:p>
            <a:pPr indent="457200" fontAlgn="auto"/>
            <a:r>
              <a:rPr lang="en-US" altLang="zh-CN" sz="2400" b="1"/>
              <a:t>“</a:t>
            </a:r>
            <a:r>
              <a:rPr lang="zh-CN" altLang="en-US" sz="2400" b="1"/>
              <a:t>要不然我吃三碗半，你就吃两碗半</a:t>
            </a:r>
            <a:r>
              <a:rPr lang="en-US" altLang="zh-CN" sz="2400" b="1"/>
              <a:t>......”</a:t>
            </a:r>
            <a:endParaRPr lang="en-US" altLang="zh-CN" sz="2400" b="1"/>
          </a:p>
        </p:txBody>
      </p:sp>
      <p:sp>
        <p:nvSpPr>
          <p:cNvPr id="6" name="矩形 5"/>
          <p:cNvSpPr/>
          <p:nvPr/>
        </p:nvSpPr>
        <p:spPr>
          <a:xfrm>
            <a:off x="4076065" y="4643755"/>
            <a:ext cx="140716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语言</a:t>
            </a:r>
            <a:endParaRPr lang="zh-CN" altLang="en-US" sz="4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32525" y="534035"/>
            <a:ext cx="140716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想粥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1415" t="9247" r="10764" b="10647"/>
          <a:stretch>
            <a:fillRect/>
          </a:stretch>
        </p:blipFill>
        <p:spPr>
          <a:xfrm>
            <a:off x="3841750" y="276860"/>
            <a:ext cx="1753235" cy="12719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1750" y="559435"/>
            <a:ext cx="18757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片段四</a:t>
            </a:r>
            <a:endParaRPr lang="en-US" altLang="zh-CN" sz="40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67130" y="1702435"/>
            <a:ext cx="7385685" cy="29406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534795" y="2019300"/>
            <a:ext cx="66503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sz="2400" b="1"/>
              <a:t>栗子已稀烂到认不清楚了吧，饭豆会煮得浑身肿胀了吧，花生仁吃来总该是面面的了！枣子必大了三四倍</a:t>
            </a:r>
            <a:r>
              <a:rPr lang="en-US" altLang="zh-CN" sz="2400" b="1"/>
              <a:t>——</a:t>
            </a:r>
            <a:r>
              <a:rPr lang="zh-CN" altLang="en-US" sz="2400" b="1"/>
              <a:t>要是真的干红枣也有那么大，那就秒级了！糖若放多了，它会起锅巴</a:t>
            </a:r>
            <a:r>
              <a:rPr lang="en-US" altLang="zh-CN" sz="2400" b="1"/>
              <a:t>......</a:t>
            </a:r>
            <a:endParaRPr lang="en-US" altLang="zh-CN" sz="2400" b="1"/>
          </a:p>
        </p:txBody>
      </p:sp>
      <p:sp>
        <p:nvSpPr>
          <p:cNvPr id="6" name="矩形 5"/>
          <p:cNvSpPr/>
          <p:nvPr/>
        </p:nvSpPr>
        <p:spPr>
          <a:xfrm>
            <a:off x="6305550" y="559435"/>
            <a:ext cx="140716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猜粥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74110" y="4643120"/>
            <a:ext cx="263144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心理活动</a:t>
            </a:r>
            <a:endParaRPr lang="zh-CN" altLang="en-US" sz="4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1415" t="9247" r="10764" b="10647"/>
          <a:stretch>
            <a:fillRect/>
          </a:stretch>
        </p:blipFill>
        <p:spPr>
          <a:xfrm>
            <a:off x="3820795" y="234950"/>
            <a:ext cx="1753235" cy="12719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1750" y="559435"/>
            <a:ext cx="18757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片段五</a:t>
            </a:r>
            <a:endParaRPr lang="en-US" altLang="zh-CN" sz="40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pic>
        <p:nvPicPr>
          <p:cNvPr id="4" name="图片 3" descr="微信图片_20190628143049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785" y="2192655"/>
            <a:ext cx="2545080" cy="281559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文本框 6"/>
          <p:cNvSpPr txBox="1"/>
          <p:nvPr/>
        </p:nvSpPr>
        <p:spPr>
          <a:xfrm>
            <a:off x="3110865" y="1745615"/>
            <a:ext cx="60547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sz="2400" b="1"/>
              <a:t>这不能不说是奇怪呀，栗子跌进锅里，不久就得粉碎，那是                 。                                              跌进黄焖鸡锅子里的一群栗子，不久就融掉了。饭豆煮得肿胀，                                            。花生仁脱了它的红外套，                           。锅巴，正是围了锅边成一圈。</a:t>
            </a:r>
            <a:endParaRPr lang="zh-CN" altLang="en-US" sz="2400" b="1"/>
          </a:p>
        </p:txBody>
      </p:sp>
      <p:sp>
        <p:nvSpPr>
          <p:cNvPr id="8" name="文本框 7"/>
          <p:cNvSpPr txBox="1"/>
          <p:nvPr/>
        </p:nvSpPr>
        <p:spPr>
          <a:xfrm>
            <a:off x="5856605" y="2439035"/>
            <a:ext cx="14071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sym typeface="+mn-ea"/>
              </a:rPr>
              <a:t>他知道的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7263765" y="2439035"/>
            <a:ext cx="14071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sym typeface="+mn-ea"/>
              </a:rPr>
              <a:t>他曾见过</a:t>
            </a:r>
            <a:endParaRPr lang="zh-CN" altLang="en-US" sz="2400" b="1"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88025" y="3597275"/>
            <a:ext cx="324612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b="1">
                <a:sym typeface="+mn-ea"/>
              </a:rPr>
              <a:t>那也是往常熬粥时常见的事</a:t>
            </a:r>
            <a:endParaRPr lang="zh-CN" altLang="en-US" sz="2000" b="1"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26200" y="4135755"/>
            <a:ext cx="196977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b="1">
                <a:sym typeface="+mn-ea"/>
              </a:rPr>
              <a:t>这是不消说得事</a:t>
            </a:r>
            <a:endParaRPr lang="zh-CN" altLang="en-US" sz="2000" b="1"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43980" y="372745"/>
            <a:ext cx="140716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看粥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235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235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235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b235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22250" y="0"/>
            <a:ext cx="683196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l" fontAlgn="auto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住方家大院的八儿，今天喜得快要发疯。他一个人进进出出灶房，看到一大锅粥正在叹气，碗盏都已预备整齐。摆到灶边好久了，但妈妈总是说时候还早。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58750" y="889635"/>
            <a:ext cx="585978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/>
            <a:r>
              <a:rPr lang="en-US" altLang="zh-CN" b="1">
                <a:solidFill>
                  <a:schemeClr val="tx1"/>
                </a:solidFill>
              </a:rPr>
              <a:t>“</a:t>
            </a:r>
            <a:r>
              <a:rPr lang="zh-CN" altLang="en-US" b="1">
                <a:solidFill>
                  <a:schemeClr val="tx1"/>
                </a:solidFill>
              </a:rPr>
              <a:t>妈，妈，要到什么时候才</a:t>
            </a:r>
            <a:r>
              <a:rPr lang="en-US" altLang="zh-CN" b="1">
                <a:solidFill>
                  <a:schemeClr val="tx1"/>
                </a:solidFill>
              </a:rPr>
              <a:t>......”</a:t>
            </a:r>
            <a:endParaRPr lang="en-US" altLang="zh-CN" b="1">
              <a:solidFill>
                <a:schemeClr val="tx1"/>
              </a:solidFill>
            </a:endParaRPr>
          </a:p>
          <a:p>
            <a:pPr indent="457200" fontAlgn="auto"/>
            <a:r>
              <a:rPr lang="en-US" altLang="zh-CN" b="1">
                <a:solidFill>
                  <a:schemeClr val="tx1"/>
                </a:solidFill>
              </a:rPr>
              <a:t>“</a:t>
            </a:r>
            <a:r>
              <a:rPr lang="zh-CN" altLang="en-US" b="1">
                <a:solidFill>
                  <a:schemeClr val="tx1"/>
                </a:solidFill>
              </a:rPr>
              <a:t>要到夜里！</a:t>
            </a:r>
            <a:r>
              <a:rPr lang="en-US" altLang="zh-CN" b="1">
                <a:solidFill>
                  <a:schemeClr val="tx1"/>
                </a:solidFill>
              </a:rPr>
              <a:t>”</a:t>
            </a:r>
            <a:r>
              <a:rPr lang="zh-CN" altLang="en-US" b="1">
                <a:solidFill>
                  <a:schemeClr val="tx1"/>
                </a:solidFill>
              </a:rPr>
              <a:t>其实他妈妈所说的夜里，并不是上灯以后，但八儿听了这种松劲的话，眼睛可急红了。锅中的粥，有声无力的叹气还在继续。</a:t>
            </a:r>
            <a:endParaRPr lang="zh-CN" altLang="en-US" b="1">
              <a:solidFill>
                <a:schemeClr val="tx1"/>
              </a:solidFill>
            </a:endParaRPr>
          </a:p>
          <a:p>
            <a:pPr indent="457200" fontAlgn="auto"/>
            <a:r>
              <a:rPr lang="en-US" altLang="zh-CN" b="1">
                <a:solidFill>
                  <a:schemeClr val="tx1"/>
                </a:solidFill>
              </a:rPr>
              <a:t>“</a:t>
            </a:r>
            <a:r>
              <a:rPr lang="zh-CN" altLang="en-US" b="1">
                <a:solidFill>
                  <a:schemeClr val="tx1"/>
                </a:solidFill>
              </a:rPr>
              <a:t>那我饿了！</a:t>
            </a:r>
            <a:r>
              <a:rPr lang="en-US" altLang="zh-CN" b="1">
                <a:solidFill>
                  <a:schemeClr val="tx1"/>
                </a:solidFill>
              </a:rPr>
              <a:t>”</a:t>
            </a:r>
            <a:r>
              <a:rPr lang="zh-CN" altLang="en-US" b="1">
                <a:solidFill>
                  <a:schemeClr val="tx1"/>
                </a:solidFill>
              </a:rPr>
              <a:t>八儿要哭的样子。</a:t>
            </a: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1455" y="2281555"/>
            <a:ext cx="654558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/>
            <a:r>
              <a:rPr lang="en-US" altLang="zh-CN" b="1">
                <a:solidFill>
                  <a:schemeClr val="accent2">
                    <a:lumMod val="75000"/>
                  </a:schemeClr>
                </a:solidFill>
                <a:sym typeface="+mn-ea"/>
              </a:rPr>
              <a:t>“</a:t>
            </a:r>
            <a:r>
              <a:rPr lang="zh-CN" altLang="en-US" b="1">
                <a:solidFill>
                  <a:schemeClr val="accent2">
                    <a:lumMod val="75000"/>
                  </a:schemeClr>
                </a:solidFill>
                <a:sym typeface="+mn-ea"/>
              </a:rPr>
              <a:t>妈，妈，等一下我要吃三碗！我们只准大哥吃一碗。大哥同爹都吃不得甜的，我们俩光吃甜的也行</a:t>
            </a:r>
            <a:r>
              <a:rPr lang="en-US" altLang="zh-CN" b="1">
                <a:solidFill>
                  <a:schemeClr val="accent2">
                    <a:lumMod val="75000"/>
                  </a:schemeClr>
                </a:solidFill>
                <a:sym typeface="+mn-ea"/>
              </a:rPr>
              <a:t>......</a:t>
            </a:r>
            <a:r>
              <a:rPr lang="zh-CN" altLang="en-US" b="1">
                <a:solidFill>
                  <a:schemeClr val="accent2">
                    <a:lumMod val="75000"/>
                  </a:schemeClr>
                </a:solidFill>
                <a:sym typeface="+mn-ea"/>
              </a:rPr>
              <a:t>妈，妈，你吃三碗我也吃三碗，大哥同爹只准各吃一碗，一共八碗，是吗？</a:t>
            </a:r>
            <a:r>
              <a:rPr lang="en-US" altLang="zh-CN" b="1">
                <a:solidFill>
                  <a:schemeClr val="accent2">
                    <a:lumMod val="75000"/>
                  </a:schemeClr>
                </a:solidFill>
                <a:sym typeface="+mn-ea"/>
              </a:rPr>
              <a:t>”</a:t>
            </a:r>
            <a:endParaRPr lang="en-US" altLang="zh-CN" b="1">
              <a:solidFill>
                <a:schemeClr val="accent2">
                  <a:lumMod val="75000"/>
                </a:schemeClr>
              </a:solidFill>
            </a:endParaRPr>
          </a:p>
          <a:p>
            <a:pPr indent="457200" fontAlgn="auto"/>
            <a:r>
              <a:rPr lang="en-US" altLang="zh-CN" b="1">
                <a:solidFill>
                  <a:schemeClr val="accent2">
                    <a:lumMod val="75000"/>
                  </a:schemeClr>
                </a:solidFill>
                <a:sym typeface="+mn-ea"/>
              </a:rPr>
              <a:t>“</a:t>
            </a:r>
            <a:r>
              <a:rPr lang="zh-CN" altLang="en-US" b="1">
                <a:solidFill>
                  <a:schemeClr val="accent2">
                    <a:lumMod val="75000"/>
                  </a:schemeClr>
                </a:solidFill>
                <a:sym typeface="+mn-ea"/>
              </a:rPr>
              <a:t>是啊！孥孥说得对。</a:t>
            </a:r>
            <a:r>
              <a:rPr lang="en-US" altLang="zh-CN" b="1">
                <a:solidFill>
                  <a:schemeClr val="accent2">
                    <a:lumMod val="75000"/>
                  </a:schemeClr>
                </a:solidFill>
                <a:sym typeface="+mn-ea"/>
              </a:rPr>
              <a:t>”</a:t>
            </a:r>
            <a:endParaRPr lang="en-US" altLang="zh-CN" b="1">
              <a:solidFill>
                <a:schemeClr val="accent2">
                  <a:lumMod val="75000"/>
                </a:schemeClr>
              </a:solidFill>
            </a:endParaRPr>
          </a:p>
          <a:p>
            <a:pPr indent="457200" fontAlgn="auto"/>
            <a:r>
              <a:rPr lang="en-US" altLang="zh-CN" b="1">
                <a:solidFill>
                  <a:schemeClr val="accent2">
                    <a:lumMod val="75000"/>
                  </a:schemeClr>
                </a:solidFill>
                <a:sym typeface="+mn-ea"/>
              </a:rPr>
              <a:t>“</a:t>
            </a:r>
            <a:r>
              <a:rPr lang="zh-CN" altLang="en-US" b="1">
                <a:solidFill>
                  <a:schemeClr val="accent2">
                    <a:lumMod val="75000"/>
                  </a:schemeClr>
                </a:solidFill>
                <a:sym typeface="+mn-ea"/>
              </a:rPr>
              <a:t>要不然我吃三碗半，你就吃两碗半</a:t>
            </a:r>
            <a:r>
              <a:rPr lang="en-US" altLang="zh-CN" b="1">
                <a:solidFill>
                  <a:schemeClr val="accent2">
                    <a:lumMod val="75000"/>
                  </a:schemeClr>
                </a:solidFill>
                <a:sym typeface="+mn-ea"/>
              </a:rPr>
              <a:t>......”</a:t>
            </a:r>
            <a:endParaRPr lang="en-US" altLang="zh-CN" b="1">
              <a:solidFill>
                <a:schemeClr val="accent2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1455" y="3698240"/>
            <a:ext cx="693483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fontAlgn="auto">
              <a:lnSpc>
                <a:spcPct val="100000"/>
              </a:lnSpc>
            </a:pPr>
            <a:r>
              <a:rPr lang="zh-CN" altLang="en-US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栗子已稀烂到认不清楚了吧，饭豆会煮得浑身肿胀了吧，花生仁吃来总该是面面的了！枣子必大了三四倍</a:t>
            </a:r>
            <a:r>
              <a:rPr lang="en-US" altLang="zh-CN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——</a:t>
            </a:r>
            <a:r>
              <a:rPr lang="zh-CN" altLang="en-US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要是真的干红枣也有那么大，那就秒级了！糖若放多了，它会起锅巴</a:t>
            </a:r>
            <a:r>
              <a:rPr lang="en-US" altLang="zh-CN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......</a:t>
            </a:r>
            <a:endParaRPr lang="en-US" altLang="zh-CN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8750" y="4573905"/>
            <a:ext cx="78955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/>
            <a:r>
              <a:rPr lang="zh-CN" altLang="en-US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这不能不说是奇怪呀，栗子跌进锅里，不久就得粉碎，那是他知道的。他曾见过跌进黄焖鸡锅子里的一群栗子，不久就融掉了。饭豆煮得肿胀，那也是往常熬粥时常见的事。花生仁脱了它的红外套，这是不消说得事。锅巴，正是围了锅边成一圈。</a:t>
            </a:r>
            <a:endParaRPr lang="zh-CN" altLang="en-US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65415" y="874395"/>
            <a:ext cx="130556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盼粥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4" name="下箭头 13"/>
          <p:cNvSpPr/>
          <p:nvPr/>
        </p:nvSpPr>
        <p:spPr>
          <a:xfrm>
            <a:off x="8322310" y="1642745"/>
            <a:ext cx="191135" cy="370840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764780" y="2112010"/>
            <a:ext cx="130556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想粥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65415" y="3434080"/>
            <a:ext cx="130556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猜粥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7" name="下箭头 16"/>
          <p:cNvSpPr/>
          <p:nvPr/>
        </p:nvSpPr>
        <p:spPr>
          <a:xfrm>
            <a:off x="8321675" y="3063240"/>
            <a:ext cx="191135" cy="370840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下箭头 17"/>
          <p:cNvSpPr/>
          <p:nvPr/>
        </p:nvSpPr>
        <p:spPr>
          <a:xfrm>
            <a:off x="8321675" y="4086860"/>
            <a:ext cx="191135" cy="370840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765415" y="4620260"/>
            <a:ext cx="130556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看粥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26000" y="2880360"/>
            <a:ext cx="29387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美味诱人</a:t>
            </a:r>
            <a:endParaRPr lang="zh-CN" altLang="en-US" sz="54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animBg="1"/>
      <p:bldP spid="15" grpId="0"/>
      <p:bldP spid="17" grpId="0" animBg="1"/>
      <p:bldP spid="16" grpId="0"/>
      <p:bldP spid="18" grpId="0" animBg="1"/>
      <p:bldP spid="19" grpId="0"/>
      <p:bldP spid="20" grpId="0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2023</Words>
  <Application>WPS 演示</Application>
  <PresentationFormat>宽屏</PresentationFormat>
  <Paragraphs>128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楷体</vt:lpstr>
      <vt:lpstr>微软雅黑</vt:lpstr>
      <vt:lpstr>Kaiti SC</vt:lpstr>
      <vt:lpstr>方正粗黑宋简体</vt:lpstr>
      <vt:lpstr>Arial Unicode MS</vt:lpstr>
      <vt:lpstr>Calibri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qwe</cp:lastModifiedBy>
  <cp:revision>1</cp:revision>
  <dcterms:created xsi:type="dcterms:W3CDTF">2021-11-05T12:44:14Z</dcterms:created>
  <dcterms:modified xsi:type="dcterms:W3CDTF">2021-11-05T12:44:14Z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company">
    <vt:lpwstr>100111021000101210101002100010021010010210000012100011121001111210011102</vt:lpwstr>
  </property>
  <property fmtid="{D5CDD505-2E9C-101B-9397-08002B2CF9AE}" pid="4" name="ICV">
    <vt:lpwstr>B8F7E6774A78441F9EC600B75E4D8598</vt:lpwstr>
  </property>
</Properties>
</file>