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1593" r:id="rId3"/>
    <p:sldId id="1630" r:id="rId5"/>
    <p:sldId id="1520" r:id="rId6"/>
    <p:sldId id="1580" r:id="rId7"/>
    <p:sldId id="1581" r:id="rId8"/>
    <p:sldId id="1595" r:id="rId9"/>
    <p:sldId id="1590" r:id="rId10"/>
    <p:sldId id="1584" r:id="rId11"/>
    <p:sldId id="1586" r:id="rId12"/>
    <p:sldId id="1532" r:id="rId13"/>
    <p:sldId id="1533" r:id="rId14"/>
    <p:sldId id="1594" r:id="rId15"/>
    <p:sldId id="1631" r:id="rId16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4343" autoAdjust="0"/>
  </p:normalViewPr>
  <p:slideViewPr>
    <p:cSldViewPr snapToGrid="0">
      <p:cViewPr varScale="1">
        <p:scale>
          <a:sx n="153" d="100"/>
          <a:sy n="153" d="100"/>
        </p:scale>
        <p:origin x="600" y="114"/>
      </p:cViewPr>
      <p:guideLst>
        <p:guide orient="horz" pos="1604"/>
        <p:guide pos="2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4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14B52-05E5-4C80-9E40-BB1355748C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C928B-10E7-4520-BA87-60780335BEA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5EA64D3-F3BE-4A67-A370-073963B37A5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D28F314-39DE-4FE1-845D-1744FF1118A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5345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>
                <a:solidFill>
                  <a:schemeClr val="bg1"/>
                </a:solidFill>
              </a:rPr>
              <a:t>PPT</a:t>
            </a:r>
            <a:r>
              <a:rPr lang="zh-CN" altLang="en-US" sz="100">
                <a:solidFill>
                  <a:schemeClr val="bg1"/>
                </a:solidFill>
              </a:rPr>
              <a:t>模板：</a:t>
            </a:r>
            <a:r>
              <a:rPr lang="en-US" altLang="zh-CN" sz="10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>
                <a:solidFill>
                  <a:schemeClr val="bg1"/>
                </a:solidFill>
              </a:rPr>
              <a:t>素材：</a:t>
            </a:r>
            <a:r>
              <a:rPr lang="en-US" altLang="zh-CN" sz="100">
                <a:solidFill>
                  <a:schemeClr val="bg1"/>
                </a:solidFill>
              </a:rPr>
              <a:t>www.1ppt.com/sucai/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en-US" altLang="zh-CN" sz="100">
                <a:solidFill>
                  <a:schemeClr val="bg1"/>
                </a:solidFill>
              </a:rPr>
              <a:t>PPT</a:t>
            </a:r>
            <a:r>
              <a:rPr lang="zh-CN" altLang="en-US" sz="100">
                <a:solidFill>
                  <a:schemeClr val="bg1"/>
                </a:solidFill>
              </a:rPr>
              <a:t>背景：</a:t>
            </a:r>
            <a:r>
              <a:rPr lang="en-US" altLang="zh-CN" sz="10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>
                <a:solidFill>
                  <a:schemeClr val="bg1"/>
                </a:solidFill>
              </a:rPr>
              <a:t>图表：</a:t>
            </a:r>
            <a:r>
              <a:rPr lang="en-US" altLang="zh-CN" sz="100">
                <a:solidFill>
                  <a:schemeClr val="bg1"/>
                </a:solidFill>
              </a:rPr>
              <a:t>www.1ppt.com/tubiao/     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en-US" altLang="zh-CN" sz="100">
                <a:solidFill>
                  <a:schemeClr val="bg1"/>
                </a:solidFill>
              </a:rPr>
              <a:t>PPT</a:t>
            </a:r>
            <a:r>
              <a:rPr lang="zh-CN" altLang="en-US" sz="100">
                <a:solidFill>
                  <a:schemeClr val="bg1"/>
                </a:solidFill>
              </a:rPr>
              <a:t>下载：</a:t>
            </a:r>
            <a:r>
              <a:rPr lang="en-US" altLang="zh-CN" sz="10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>
                <a:solidFill>
                  <a:schemeClr val="bg1"/>
                </a:solidFill>
              </a:rPr>
              <a:t>教程： </a:t>
            </a:r>
            <a:r>
              <a:rPr lang="en-US" altLang="zh-CN" sz="100">
                <a:solidFill>
                  <a:schemeClr val="bg1"/>
                </a:solidFill>
              </a:rPr>
              <a:t>www.1ppt.com/powerpoint/     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资料下载：</a:t>
            </a:r>
            <a:r>
              <a:rPr lang="en-US" altLang="zh-CN" sz="10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>
                <a:solidFill>
                  <a:schemeClr val="bg1"/>
                </a:solidFill>
              </a:rPr>
              <a:t>个人简历：</a:t>
            </a:r>
            <a:r>
              <a:rPr lang="en-US" altLang="zh-CN" sz="100">
                <a:solidFill>
                  <a:schemeClr val="bg1"/>
                </a:solidFill>
              </a:rPr>
              <a:t>www.1ppt.com/jianli/            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试卷下载：</a:t>
            </a:r>
            <a:r>
              <a:rPr lang="en-US" altLang="zh-CN" sz="10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>
                <a:solidFill>
                  <a:schemeClr val="bg1"/>
                </a:solidFill>
              </a:rPr>
              <a:t>教案下载：</a:t>
            </a:r>
            <a:r>
              <a:rPr lang="en-US" altLang="zh-CN" sz="100">
                <a:solidFill>
                  <a:schemeClr val="bg1"/>
                </a:solidFill>
              </a:rPr>
              <a:t>www.1ppt.com/jiaoan/              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手抄报：</a:t>
            </a:r>
            <a:r>
              <a:rPr lang="en-US" altLang="zh-CN" sz="10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>
                <a:solidFill>
                  <a:schemeClr val="bg1"/>
                </a:solidFill>
              </a:rPr>
              <a:t>课件：</a:t>
            </a:r>
            <a:r>
              <a:rPr lang="en-US" altLang="zh-CN" sz="100">
                <a:solidFill>
                  <a:schemeClr val="bg1"/>
                </a:solidFill>
              </a:rPr>
              <a:t>www.1ppt.com/kejian/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语文课件：</a:t>
            </a:r>
            <a:r>
              <a:rPr lang="en-US" altLang="zh-CN" sz="10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>
                <a:solidFill>
                  <a:schemeClr val="bg1"/>
                </a:solidFill>
              </a:rPr>
              <a:t>数学课件：</a:t>
            </a:r>
            <a:r>
              <a:rPr lang="en-US" altLang="zh-CN" sz="100">
                <a:solidFill>
                  <a:schemeClr val="bg1"/>
                </a:solidFill>
              </a:rPr>
              <a:t>www.1ppt.com/kejian/shuxue/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英语课件：</a:t>
            </a:r>
            <a:r>
              <a:rPr lang="en-US" altLang="zh-CN" sz="10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>
                <a:solidFill>
                  <a:schemeClr val="bg1"/>
                </a:solidFill>
              </a:rPr>
              <a:t>美术课件：</a:t>
            </a:r>
            <a:r>
              <a:rPr lang="en-US" altLang="zh-CN" sz="100">
                <a:solidFill>
                  <a:schemeClr val="bg1"/>
                </a:solidFill>
              </a:rPr>
              <a:t>www.1ppt.com/kejian/meishu/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科学课件：</a:t>
            </a:r>
            <a:r>
              <a:rPr lang="en-US" altLang="zh-CN" sz="10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>
                <a:solidFill>
                  <a:schemeClr val="bg1"/>
                </a:solidFill>
              </a:rPr>
              <a:t>物理课件：</a:t>
            </a:r>
            <a:r>
              <a:rPr lang="en-US" altLang="zh-CN" sz="100">
                <a:solidFill>
                  <a:schemeClr val="bg1"/>
                </a:solidFill>
              </a:rPr>
              <a:t>www.1ppt.com/kejian/wuli/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化学课件：</a:t>
            </a:r>
            <a:r>
              <a:rPr lang="en-US" altLang="zh-CN" sz="10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>
                <a:solidFill>
                  <a:schemeClr val="bg1"/>
                </a:solidFill>
              </a:rPr>
              <a:t>生物课件：</a:t>
            </a:r>
            <a:r>
              <a:rPr lang="en-US" altLang="zh-CN" sz="100">
                <a:solidFill>
                  <a:schemeClr val="bg1"/>
                </a:solidFill>
              </a:rPr>
              <a:t>www.1ppt.com/kejian/shengwu/ </a:t>
            </a:r>
            <a:endParaRPr lang="en-US" altLang="zh-CN" sz="100">
              <a:solidFill>
                <a:schemeClr val="bg1"/>
              </a:solidFill>
            </a:endParaRPr>
          </a:p>
          <a:p>
            <a:r>
              <a:rPr lang="zh-CN" altLang="en-US" sz="100">
                <a:solidFill>
                  <a:schemeClr val="bg1"/>
                </a:solidFill>
              </a:rPr>
              <a:t>地理课件：</a:t>
            </a:r>
            <a:r>
              <a:rPr lang="en-US" altLang="zh-CN" sz="10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>
                <a:solidFill>
                  <a:schemeClr val="bg1"/>
                </a:solidFill>
              </a:rPr>
              <a:t>历史课件：</a:t>
            </a:r>
            <a:r>
              <a:rPr lang="en-US" altLang="zh-CN" sz="100">
                <a:solidFill>
                  <a:schemeClr val="bg1"/>
                </a:solidFill>
              </a:rPr>
              <a:t>www.1ppt.com/kejian/lishi/ </a:t>
            </a:r>
            <a:endParaRPr lang="en-US" altLang="zh-CN" sz="1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9.xml"/><Relationship Id="rId17" Type="http://schemas.openxmlformats.org/officeDocument/2006/relationships/tags" Target="../tags/tag38.xml"/><Relationship Id="rId16" Type="http://schemas.openxmlformats.org/officeDocument/2006/relationships/tags" Target="../tags/tag37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456010" y="456010"/>
            <a:ext cx="8227219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4"/>
            </p:custDataLst>
          </p:nvPr>
        </p:nvSpPr>
        <p:spPr bwMode="auto">
          <a:xfrm>
            <a:off x="456010" y="1117998"/>
            <a:ext cx="8227219" cy="35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4736307"/>
            <a:ext cx="2024063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4736307"/>
            <a:ext cx="2969419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4736307"/>
            <a:ext cx="2025254" cy="23693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pPr fontAlgn="auto">
              <a:spcBef>
                <a:spcPct val="0"/>
              </a:spcBef>
              <a:spcAft>
                <a:spcPct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组合 1"/>
          <p:cNvGrpSpPr/>
          <p:nvPr/>
        </p:nvGrpSpPr>
        <p:grpSpPr>
          <a:xfrm>
            <a:off x="1789139" y="447742"/>
            <a:ext cx="5391150" cy="2136091"/>
            <a:chOff x="7115551" y="-345380"/>
            <a:chExt cx="7187302" cy="2847383"/>
          </a:xfrm>
        </p:grpSpPr>
        <p:sp>
          <p:nvSpPr>
            <p:cNvPr id="3" name="标题 28"/>
            <p:cNvSpPr txBox="1"/>
            <p:nvPr/>
          </p:nvSpPr>
          <p:spPr>
            <a:xfrm>
              <a:off x="7888374" y="-97539"/>
              <a:ext cx="5849208" cy="1325219"/>
            </a:xfrm>
            <a:prstGeom prst="rect">
              <a:avLst/>
            </a:prstGeom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200" b="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ct val="0"/>
                </a:spcAft>
                <a:defRPr/>
              </a:pPr>
              <a:r>
                <a:rPr lang="zh-CN" altLang="en-US" sz="3800" b="1" spc="375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黑体" panose="02010609060101010101" pitchFamily="49" charset="-122"/>
                  <a:sym typeface="+mn-ea"/>
                </a:rPr>
                <a:t>古诗三首</a:t>
              </a:r>
              <a:endParaRPr lang="en-US" altLang="zh-CN" sz="3800" b="1" spc="37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endParaRPr>
            </a:p>
            <a:p>
              <a:pPr fontAlgn="auto">
                <a:spcAft>
                  <a:spcPct val="0"/>
                </a:spcAft>
                <a:defRPr/>
              </a:pPr>
              <a:r>
                <a:rPr lang="zh-CN" altLang="en-US" sz="4000" b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隶书" panose="02010509060101010101" charset="-122"/>
                  <a:sym typeface="隶书" panose="02010509060101010101" charset="-122"/>
                </a:rPr>
                <a:t>寒食</a:t>
              </a:r>
              <a:endParaRPr lang="zh-CN" altLang="en-US" sz="4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隶书" panose="02010509060101010101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8186267" y="-345380"/>
              <a:ext cx="971429" cy="9141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600" b="1">
                  <a:solidFill>
                    <a:prstClr val="white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600" b="1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853" name="副标题 2"/>
            <p:cNvSpPr txBox="1">
              <a:spLocks noChangeArrowheads="1"/>
            </p:cNvSpPr>
            <p:nvPr/>
          </p:nvSpPr>
          <p:spPr bwMode="auto">
            <a:xfrm>
              <a:off x="7831260" y="1591413"/>
              <a:ext cx="5906322" cy="9105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zh-CN" altLang="en-US" sz="2400" b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六年级下册</a:t>
              </a:r>
              <a:endParaRPr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115551" y="1575143"/>
              <a:ext cx="7187302" cy="0"/>
            </a:xfrm>
            <a:prstGeom prst="line">
              <a:avLst/>
            </a:prstGeom>
            <a:ln w="63500" cmpd="thickThin">
              <a:solidFill>
                <a:schemeClr val="tx1">
                  <a:alpha val="7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90533" y="402431"/>
            <a:ext cx="2035969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2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575199"/>
            <a:ext cx="9144000" cy="217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5" name="组合 30"/>
          <p:cNvGrpSpPr/>
          <p:nvPr/>
        </p:nvGrpSpPr>
        <p:grpSpPr>
          <a:xfrm>
            <a:off x="14291" y="267892"/>
            <a:ext cx="2440781" cy="735806"/>
            <a:chOff x="18662" y="357049"/>
            <a:chExt cx="3254406" cy="980919"/>
          </a:xfrm>
        </p:grpSpPr>
        <p:grpSp>
          <p:nvGrpSpPr>
            <p:cNvPr id="93187" name="组合 31"/>
            <p:cNvGrpSpPr/>
            <p:nvPr/>
          </p:nvGrpSpPr>
          <p:grpSpPr>
            <a:xfrm>
              <a:off x="1026735" y="568153"/>
              <a:ext cx="2246333" cy="679342"/>
              <a:chOff x="1937969" y="2511933"/>
              <a:chExt cx="2246333" cy="679342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1964956" y="2511933"/>
                <a:ext cx="1874856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974481" y="3191275"/>
                <a:ext cx="187644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"/>
              <p:cNvSpPr txBox="1">
                <a:spLocks noChangeArrowheads="1"/>
              </p:cNvSpPr>
              <p:nvPr/>
            </p:nvSpPr>
            <p:spPr bwMode="auto">
              <a:xfrm>
                <a:off x="1937969" y="2543679"/>
                <a:ext cx="2246333" cy="615456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spc="375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  <a:endParaRPr lang="zh-CN" altLang="en-US" sz="2400" b="1" spc="375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3831874" y="2511933"/>
                <a:ext cx="306391" cy="33491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V="1">
                <a:off x="3849337" y="2829382"/>
                <a:ext cx="269878" cy="36189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3188" name="图片 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18662" y="357049"/>
              <a:ext cx="1090423" cy="98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3186" name="矩形 29"/>
          <p:cNvSpPr>
            <a:spLocks noChangeArrowheads="1"/>
          </p:cNvSpPr>
          <p:nvPr/>
        </p:nvSpPr>
        <p:spPr bwMode="auto">
          <a:xfrm>
            <a:off x="913218" y="2028829"/>
            <a:ext cx="7237809" cy="16466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ts val="4050"/>
              </a:lnSpc>
            </a:pP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《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寒食</a:t>
            </a:r>
            <a:r>
              <a:rPr lang="en-US" altLang="zh-CN" sz="21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描写了寒食节这天长安城由白天到夜晚的景象，诗人借“暮传蜡烛”，讽刺了封建统治阶级的特权及腐败，表达了对现实的不满。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ext Box 2"/>
          <p:cNvSpPr txBox="1">
            <a:spLocks noChangeArrowheads="1"/>
          </p:cNvSpPr>
          <p:nvPr/>
        </p:nvSpPr>
        <p:spPr bwMode="auto">
          <a:xfrm>
            <a:off x="1001317" y="3021806"/>
            <a:ext cx="7365206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春城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无处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不飞花，寒食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东风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御柳斜。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3943350" y="1752600"/>
            <a:ext cx="1112044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寒食</a:t>
            </a:r>
            <a:endParaRPr lang="zh-CN" altLang="en-US" sz="26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91139" name="Text Box 2"/>
          <p:cNvSpPr txBox="1">
            <a:spLocks noChangeArrowheads="1"/>
          </p:cNvSpPr>
          <p:nvPr/>
        </p:nvSpPr>
        <p:spPr bwMode="auto">
          <a:xfrm>
            <a:off x="4127897" y="2387204"/>
            <a:ext cx="927497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3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韩翃</a:t>
            </a:r>
            <a:endParaRPr lang="zh-CN" altLang="en-US" sz="23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91140" name="Text Box 2"/>
          <p:cNvSpPr txBox="1">
            <a:spLocks noChangeArrowheads="1"/>
          </p:cNvSpPr>
          <p:nvPr/>
        </p:nvSpPr>
        <p:spPr bwMode="auto">
          <a:xfrm>
            <a:off x="1001317" y="3764756"/>
            <a:ext cx="7365206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日暮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汉宫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传蜡烛，轻烟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散入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五侯家。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75068" y="262288"/>
            <a:ext cx="7891463" cy="145424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再读一遍：朗读时，要深刻体会作者流露的思想感情，前两句语气悠扬，语调轻快，后两句语气幽怨，语调低沉，读出作者对现实的不满。</a:t>
            </a:r>
            <a:endParaRPr lang="zh-CN" altLang="en-US" sz="2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96360" y="1744717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谢谢观看</a:t>
            </a:r>
            <a:endParaRPr lang="zh-CN" altLang="en-US" sz="660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42700" y="11544300"/>
            <a:ext cx="3429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13310" y="3013474"/>
            <a:ext cx="369094" cy="13454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7826" name="组合 19"/>
          <p:cNvGrpSpPr/>
          <p:nvPr/>
        </p:nvGrpSpPr>
        <p:grpSpPr>
          <a:xfrm>
            <a:off x="670323" y="650081"/>
            <a:ext cx="1425178" cy="552450"/>
            <a:chOff x="373460" y="665867"/>
            <a:chExt cx="1778856" cy="663674"/>
          </a:xfrm>
        </p:grpSpPr>
        <p:pic>
          <p:nvPicPr>
            <p:cNvPr id="77828" name="图片 2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373460" y="665867"/>
              <a:ext cx="1778856" cy="663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29" name="文本框 21"/>
            <p:cNvSpPr txBox="1">
              <a:spLocks noChangeArrowheads="1"/>
            </p:cNvSpPr>
            <p:nvPr/>
          </p:nvSpPr>
          <p:spPr bwMode="auto">
            <a:xfrm>
              <a:off x="466754" y="775086"/>
              <a:ext cx="1554391" cy="48066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课前导入</a:t>
              </a:r>
              <a:endPara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023938" y="1896666"/>
            <a:ext cx="7258050" cy="171072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399415" fontAlgn="auto">
              <a:lnSpc>
                <a:spcPts val="315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9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1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传统节日是中国传统文化的重要组成部分，对诗人的创作也产生了深深的影响。那些有关传统节日的诗篇，或寄托乡愁，或叹时伤春，或关心时事</a:t>
            </a:r>
            <a:r>
              <a:rPr lang="en-US" altLang="zh-CN" sz="21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……</a:t>
            </a:r>
            <a:r>
              <a:rPr lang="zh-CN" altLang="en-US" sz="21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今天就让我们走进一首描写节日的诗篇，去体味作者所表达的独特感受。</a:t>
            </a:r>
            <a:endParaRPr lang="zh-CN" altLang="en-US" sz="21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5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2"/>
          <p:cNvSpPr txBox="1">
            <a:spLocks noChangeArrowheads="1"/>
          </p:cNvSpPr>
          <p:nvPr/>
        </p:nvSpPr>
        <p:spPr bwMode="auto">
          <a:xfrm>
            <a:off x="948929" y="2491979"/>
            <a:ext cx="7365206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春城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无处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不飞花，寒食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东风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御柳斜。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3890963" y="1223963"/>
            <a:ext cx="1112044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黑体" panose="02010609060101010101" pitchFamily="49" charset="-122"/>
                <a:ea typeface="黑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寒食</a:t>
            </a:r>
            <a:endParaRPr lang="zh-CN" altLang="en-US" sz="26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83971" name="Text Box 2"/>
          <p:cNvSpPr txBox="1">
            <a:spLocks noChangeArrowheads="1"/>
          </p:cNvSpPr>
          <p:nvPr/>
        </p:nvSpPr>
        <p:spPr bwMode="auto">
          <a:xfrm>
            <a:off x="4075518" y="1858567"/>
            <a:ext cx="927497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3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韩翃</a:t>
            </a:r>
            <a:endParaRPr lang="zh-CN" altLang="en-US" sz="23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83972" name="Text Box 2"/>
          <p:cNvSpPr txBox="1">
            <a:spLocks noChangeArrowheads="1"/>
          </p:cNvSpPr>
          <p:nvPr/>
        </p:nvSpPr>
        <p:spPr bwMode="auto">
          <a:xfrm>
            <a:off x="948929" y="3234929"/>
            <a:ext cx="7365206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日暮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汉宫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传蜡烛，轻烟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散入</a:t>
            </a:r>
            <a:r>
              <a:rPr lang="en-US" altLang="zh-CN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五侯家。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grpSp>
        <p:nvGrpSpPr>
          <p:cNvPr id="83973" name="组合 8"/>
          <p:cNvGrpSpPr/>
          <p:nvPr/>
        </p:nvGrpSpPr>
        <p:grpSpPr>
          <a:xfrm>
            <a:off x="610799" y="540548"/>
            <a:ext cx="1491853" cy="775097"/>
            <a:chOff x="1362040" y="1221227"/>
            <a:chExt cx="1989514" cy="1033272"/>
          </a:xfrm>
        </p:grpSpPr>
        <p:sp>
          <p:nvSpPr>
            <p:cNvPr id="10" name="横卷形 9"/>
            <p:cNvSpPr/>
            <p:nvPr/>
          </p:nvSpPr>
          <p:spPr>
            <a:xfrm>
              <a:off x="1362040" y="1221227"/>
              <a:ext cx="1989514" cy="1033272"/>
            </a:xfrm>
            <a:prstGeom prst="horizontalScroll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文本框 34"/>
            <p:cNvSpPr txBox="1"/>
            <p:nvPr/>
          </p:nvSpPr>
          <p:spPr>
            <a:xfrm>
              <a:off x="1433197" y="1416727"/>
              <a:ext cx="1918357" cy="65647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6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朗 读</a:t>
              </a:r>
              <a:endParaRPr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683802" y="4055269"/>
            <a:ext cx="1526381" cy="438582"/>
          </a:xfrm>
          <a:prstGeom prst="rect">
            <a:avLst/>
          </a:prstGeom>
          <a:gradFill flip="none" rotWithShape="1">
            <a:gsLst>
              <a:gs pos="0">
                <a:srgbClr val="1ACE02">
                  <a:tint val="66000"/>
                  <a:satMod val="160000"/>
                </a:srgbClr>
              </a:gs>
              <a:gs pos="50000">
                <a:srgbClr val="1ACE02">
                  <a:tint val="44500"/>
                  <a:satMod val="160000"/>
                </a:srgbClr>
              </a:gs>
              <a:gs pos="100000">
                <a:srgbClr val="1ACE02">
                  <a:tint val="23500"/>
                  <a:satMod val="160000"/>
                </a:srgbClr>
              </a:gs>
            </a:gsLst>
            <a:lin ang="16200000" scaled="1"/>
          </a:gradFill>
        </p:spPr>
        <p:txBody>
          <a:bodyPr lIns="68580" tIns="34290" rIns="68580" bIns="34290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注意停顿</a:t>
            </a:r>
            <a:endParaRPr lang="zh-CN" altLang="en-US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3" name="组合 15"/>
          <p:cNvGrpSpPr/>
          <p:nvPr/>
        </p:nvGrpSpPr>
        <p:grpSpPr>
          <a:xfrm>
            <a:off x="610799" y="540548"/>
            <a:ext cx="1491853" cy="775097"/>
            <a:chOff x="1362040" y="1221227"/>
            <a:chExt cx="1989514" cy="1033272"/>
          </a:xfrm>
        </p:grpSpPr>
        <p:sp>
          <p:nvSpPr>
            <p:cNvPr id="17" name="横卷形 16"/>
            <p:cNvSpPr/>
            <p:nvPr/>
          </p:nvSpPr>
          <p:spPr>
            <a:xfrm>
              <a:off x="1362040" y="1221227"/>
              <a:ext cx="1989514" cy="1033272"/>
            </a:xfrm>
            <a:prstGeom prst="horizontalScroll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34"/>
            <p:cNvSpPr txBox="1"/>
            <p:nvPr/>
          </p:nvSpPr>
          <p:spPr>
            <a:xfrm>
              <a:off x="1433197" y="1416727"/>
              <a:ext cx="1918357" cy="65647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6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注 释</a:t>
              </a:r>
              <a:endParaRPr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742951" y="1457329"/>
            <a:ext cx="8036982" cy="30444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春城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】</a:t>
            </a: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指春天的都城长安。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寒食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】</a:t>
            </a: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寒食节，古代的一个节日，通常在清明节前的一两天，过去在节日期间不能生火做饭。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御柳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】</a:t>
            </a: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皇城里的柳树。御：封建社会与皇帝有关的东西都称“御”。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汉宫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】</a:t>
            </a: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汉朝皇宫，这里借指唐朝皇宫。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传蜡烛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】</a:t>
            </a:r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指宫中传赐新火。寒食节禁止生火，但权贵宠臣可以得到皇帝恩赐点蜡烛。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  <a:p>
            <a:pPr>
              <a:lnSpc>
                <a:spcPts val="2850"/>
              </a:lnSpc>
            </a:pP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【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五侯家</a:t>
            </a:r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】</a:t>
            </a: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Cambria" panose="02040503050406030204" pitchFamily="18" charset="0"/>
              </a:rPr>
              <a:t>泛指唐朝的王侯贵族。</a:t>
            </a:r>
            <a:endParaRPr lang="zh-CN" altLang="en-US" sz="2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Cambria" panose="02040503050406030204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ext Box 2"/>
          <p:cNvSpPr txBox="1">
            <a:spLocks noChangeArrowheads="1"/>
          </p:cNvSpPr>
          <p:nvPr/>
        </p:nvSpPr>
        <p:spPr bwMode="auto">
          <a:xfrm>
            <a:off x="1169202" y="1276350"/>
            <a:ext cx="6909197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春城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无处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不飞花，寒食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东风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御柳斜。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1169202" y="3050381"/>
            <a:ext cx="6909197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日暮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汉宫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传蜡烛，轻烟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散入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/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五侯家。</a:t>
            </a:r>
            <a:endParaRPr lang="zh-CN" altLang="en-US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4358879" y="1833566"/>
            <a:ext cx="363140" cy="358379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4425" y="2231231"/>
            <a:ext cx="6742510" cy="771525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    译文：暮春的长安城里处处柳絮飞舞、落花飘散，寒食节的春风吹拂着皇城里的杨柳。</a:t>
            </a:r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4341027" y="3574261"/>
            <a:ext cx="363141" cy="359569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31094" y="3987404"/>
            <a:ext cx="6742510" cy="771525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隶书" panose="02010509060101010101" charset="-122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    译文：傍晚，皇宫里忙着传送朝廷赏赐的蜡烛，燃烛升起的轻烟飘进了王侯贵族之家。</a:t>
            </a:r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0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6023" name="组合 12"/>
          <p:cNvGrpSpPr/>
          <p:nvPr/>
        </p:nvGrpSpPr>
        <p:grpSpPr>
          <a:xfrm>
            <a:off x="610799" y="416723"/>
            <a:ext cx="1491853" cy="775097"/>
            <a:chOff x="1362040" y="1221227"/>
            <a:chExt cx="1989514" cy="1033272"/>
          </a:xfrm>
        </p:grpSpPr>
        <p:sp>
          <p:nvSpPr>
            <p:cNvPr id="14" name="横卷形 13"/>
            <p:cNvSpPr/>
            <p:nvPr/>
          </p:nvSpPr>
          <p:spPr>
            <a:xfrm>
              <a:off x="1362040" y="1221227"/>
              <a:ext cx="1989514" cy="1033272"/>
            </a:xfrm>
            <a:prstGeom prst="horizontalScroll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文本框 34"/>
            <p:cNvSpPr txBox="1"/>
            <p:nvPr/>
          </p:nvSpPr>
          <p:spPr>
            <a:xfrm>
              <a:off x="1433197" y="1416727"/>
              <a:ext cx="1918357" cy="656470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6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译 文</a:t>
              </a:r>
              <a:endParaRPr lang="zh-CN" altLang="en-US" sz="2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2"/>
          <p:cNvSpPr txBox="1">
            <a:spLocks noChangeArrowheads="1"/>
          </p:cNvSpPr>
          <p:nvPr/>
        </p:nvSpPr>
        <p:spPr bwMode="auto">
          <a:xfrm>
            <a:off x="1706175" y="664369"/>
            <a:ext cx="3858815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春城无处不飞花，</a:t>
            </a:r>
            <a:endParaRPr lang="en-US" altLang="zh-CN" sz="2600" b="1"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隶书" panose="02010509060101010101" charset="-12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719262" y="856571"/>
            <a:ext cx="958454" cy="3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19262" y="1393035"/>
            <a:ext cx="825104" cy="392415"/>
          </a:xfrm>
          <a:prstGeom prst="rect">
            <a:avLst/>
          </a:prstGeom>
          <a:noFill/>
          <a:ln w="9525">
            <a:solidFill>
              <a:srgbClr val="1ACE0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kumimoji="1" lang="zh-CN" altLang="en-US" sz="21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 点</a:t>
            </a:r>
            <a:endParaRPr lang="zh-CN" altLang="en-US" sz="21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044" name="Text Box 2"/>
          <p:cNvSpPr txBox="1">
            <a:spLocks noChangeArrowheads="1"/>
          </p:cNvSpPr>
          <p:nvPr/>
        </p:nvSpPr>
        <p:spPr bwMode="auto">
          <a:xfrm>
            <a:off x="1706175" y="3256522"/>
            <a:ext cx="3858815" cy="6694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寒食东风御柳斜。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706174" y="3446673"/>
            <a:ext cx="958453" cy="3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19262" y="3895892"/>
            <a:ext cx="825104" cy="392415"/>
          </a:xfrm>
          <a:prstGeom prst="rect">
            <a:avLst/>
          </a:prstGeom>
          <a:noFill/>
          <a:ln w="9525">
            <a:solidFill>
              <a:srgbClr val="1ACE0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kumimoji="1" lang="zh-CN" altLang="en-US" sz="21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 间</a:t>
            </a:r>
            <a:endParaRPr lang="zh-CN" altLang="en-US" sz="21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550569" y="3429503"/>
            <a:ext cx="596504" cy="3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575456" y="3899464"/>
            <a:ext cx="2163365" cy="684803"/>
          </a:xfrm>
          <a:prstGeom prst="rect">
            <a:avLst/>
          </a:prstGeom>
          <a:noFill/>
          <a:ln w="9525">
            <a:solidFill>
              <a:srgbClr val="1ACE0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“斜”写出了柳枝的摇曳之姿。</a:t>
            </a:r>
            <a:endParaRPr lang="zh-CN" altLang="en-US" sz="20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744398" y="856571"/>
            <a:ext cx="1304925" cy="3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852738" y="1323980"/>
            <a:ext cx="2250281" cy="684803"/>
          </a:xfrm>
          <a:prstGeom prst="rect">
            <a:avLst/>
          </a:prstGeom>
          <a:noFill/>
          <a:ln w="9525">
            <a:solidFill>
              <a:srgbClr val="1ACE0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双重否定，强调长安城春意浓郁。</a:t>
            </a:r>
            <a:endParaRPr lang="zh-CN" altLang="en-US" sz="200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144574" y="856571"/>
            <a:ext cx="511969" cy="324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601397" y="2041729"/>
            <a:ext cx="3590925" cy="1300356"/>
          </a:xfrm>
          <a:prstGeom prst="rect">
            <a:avLst/>
          </a:prstGeom>
          <a:noFill/>
          <a:ln w="9525">
            <a:solidFill>
              <a:srgbClr val="1ACE0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“飞”</a:t>
            </a:r>
            <a:r>
              <a:rPr lang="zh-CN" altLang="en-US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字动态感极强，表现了春天的生机勃勃。“飞花”明写花而暗写风</a:t>
            </a:r>
            <a:r>
              <a:rPr lang="en-US" altLang="zh-CN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20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写出了长安城柳絮飞舞、落红无数的迷人春景。</a:t>
            </a:r>
            <a:endParaRPr lang="zh-CN" altLang="en-US" sz="2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左大括号 19"/>
          <p:cNvSpPr/>
          <p:nvPr/>
        </p:nvSpPr>
        <p:spPr>
          <a:xfrm rot="10800000">
            <a:off x="5885260" y="944170"/>
            <a:ext cx="267890" cy="3454003"/>
          </a:xfrm>
          <a:prstGeom prst="leftBrace">
            <a:avLst>
              <a:gd name="adj1" fmla="val 76626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>
            <a:off x="6396046" y="2169319"/>
            <a:ext cx="2021681" cy="1172766"/>
          </a:xfrm>
          <a:prstGeom prst="rect">
            <a:avLst/>
          </a:prstGeom>
          <a:solidFill>
            <a:srgbClr val="FFC3FF"/>
          </a:solidFill>
          <a:ln w="9525">
            <a:solidFill>
              <a:schemeClr val="bg1"/>
            </a:solidFill>
            <a:miter lim="800000"/>
          </a:ln>
        </p:spPr>
        <p:txBody>
          <a:bodyPr wrap="none" lIns="68580" tIns="34290" rIns="68580" bIns="34290" anchor="ctr"/>
          <a:lstStyle/>
          <a:p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前两句描写的范围</a:t>
            </a:r>
            <a:endParaRPr lang="en-US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隶书" panose="020105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由大到小，由全城</a:t>
            </a:r>
            <a:endParaRPr lang="en-US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隶书" panose="02010509060101010101" charset="-122"/>
            </a:endParaRPr>
          </a:p>
          <a:p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入宫苑。</a:t>
            </a:r>
            <a:endParaRPr lang="zh-CN" altLang="en-US" sz="27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024187" y="916781"/>
            <a:ext cx="3328988" cy="12695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日暮汉宫传蜡烛，</a:t>
            </a:r>
            <a:endParaRPr lang="en-US" altLang="zh-CN" sz="2600" b="1"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  <a:sym typeface="隶书" panose="02010509060101010101" charset="-122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  <a:cs typeface="隶书" panose="02010509060101010101" charset="-122"/>
                <a:sym typeface="隶书" panose="02010509060101010101" charset="-122"/>
              </a:rPr>
              <a:t>轻烟散入五侯家。</a:t>
            </a:r>
            <a:endParaRPr lang="zh-CN" altLang="en-US" sz="2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隶书" panose="02010509060101010101" charset="-122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4396987" y="2126458"/>
            <a:ext cx="364331" cy="577454"/>
          </a:xfrm>
          <a:prstGeom prst="down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09663" y="2813447"/>
            <a:ext cx="7303294" cy="2008242"/>
          </a:xfrm>
          <a:prstGeom prst="rect">
            <a:avLst/>
          </a:prstGeom>
          <a:gradFill rotWithShape="1">
            <a:gsLst>
              <a:gs pos="0">
                <a:srgbClr val="8AF38A"/>
              </a:gs>
              <a:gs pos="50000">
                <a:srgbClr val="B9F5B9"/>
              </a:gs>
              <a:gs pos="100000">
                <a:srgbClr val="DDFADD"/>
              </a:gs>
            </a:gsLst>
            <a:lin ang="16200000" scaled="1"/>
          </a:gra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    这两句写宫廷生活。在这“不准百姓点灯”的寒食节，皇帝却给宠臣赐蜡烛，那蜡烛燃起的袅袅轻烟，飘入了王侯贵族的家中，真是烟虽轻，皇恩却重。对这个细节的描述，流露出诗人对现实的不满。</a:t>
            </a:r>
            <a:endParaRPr lang="zh-CN" altLang="en-US" sz="2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AutoShape 10"/>
          <p:cNvSpPr>
            <a:spLocks noChangeArrowheads="1"/>
          </p:cNvSpPr>
          <p:nvPr/>
        </p:nvSpPr>
        <p:spPr bwMode="auto">
          <a:xfrm>
            <a:off x="827493" y="1013223"/>
            <a:ext cx="1351359" cy="654844"/>
          </a:xfrm>
          <a:prstGeom prst="flowChartAlternateProcess">
            <a:avLst/>
          </a:prstGeom>
          <a:solidFill>
            <a:srgbClr val="A474EC"/>
          </a:solidFill>
          <a:ln w="9525">
            <a:solidFill>
              <a:schemeClr val="bg1"/>
            </a:solidFill>
            <a:miter lim="800000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300">
                <a:latin typeface="黑体" panose="02010609060101010101" pitchFamily="49" charset="-122"/>
                <a:ea typeface="黑体" panose="02010609060101010101" pitchFamily="49" charset="-122"/>
              </a:rPr>
              <a:t>赏析</a:t>
            </a:r>
            <a:endParaRPr lang="zh-CN" altLang="en-US" sz="2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090" name="矩形 5"/>
          <p:cNvSpPr>
            <a:spLocks noChangeArrowheads="1"/>
          </p:cNvSpPr>
          <p:nvPr/>
        </p:nvSpPr>
        <p:spPr bwMode="auto">
          <a:xfrm>
            <a:off x="827485" y="1995488"/>
            <a:ext cx="7767638" cy="2008242"/>
          </a:xfrm>
          <a:prstGeom prst="rect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16200000" scaled="1"/>
          </a:gra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b="1" noProof="1">
                <a:latin typeface="楷体" panose="02010609060101010101" pitchFamily="49" charset="-122"/>
                <a:ea typeface="楷体" panose="02010609060101010101" pitchFamily="49" charset="-122"/>
              </a:rPr>
              <a:t>这是一首讽刺诗，一二句写仲春景色，描绘了一幅白天清丽的飞花图，三四句则描绘了一幅傍晚祥瑞的轻烟图，且暗寓讽刺之意。诗人没有直接讽刺，而是选择特权阶层生活上的某件事情加以描摹，含隐巧妙，入木三分。</a:t>
            </a:r>
            <a:endParaRPr lang="zh-CN" altLang="en-US" sz="21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ext Box 4"/>
          <p:cNvSpPr txBox="1">
            <a:spLocks noChangeArrowheads="1"/>
          </p:cNvSpPr>
          <p:nvPr/>
        </p:nvSpPr>
        <p:spPr bwMode="auto">
          <a:xfrm>
            <a:off x="848916" y="1444229"/>
            <a:ext cx="7615238" cy="2492990"/>
          </a:xfrm>
          <a:prstGeom prst="rect">
            <a:avLst/>
          </a:prstGeom>
          <a:gradFill rotWithShape="1">
            <a:gsLst>
              <a:gs pos="0">
                <a:srgbClr val="8AF38A"/>
              </a:gs>
              <a:gs pos="50000">
                <a:srgbClr val="B9F5B9"/>
              </a:gs>
              <a:gs pos="100000">
                <a:srgbClr val="DDFADD"/>
              </a:gs>
            </a:gsLst>
            <a:lin ang="16200000" scaled="1"/>
          </a:gra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隶书" panose="02010509060101010101" charset="-122"/>
              </a:rPr>
              <a:t>    </a:t>
            </a:r>
            <a:r>
              <a:rPr lang="zh-CN" altLang="en-US" sz="2100" b="1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食节那天，诗人在长安街头漫游，被眼前的融融春意迷住了，一直到暮色降临。傍晚，皇宫里闪现出一团团烛光，明媚艳丽，而宫外却是漆黑一片，埋在深深的暮色里。韩翃感慨万千，想到杨贵妃的哥哥，倚仗皇帝的恩宠，作威作福，提笔写下《寒食》，讽刺皇帝的偏宠。全诗以小见大，含蓄巧妙。</a:t>
            </a:r>
            <a:endParaRPr lang="zh-CN" altLang="en-US" sz="2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TEMPLATE_CATEGORY" val="basetag"/>
  <p:tag name="KSO_WM_TEMPLATE_INDEX" val="20164524"/>
</p:tagLst>
</file>

<file path=ppt/tags/tag41.xml><?xml version="1.0" encoding="utf-8"?>
<p:tagLst xmlns:p="http://schemas.openxmlformats.org/presentationml/2006/main">
  <p:tag name="KSO_WM_TEMPLATE_CATEGORY" val="basetag"/>
  <p:tag name="KSO_WM_TEMPLATE_INDEX" val="20164524"/>
</p:tagLst>
</file>

<file path=ppt/tags/tag4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1114</Words>
  <Application>WPS 演示</Application>
  <PresentationFormat>On-screen Show (16:9)</PresentationFormat>
  <Paragraphs>88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</vt:lpstr>
      <vt:lpstr>黑体</vt:lpstr>
      <vt:lpstr>隶书</vt:lpstr>
      <vt:lpstr>楷体</vt:lpstr>
      <vt:lpstr>Cambria</vt:lpstr>
      <vt:lpstr>Times New Roman</vt:lpstr>
      <vt:lpstr>华文琥珀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2021-04-12T10:04:00Z</cp:lastPrinted>
  <dcterms:created xsi:type="dcterms:W3CDTF">2021-04-12T10:04:00Z</dcterms:created>
  <dcterms:modified xsi:type="dcterms:W3CDTF">2021-11-05T12:47:06Z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11EEED75ED094AB1AD6DB1AE48F7A9B4</vt:lpwstr>
  </property>
  <property fmtid="{D5CDD505-2E9C-101B-9397-08002B2CF9AE}" pid="7" name="KSOProductBuildVer">
    <vt:lpwstr>2052-11.1.0.10938</vt:lpwstr>
  </property>
</Properties>
</file>