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sldIdLst>
    <p:sldId id="269" r:id="rId3"/>
    <p:sldId id="257" r:id="rId4"/>
    <p:sldId id="258" r:id="rId5"/>
    <p:sldId id="259" r:id="rId6"/>
    <p:sldId id="261" r:id="rId7"/>
    <p:sldId id="265" r:id="rId8"/>
    <p:sldId id="266" r:id="rId9"/>
    <p:sldId id="267" r:id="rId10"/>
    <p:sldId id="268" r:id="rId11"/>
    <p:sldId id="263" r:id="rId12"/>
    <p:sldId id="270" r:id="rId13"/>
  </p:sldIdLst>
  <p:sldSz cx="9144000" cy="6858000" type="screen4x3"/>
  <p:notesSz cx="6858000" cy="9144000"/>
  <p:custDataLst>
    <p:tags r:id="rId17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66" y="276"/>
      </p:cViewPr>
      <p:guideLst>
        <p:guide orient="horz" pos="2143"/>
        <p:guide pos="285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2"/>
          <p:cNvSpPr>
            <a:spLocks noGrp="1"/>
          </p:cNvSpPr>
          <p:nvPr>
            <p:ph idx="1" hasCustomPrompt="1"/>
          </p:nvPr>
        </p:nvSpPr>
        <p:spPr bwMode="auto">
          <a:xfrm>
            <a:off x="1292139" y="3469520"/>
            <a:ext cx="6333104" cy="773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2800"/>
            </a:lvl1pPr>
          </a:lstStyle>
          <a:p>
            <a:pPr lvl="0"/>
            <a:r>
              <a:rPr lang="zh-CN" altLang="en-US" smtClean="0"/>
              <a:t>小标题</a:t>
            </a:r>
            <a:endParaRPr lang="zh-CN" altLang="en-US" smtClean="0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1" hasCustomPrompt="1"/>
          </p:nvPr>
        </p:nvSpPr>
        <p:spPr>
          <a:xfrm flipV="1">
            <a:off x="2998464" y="3223352"/>
            <a:ext cx="3093427" cy="66923"/>
          </a:xfr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 </a:t>
            </a:r>
            <a:endParaRPr lang="zh-CN" altLang="en-US"/>
          </a:p>
        </p:txBody>
      </p:sp>
      <p:sp>
        <p:nvSpPr>
          <p:cNvPr id="18" name="图片占位符 17"/>
          <p:cNvSpPr>
            <a:spLocks noGrp="1"/>
          </p:cNvSpPr>
          <p:nvPr>
            <p:ph type="pic" sz="quarter" idx="12" hasCustomPrompt="1"/>
          </p:nvPr>
        </p:nvSpPr>
        <p:spPr>
          <a:xfrm>
            <a:off x="3896379" y="3223356"/>
            <a:ext cx="2195512" cy="66920"/>
          </a:xfrm>
          <a:solidFill>
            <a:srgbClr val="F7B90E"/>
          </a:solidFill>
        </p:spPr>
        <p:txBody>
          <a:bodyPr/>
          <a:lstStyle/>
          <a:p>
            <a:r>
              <a:rPr lang="en-US" altLang="zh-CN" smtClean="0"/>
              <a:t> </a:t>
            </a:r>
            <a:endParaRPr lang="zh-CN" altLang="en-US"/>
          </a:p>
        </p:txBody>
      </p:sp>
      <p:sp>
        <p:nvSpPr>
          <p:cNvPr id="20" name="图片占位符 19"/>
          <p:cNvSpPr>
            <a:spLocks noGrp="1"/>
          </p:cNvSpPr>
          <p:nvPr>
            <p:ph type="pic" sz="quarter" idx="13" hasCustomPrompt="1"/>
          </p:nvPr>
        </p:nvSpPr>
        <p:spPr>
          <a:xfrm>
            <a:off x="4669492" y="3223038"/>
            <a:ext cx="1422399" cy="67238"/>
          </a:xfrm>
          <a:solidFill>
            <a:srgbClr val="92D050"/>
          </a:solidFill>
        </p:spPr>
        <p:txBody>
          <a:bodyPr/>
          <a:lstStyle/>
          <a:p>
            <a:r>
              <a:rPr lang="en-US" altLang="zh-CN" smtClean="0"/>
              <a:t> </a:t>
            </a:r>
            <a:endParaRPr lang="zh-CN" altLang="en-US"/>
          </a:p>
        </p:txBody>
      </p:sp>
      <p:sp>
        <p:nvSpPr>
          <p:cNvPr id="22" name="图片占位符 21"/>
          <p:cNvSpPr>
            <a:spLocks noGrp="1"/>
          </p:cNvSpPr>
          <p:nvPr>
            <p:ph type="pic" sz="quarter" idx="14" hasCustomPrompt="1"/>
          </p:nvPr>
        </p:nvSpPr>
        <p:spPr>
          <a:xfrm>
            <a:off x="5434667" y="3223037"/>
            <a:ext cx="657225" cy="67239"/>
          </a:xfrm>
          <a:solidFill>
            <a:srgbClr val="2E75B6"/>
          </a:solidFill>
        </p:spPr>
        <p:txBody>
          <a:bodyPr/>
          <a:lstStyle/>
          <a:p>
            <a:r>
              <a:rPr lang="en-US" altLang="zh-CN" smtClean="0"/>
              <a:t> </a:t>
            </a:r>
            <a:endParaRPr lang="zh-CN" altLang="en-US"/>
          </a:p>
        </p:txBody>
      </p:sp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685902" y="1717913"/>
            <a:ext cx="7545579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标题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93231" y="960830"/>
            <a:ext cx="6063164" cy="1325880"/>
          </a:xfrm>
        </p:spPr>
        <p:txBody>
          <a:bodyPr/>
          <a:lstStyle>
            <a:lvl1pPr>
              <a:defRPr sz="28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094364" y="2430860"/>
            <a:ext cx="4785293" cy="822960"/>
          </a:xfrm>
        </p:spPr>
        <p:txBody>
          <a:bodyPr/>
          <a:lstStyle>
            <a:lvl1pPr algn="l">
              <a:defRPr sz="24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checke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DA07C3E-9623-422C-ADB4-2D75FF044568}" type="slidenum">
              <a:rPr lang="zh-CN" altLang="en-US" smtClean="0"/>
            </a:fld>
            <a:endParaRPr 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180564" y="2667020"/>
            <a:ext cx="51816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 smtClean="0"/>
              <a:t>谢    谢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endParaRPr 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endParaRPr 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fld id="{1DA07C3E-9623-422C-ADB4-2D75FF044568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KSO_BT1"/>
          <p:cNvSpPr>
            <a:spLocks noGrp="1" noChangeArrowheads="1"/>
          </p:cNvSpPr>
          <p:nvPr>
            <p:ph type="ctrTitle"/>
          </p:nvPr>
        </p:nvSpPr>
        <p:spPr>
          <a:xfrm>
            <a:off x="1346200" y="4378325"/>
            <a:ext cx="6451600" cy="911225"/>
          </a:xfrm>
        </p:spPr>
        <p:txBody>
          <a:bodyPr/>
          <a:lstStyle>
            <a:lvl1pPr algn="ctr">
              <a:defRPr sz="3600"/>
            </a:lvl1pPr>
          </a:lstStyle>
          <a:p>
            <a:pPr lvl="0"/>
            <a:r>
              <a:rPr lang="zh-CN" noProof="0" smtClean="0"/>
              <a:t>单击此处编辑母版标题样式</a:t>
            </a:r>
            <a:endParaRPr lang="zh-CN" noProof="0" smtClean="0"/>
          </a:p>
        </p:txBody>
      </p:sp>
      <p:sp>
        <p:nvSpPr>
          <p:cNvPr id="3082" name="KSO_FD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83" name="KSO_FT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84" name="KSO_FN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F2529BFB-97C4-4F81-890D-7C25C796033D}" type="slidenum">
              <a:rPr lang="zh-CN" altLang="en-US"/>
            </a:fld>
            <a:endParaRPr lang="en-US"/>
          </a:p>
        </p:txBody>
      </p:sp>
      <p:sp>
        <p:nvSpPr>
          <p:cNvPr id="3085" name="KSO_BC1"/>
          <p:cNvSpPr>
            <a:spLocks noGrp="1" noChangeArrowheads="1"/>
          </p:cNvSpPr>
          <p:nvPr>
            <p:ph type="subTitle" idx="1"/>
          </p:nvPr>
        </p:nvSpPr>
        <p:spPr>
          <a:xfrm>
            <a:off x="1384300" y="5334000"/>
            <a:ext cx="6400800" cy="5588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noProof="0" smtClean="0"/>
              <a:t>单击此处编辑母版副标题样式</a:t>
            </a:r>
            <a:endParaRPr lang="zh-CN" noProof="0" smtClean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../media/image1.png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9525" y="0"/>
            <a:ext cx="91630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3357563" y="1821180"/>
            <a:ext cx="2428875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大</a:t>
            </a:r>
            <a:endParaRPr lang="zh-CN" altLang="en-US" smtClean="0"/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3422651" y="3381376"/>
            <a:ext cx="229870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小</a:t>
            </a: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ransition>
    <p:checker dir="vert"/>
  </p:transition>
  <p:hf sldNum="0" hdr="0" ftr="0"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722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图片占位符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图片占位符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图片占位符 5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772387" y="2204915"/>
            <a:ext cx="7545579" cy="1325880"/>
          </a:xfrm>
        </p:spPr>
        <p:txBody>
          <a:bodyPr/>
          <a:lstStyle/>
          <a:p>
            <a:r>
              <a:rPr lang="zh-CN" altLang="en-US"/>
              <a:t>十五夜望月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 descr="water"/>
          <p:cNvSpPr>
            <a:spLocks noChangeArrowheads="1" noChangeShapeType="1"/>
          </p:cNvSpPr>
          <p:nvPr/>
        </p:nvSpPr>
        <p:spPr bwMode="auto">
          <a:xfrm>
            <a:off x="2771775" y="692150"/>
            <a:ext cx="3100388" cy="622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400">
                <a:ln w="9525" cmpd="sng">
                  <a:solidFill>
                    <a:srgbClr val="006600"/>
                  </a:solidFill>
                  <a:round/>
                </a:ln>
                <a:blipFill dpi="0" rotWithShape="0">
                  <a:blip r:embed="rId1"/>
                  <a:tile tx="0" ty="0" sx="100000" sy="100000" flip="none" algn="tl"/>
                </a:blipFill>
                <a:latin typeface="楷体" panose="02010609060101010101" pitchFamily="49" charset="-122"/>
                <a:ea typeface="楷体" panose="02010609060101010101" pitchFamily="49" charset="-122"/>
              </a:rPr>
              <a:t>关于月亮的诗</a:t>
            </a:r>
            <a:endParaRPr lang="zh-CN" altLang="en-US" sz="2400">
              <a:ln w="9525" cmpd="sng">
                <a:solidFill>
                  <a:srgbClr val="006600"/>
                </a:solidFill>
                <a:round/>
              </a:ln>
              <a:blipFill dpi="0" rotWithShape="0">
                <a:blip r:embed="rId1"/>
                <a:tile tx="0" ty="0" sx="100000" sy="100000" flip="none" algn="tl"/>
              </a:blip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547790" y="1988900"/>
            <a:ext cx="6626225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水调歌头</a:t>
            </a:r>
            <a:r>
              <a:rPr lang="zh-CN" alt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en-US" alt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（宋</a:t>
            </a:r>
            <a:r>
              <a:rPr lang="zh-CN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）苏轼</a:t>
            </a:r>
            <a:endParaRPr lang="zh-CN" sz="2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明月几时</a:t>
            </a:r>
            <a:r>
              <a:rPr 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</a:t>
            </a:r>
            <a:r>
              <a:rPr lang="zh-CN" altLang="en-US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r>
              <a:rPr 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把酒</a:t>
            </a:r>
            <a:r>
              <a:rPr lang="zh-CN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问青天。</a:t>
            </a:r>
            <a:endParaRPr lang="zh-CN" sz="2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不知天上</a:t>
            </a:r>
            <a:r>
              <a:rPr 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宫阙</a:t>
            </a:r>
            <a:r>
              <a:rPr lang="zh-CN" altLang="en-US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今夕</a:t>
            </a:r>
            <a:r>
              <a:rPr lang="zh-CN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是何</a:t>
            </a:r>
            <a:r>
              <a:rPr 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r>
              <a:rPr lang="zh-CN" altLang="en-US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zh-CN" sz="2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我欲乘风</a:t>
            </a:r>
            <a:r>
              <a:rPr 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归去</a:t>
            </a:r>
            <a:r>
              <a:rPr lang="zh-CN" altLang="en-US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又</a:t>
            </a:r>
            <a:r>
              <a:rPr lang="zh-CN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恐</a:t>
            </a:r>
            <a:r>
              <a:rPr 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琼楼玉宇</a:t>
            </a:r>
            <a:r>
              <a:rPr lang="zh-CN" altLang="en-US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sz="2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高处不胜寒！起舞弄清</a:t>
            </a:r>
            <a:r>
              <a:rPr 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影</a:t>
            </a:r>
            <a:r>
              <a:rPr lang="zh-CN" altLang="en-US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何</a:t>
            </a:r>
            <a:r>
              <a:rPr lang="zh-CN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似在人间</a:t>
            </a:r>
            <a:r>
              <a:rPr lang="zh-CN" altLang="zh-CN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endParaRPr lang="zh-CN" altLang="zh-CN" sz="2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转朱</a:t>
            </a:r>
            <a:r>
              <a:rPr 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阁</a:t>
            </a:r>
            <a:r>
              <a:rPr lang="zh-CN" altLang="en-US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低</a:t>
            </a:r>
            <a:r>
              <a:rPr lang="zh-CN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绮</a:t>
            </a:r>
            <a:r>
              <a:rPr 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户</a:t>
            </a:r>
            <a:r>
              <a:rPr lang="zh-CN" altLang="en-US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照</a:t>
            </a:r>
            <a:r>
              <a:rPr lang="zh-CN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无眠。</a:t>
            </a:r>
            <a:endParaRPr lang="zh-CN" sz="2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不应有</a:t>
            </a:r>
            <a:r>
              <a:rPr 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恨</a:t>
            </a:r>
            <a:r>
              <a:rPr lang="zh-CN" altLang="en-US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何事</a:t>
            </a:r>
            <a:r>
              <a:rPr lang="zh-CN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长向别时</a:t>
            </a:r>
            <a:r>
              <a:rPr 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圆</a:t>
            </a:r>
            <a:r>
              <a:rPr lang="zh-CN" altLang="en-US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zh-CN" sz="2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人有</a:t>
            </a:r>
            <a:r>
              <a:rPr 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悲欢离合</a:t>
            </a:r>
            <a:r>
              <a:rPr lang="zh-CN" altLang="en-US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zh-CN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</a:t>
            </a:r>
            <a:r>
              <a:rPr 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阴晴圆缺</a:t>
            </a:r>
            <a:r>
              <a:rPr lang="zh-CN" altLang="en-US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此</a:t>
            </a:r>
            <a:r>
              <a:rPr lang="zh-CN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事古难全。</a:t>
            </a:r>
            <a:endParaRPr lang="zh-CN" sz="2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但愿人</a:t>
            </a:r>
            <a:r>
              <a:rPr 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长久</a:t>
            </a:r>
            <a:r>
              <a:rPr lang="zh-CN" altLang="en-US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千</a:t>
            </a:r>
            <a:r>
              <a:rPr lang="zh-CN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里共婵娟。</a:t>
            </a:r>
            <a:endParaRPr lang="zh-CN" sz="2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smtClean="0"/>
              <a:t>谢    谢</a:t>
            </a:r>
            <a:endParaRPr lang="zh-CN" altLang="en-US"/>
          </a:p>
        </p:txBody>
      </p:sp>
      <p:pic>
        <p:nvPicPr>
          <p:cNvPr id="4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172700" y="12382500"/>
            <a:ext cx="317500" cy="2286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8015" y="2814571"/>
            <a:ext cx="2705100" cy="218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47" name="矩形 10"/>
          <p:cNvSpPr>
            <a:spLocks noChangeArrowheads="1"/>
          </p:cNvSpPr>
          <p:nvPr/>
        </p:nvSpPr>
        <p:spPr bwMode="auto">
          <a:xfrm>
            <a:off x="828675" y="3860800"/>
            <a:ext cx="559752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中庭地白树栖</a:t>
            </a:r>
            <a:r>
              <a:rPr lang="zh-CN" altLang="en-US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鸦，</a:t>
            </a:r>
            <a:b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</a:br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冷露无声湿桂花。</a:t>
            </a:r>
            <a:b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</a:br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今夜月明人尽</a:t>
            </a:r>
            <a:r>
              <a:rPr lang="zh-CN" altLang="en-US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望，</a:t>
            </a:r>
            <a:b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</a:br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不知秋思落谁</a:t>
            </a:r>
            <a:r>
              <a:rPr lang="zh-CN" altLang="en-US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家？</a:t>
            </a:r>
            <a:endParaRPr lang="zh-CN" altLang="en-US" sz="2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华文新魏" panose="02010800040101010101" pitchFamily="2" charset="-122"/>
            </a:endParaRPr>
          </a:p>
        </p:txBody>
      </p:sp>
      <p:sp>
        <p:nvSpPr>
          <p:cNvPr id="6148" name="矩形 4"/>
          <p:cNvSpPr>
            <a:spLocks noChangeArrowheads="1"/>
          </p:cNvSpPr>
          <p:nvPr/>
        </p:nvSpPr>
        <p:spPr bwMode="auto">
          <a:xfrm>
            <a:off x="684212" y="941014"/>
            <a:ext cx="7775575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十五夜望月</a:t>
            </a:r>
            <a:endParaRPr lang="zh-CN" altLang="en-US" sz="2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华文新魏" panose="02010800040101010101" pitchFamily="2" charset="-122"/>
            </a:endParaRPr>
          </a:p>
          <a:p>
            <a:pPr algn="just"/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                                                （唐）王建</a:t>
            </a:r>
            <a:endParaRPr lang="en-US" sz="2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algn="just"/>
            <a:endParaRPr lang="zh-CN" altLang="en-US" sz="2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algn="just"/>
            <a:endParaRPr lang="zh-CN" altLang="en-US" sz="2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6148" grpId="0" uiExpan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4"/>
          <p:cNvSpPr>
            <a:spLocks noChangeArrowheads="1"/>
          </p:cNvSpPr>
          <p:nvPr/>
        </p:nvSpPr>
        <p:spPr bwMode="auto">
          <a:xfrm>
            <a:off x="539720" y="1628875"/>
            <a:ext cx="7776057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 (1</a:t>
            </a:r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）十五夜：指农历八月十五的夜晚。郎中：官名</a:t>
            </a:r>
            <a:r>
              <a:rPr lang="zh-CN" altLang="en-US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。</a:t>
            </a:r>
            <a:endParaRPr lang="en-US" altLang="zh-CN" sz="2400" smtClean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华文新魏" panose="02010800040101010101" pitchFamily="2" charset="-122"/>
            </a:endParaRPr>
          </a:p>
          <a:p>
            <a:endParaRPr lang="zh-CN" altLang="en-US" sz="2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华文新魏" panose="02010800040101010101" pitchFamily="2" charset="-122"/>
            </a:endParaRPr>
          </a:p>
          <a:p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（</a:t>
            </a:r>
            <a:r>
              <a:rPr 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2</a:t>
            </a:r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）中庭：即庭</a:t>
            </a:r>
            <a:r>
              <a:rPr lang="zh-CN" altLang="en-US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中，庭院</a:t>
            </a:r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中。地白：指月光照在庭院的</a:t>
            </a:r>
            <a:r>
              <a:rPr lang="zh-CN" altLang="en-US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地上，像</a:t>
            </a:r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铺了一层霜一样。栖：</a:t>
            </a:r>
            <a:r>
              <a:rPr lang="zh-CN" altLang="en-US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歇，休息。</a:t>
            </a:r>
            <a:endParaRPr lang="en-US" altLang="zh-CN" sz="2400" smtClean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华文新魏" panose="02010800040101010101" pitchFamily="2" charset="-122"/>
            </a:endParaRPr>
          </a:p>
          <a:p>
            <a:endParaRPr lang="zh-CN" altLang="en-US" sz="2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华文新魏" panose="02010800040101010101" pitchFamily="2" charset="-122"/>
            </a:endParaRPr>
          </a:p>
          <a:p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（</a:t>
            </a:r>
            <a:r>
              <a:rPr 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3</a:t>
            </a:r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）地白：月光满地</a:t>
            </a:r>
            <a:r>
              <a:rPr lang="zh-CN" altLang="en-US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。</a:t>
            </a:r>
            <a:endParaRPr lang="en-US" altLang="zh-CN" sz="2400" smtClean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华文新魏" panose="02010800040101010101" pitchFamily="2" charset="-122"/>
            </a:endParaRPr>
          </a:p>
          <a:p>
            <a:endParaRPr lang="zh-CN" altLang="en-US" sz="2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华文新魏" panose="02010800040101010101" pitchFamily="2" charset="-122"/>
            </a:endParaRPr>
          </a:p>
          <a:p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（</a:t>
            </a:r>
            <a:r>
              <a:rPr 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4</a:t>
            </a:r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）秋思：秋天的</a:t>
            </a:r>
            <a:r>
              <a:rPr lang="zh-CN" altLang="en-US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情思，这里</a:t>
            </a:r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指怀人的思绪</a:t>
            </a:r>
            <a:r>
              <a:rPr lang="zh-CN" altLang="en-US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。</a:t>
            </a:r>
            <a:endParaRPr lang="en-US" altLang="zh-CN" sz="2400" smtClean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华文新魏" panose="02010800040101010101" pitchFamily="2" charset="-122"/>
            </a:endParaRPr>
          </a:p>
          <a:p>
            <a:endParaRPr lang="zh-CN" altLang="en-US" sz="2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华文新魏" panose="02010800040101010101" pitchFamily="2" charset="-122"/>
            </a:endParaRPr>
          </a:p>
          <a:p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（</a:t>
            </a:r>
            <a:r>
              <a:rPr 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5</a:t>
            </a:r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）落：有些版本作“在”。</a:t>
            </a:r>
            <a:endParaRPr lang="zh-CN" altLang="en-US" sz="2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华文新魏" panose="02010800040101010101" pitchFamily="2" charset="-122"/>
            </a:endParaRPr>
          </a:p>
        </p:txBody>
      </p:sp>
      <p:sp>
        <p:nvSpPr>
          <p:cNvPr id="7171" name="矩形 5"/>
          <p:cNvSpPr>
            <a:spLocks noChangeArrowheads="1"/>
          </p:cNvSpPr>
          <p:nvPr/>
        </p:nvSpPr>
        <p:spPr bwMode="auto">
          <a:xfrm>
            <a:off x="3347915" y="692810"/>
            <a:ext cx="803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注释</a:t>
            </a:r>
            <a:endParaRPr lang="zh-CN" altLang="en-US" sz="2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 noChangeArrowheads="1"/>
          </p:cNvSpPr>
          <p:nvPr>
            <p:ph type="ctrTitle"/>
          </p:nvPr>
        </p:nvSpPr>
        <p:spPr>
          <a:xfrm>
            <a:off x="457200" y="274638"/>
            <a:ext cx="8229600" cy="1143000"/>
          </a:xfrm>
          <a:noFill/>
        </p:spPr>
        <p:txBody>
          <a:bodyPr/>
          <a:lstStyle/>
          <a:p>
            <a:r>
              <a:rPr lang="zh-CN" sz="2400">
                <a:solidFill>
                  <a:srgbClr val="000000"/>
                </a:solidFill>
              </a:rPr>
              <a:t>十五夜望月</a:t>
            </a:r>
            <a:endParaRPr lang="zh-CN" sz="2400">
              <a:solidFill>
                <a:srgbClr val="000000"/>
              </a:solidFill>
            </a:endParaRPr>
          </a:p>
        </p:txBody>
      </p:sp>
      <p:sp>
        <p:nvSpPr>
          <p:cNvPr id="8195" name="矩形 4"/>
          <p:cNvSpPr>
            <a:spLocks noChangeArrowheads="1"/>
          </p:cNvSpPr>
          <p:nvPr/>
        </p:nvSpPr>
        <p:spPr bwMode="auto">
          <a:xfrm>
            <a:off x="1043755" y="2924965"/>
            <a:ext cx="69848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    月光</a:t>
            </a:r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照射在庭院</a:t>
            </a:r>
            <a:r>
              <a:rPr lang="zh-CN" altLang="en-US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中，地上</a:t>
            </a:r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好像铺上了一层霜</a:t>
            </a:r>
            <a:r>
              <a:rPr lang="zh-CN" altLang="en-US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雪，萧森</a:t>
            </a:r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的树阴</a:t>
            </a:r>
            <a:r>
              <a:rPr lang="zh-CN" altLang="en-US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里，乌鸦</a:t>
            </a:r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们先后进入了</a:t>
            </a:r>
            <a:r>
              <a:rPr lang="zh-CN" altLang="en-US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梦乡，夜深了，秋</a:t>
            </a:r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露无声地打湿了庭中的桂花。今夜明月</a:t>
            </a:r>
            <a:r>
              <a:rPr lang="zh-CN" altLang="en-US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高悬，人们</a:t>
            </a:r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都在望着今夜的</a:t>
            </a:r>
            <a:r>
              <a:rPr lang="zh-CN" altLang="en-US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明月，不知</a:t>
            </a:r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文新魏" panose="02010800040101010101" pitchFamily="2" charset="-122"/>
              </a:rPr>
              <a:t>那秋天的思念之情会落到谁的心中去。</a:t>
            </a:r>
            <a:endParaRPr lang="zh-CN" altLang="en-US" sz="2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华文新魏" panose="02010800040101010101" pitchFamily="2" charset="-122"/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827088" y="2103438"/>
            <a:ext cx="20177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译文</a:t>
            </a:r>
            <a:endParaRPr lang="zh-CN" altLang="en-US" sz="2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/>
      <p:bldP spid="819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827740" y="3068975"/>
            <a:ext cx="7192962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十五夜望月</a:t>
            </a:r>
            <a:r>
              <a:rPr lang="zh-CN" alt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又名</a:t>
            </a:r>
            <a:r>
              <a:rPr lang="zh-CN" alt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十五夜望月寄杜郎中</a:t>
            </a:r>
            <a:r>
              <a:rPr lang="zh-CN" alt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</a:t>
            </a:r>
            <a:r>
              <a:rPr lang="zh-CN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唐代诗人王建创作的一首以中秋月夜为内容的七言绝句。全诗四句二十</a:t>
            </a:r>
            <a:r>
              <a:rPr 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八字</a:t>
            </a:r>
            <a:r>
              <a:rPr lang="zh-CN" altLang="en-US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以</a:t>
            </a:r>
            <a:r>
              <a:rPr lang="zh-CN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每两句为一层</a:t>
            </a:r>
            <a:r>
              <a:rPr 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意思</a:t>
            </a:r>
            <a:r>
              <a:rPr lang="zh-CN" altLang="en-US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分别</a:t>
            </a:r>
            <a:r>
              <a:rPr lang="zh-CN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写中秋月色和望月怀人的</a:t>
            </a:r>
            <a:r>
              <a:rPr 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心情</a:t>
            </a:r>
            <a:r>
              <a:rPr lang="zh-CN" altLang="en-US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展现</a:t>
            </a:r>
            <a:r>
              <a:rPr lang="zh-CN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了一幅寂寥、冷清、沉静的中秋之夜的图画。此诗以写景</a:t>
            </a:r>
            <a:r>
              <a:rPr 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起</a:t>
            </a:r>
            <a:r>
              <a:rPr lang="zh-CN" altLang="en-US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以</a:t>
            </a:r>
            <a:r>
              <a:rPr lang="zh-CN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抒情</a:t>
            </a:r>
            <a:r>
              <a:rPr 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</a:t>
            </a:r>
            <a:r>
              <a:rPr lang="zh-CN" altLang="en-US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想象丰美</a:t>
            </a:r>
            <a:r>
              <a:rPr lang="zh-CN" altLang="en-US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韵味</a:t>
            </a:r>
            <a:r>
              <a:rPr lang="zh-CN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无穷。在唐代咏中秋的诗篇</a:t>
            </a:r>
            <a:r>
              <a:rPr 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</a:t>
            </a:r>
            <a:r>
              <a:rPr lang="zh-CN" altLang="en-US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sz="24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</a:t>
            </a:r>
            <a:r>
              <a:rPr lang="zh-CN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是较为著名的一首。</a:t>
            </a:r>
            <a:endParaRPr lang="zh-CN" sz="2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71875" y="548800"/>
            <a:ext cx="2808287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790" y="260780"/>
            <a:ext cx="6063164" cy="1325880"/>
          </a:xfrm>
        </p:spPr>
        <p:txBody>
          <a:bodyPr/>
          <a:lstStyle/>
          <a:p>
            <a:r>
              <a:rPr lang="zh-CN" altLang="en-US" sz="2400" b="0">
                <a:solidFill>
                  <a:srgbClr val="000000"/>
                </a:solidFill>
              </a:rPr>
              <a:t>赏析</a:t>
            </a:r>
            <a:endParaRPr lang="zh-CN" altLang="en-US" sz="2400" b="0">
              <a:solidFill>
                <a:srgbClr val="0000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179695" y="1586660"/>
            <a:ext cx="8566862" cy="403146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zh-CN" altLang="en-US" smtClean="0">
                <a:solidFill>
                  <a:srgbClr val="000000"/>
                </a:solidFill>
              </a:rPr>
              <a:t>    这</a:t>
            </a:r>
            <a:r>
              <a:rPr lang="zh-CN" altLang="en-US">
                <a:solidFill>
                  <a:srgbClr val="000000"/>
                </a:solidFill>
              </a:rPr>
              <a:t>是一首中秋之夜望月思远的</a:t>
            </a:r>
            <a:r>
              <a:rPr lang="zh-CN" altLang="en-US" smtClean="0">
                <a:solidFill>
                  <a:srgbClr val="000000"/>
                </a:solidFill>
              </a:rPr>
              <a:t>七绝。它</a:t>
            </a:r>
            <a:r>
              <a:rPr lang="zh-CN" altLang="en-US">
                <a:solidFill>
                  <a:srgbClr val="000000"/>
                </a:solidFill>
              </a:rPr>
              <a:t>首先予人的印象是情景如</a:t>
            </a:r>
            <a:r>
              <a:rPr lang="zh-CN" altLang="en-US" smtClean="0">
                <a:solidFill>
                  <a:srgbClr val="000000"/>
                </a:solidFill>
              </a:rPr>
              <a:t>画。殷</a:t>
            </a:r>
            <a:r>
              <a:rPr lang="zh-CN" altLang="en-US">
                <a:solidFill>
                  <a:srgbClr val="000000"/>
                </a:solidFill>
              </a:rPr>
              <a:t>璠《河岳英灵集》卷上</a:t>
            </a:r>
            <a:r>
              <a:rPr lang="zh-CN" altLang="en-US" smtClean="0">
                <a:solidFill>
                  <a:srgbClr val="000000"/>
                </a:solidFill>
              </a:rPr>
              <a:t>赞诗</a:t>
            </a:r>
            <a:r>
              <a:rPr lang="zh-CN" altLang="en-US">
                <a:solidFill>
                  <a:srgbClr val="000000"/>
                </a:solidFill>
              </a:rPr>
              <a:t>“着壁成绘</a:t>
            </a:r>
            <a:r>
              <a:rPr lang="zh-CN" altLang="en-US" smtClean="0">
                <a:solidFill>
                  <a:srgbClr val="000000"/>
                </a:solidFill>
              </a:rPr>
              <a:t>”，用</a:t>
            </a:r>
            <a:r>
              <a:rPr lang="zh-CN" altLang="en-US">
                <a:solidFill>
                  <a:srgbClr val="000000"/>
                </a:solidFill>
              </a:rPr>
              <a:t>苏轼的话来说就是</a:t>
            </a:r>
            <a:r>
              <a:rPr lang="zh-CN" altLang="en-US" smtClean="0">
                <a:solidFill>
                  <a:srgbClr val="000000"/>
                </a:solidFill>
              </a:rPr>
              <a:t>“诗中有画”。这</a:t>
            </a:r>
            <a:r>
              <a:rPr lang="zh-CN" altLang="en-US">
                <a:solidFill>
                  <a:srgbClr val="000000"/>
                </a:solidFill>
              </a:rPr>
              <a:t>一评语也可移之于评一切有意境的</a:t>
            </a:r>
            <a:r>
              <a:rPr lang="zh-CN" altLang="en-US" smtClean="0">
                <a:solidFill>
                  <a:srgbClr val="000000"/>
                </a:solidFill>
              </a:rPr>
              <a:t>唐诗。正</a:t>
            </a:r>
            <a:r>
              <a:rPr lang="zh-CN" altLang="en-US">
                <a:solidFill>
                  <a:srgbClr val="000000"/>
                </a:solidFill>
              </a:rPr>
              <a:t>因为</a:t>
            </a:r>
            <a:r>
              <a:rPr lang="zh-CN" altLang="en-US" smtClean="0">
                <a:solidFill>
                  <a:srgbClr val="000000"/>
                </a:solidFill>
              </a:rPr>
              <a:t>如此，所以</a:t>
            </a:r>
            <a:r>
              <a:rPr lang="zh-CN" altLang="en-US">
                <a:solidFill>
                  <a:srgbClr val="000000"/>
                </a:solidFill>
              </a:rPr>
              <a:t>历代画家喜作唐人诗意画。</a:t>
            </a:r>
            <a:endParaRPr lang="zh-CN" altLang="en-US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r>
              <a:rPr lang="zh-CN" altLang="en-US" smtClean="0">
                <a:solidFill>
                  <a:srgbClr val="000000"/>
                </a:solidFill>
              </a:rPr>
              <a:t>    在</a:t>
            </a:r>
            <a:r>
              <a:rPr lang="zh-CN" altLang="en-US">
                <a:solidFill>
                  <a:srgbClr val="000000"/>
                </a:solidFill>
              </a:rPr>
              <a:t>民俗</a:t>
            </a:r>
            <a:r>
              <a:rPr lang="zh-CN" altLang="en-US" smtClean="0">
                <a:solidFill>
                  <a:srgbClr val="000000"/>
                </a:solidFill>
              </a:rPr>
              <a:t>中，中秋节</a:t>
            </a:r>
            <a:r>
              <a:rPr lang="zh-CN" altLang="en-US">
                <a:solidFill>
                  <a:srgbClr val="000000"/>
                </a:solidFill>
              </a:rPr>
              <a:t>的形成历史</a:t>
            </a:r>
            <a:r>
              <a:rPr lang="zh-CN" altLang="en-US" smtClean="0">
                <a:solidFill>
                  <a:srgbClr val="000000"/>
                </a:solidFill>
              </a:rPr>
              <a:t>悠久。据</a:t>
            </a:r>
            <a:r>
              <a:rPr lang="zh-CN" altLang="en-US">
                <a:solidFill>
                  <a:srgbClr val="000000"/>
                </a:solidFill>
              </a:rPr>
              <a:t>《周礼》</a:t>
            </a:r>
            <a:r>
              <a:rPr lang="zh-CN" altLang="en-US" smtClean="0">
                <a:solidFill>
                  <a:srgbClr val="000000"/>
                </a:solidFill>
              </a:rPr>
              <a:t>记载，当时</a:t>
            </a:r>
            <a:r>
              <a:rPr lang="zh-CN" altLang="en-US">
                <a:solidFill>
                  <a:srgbClr val="000000"/>
                </a:solidFill>
              </a:rPr>
              <a:t>人已在中秋之夜击鼓奏乐以迎</a:t>
            </a:r>
            <a:r>
              <a:rPr lang="zh-CN" altLang="en-US" smtClean="0">
                <a:solidFill>
                  <a:srgbClr val="000000"/>
                </a:solidFill>
              </a:rPr>
              <a:t>寒。到</a:t>
            </a:r>
            <a:r>
              <a:rPr lang="zh-CN" altLang="en-US">
                <a:solidFill>
                  <a:srgbClr val="000000"/>
                </a:solidFill>
              </a:rPr>
              <a:t>后代节日气氛愈来愈</a:t>
            </a:r>
            <a:r>
              <a:rPr lang="zh-CN" altLang="en-US" smtClean="0">
                <a:solidFill>
                  <a:srgbClr val="000000"/>
                </a:solidFill>
              </a:rPr>
              <a:t>浓，此</a:t>
            </a:r>
            <a:r>
              <a:rPr lang="zh-CN" altLang="en-US">
                <a:solidFill>
                  <a:srgbClr val="000000"/>
                </a:solidFill>
              </a:rPr>
              <a:t>夜常是家人或亲友团聚在一起</a:t>
            </a:r>
            <a:r>
              <a:rPr lang="zh-CN" altLang="en-US" smtClean="0">
                <a:solidFill>
                  <a:srgbClr val="000000"/>
                </a:solidFill>
              </a:rPr>
              <a:t>赏月。所以</a:t>
            </a:r>
            <a:r>
              <a:rPr lang="zh-CN" altLang="en-US">
                <a:solidFill>
                  <a:srgbClr val="000000"/>
                </a:solidFill>
              </a:rPr>
              <a:t>一旦</a:t>
            </a:r>
            <a:r>
              <a:rPr lang="zh-CN" altLang="en-US" smtClean="0">
                <a:solidFill>
                  <a:srgbClr val="000000"/>
                </a:solidFill>
              </a:rPr>
              <a:t>离别，总会</a:t>
            </a:r>
            <a:r>
              <a:rPr lang="zh-CN" altLang="en-US">
                <a:solidFill>
                  <a:srgbClr val="000000"/>
                </a:solidFill>
              </a:rPr>
              <a:t>使人逢节</a:t>
            </a:r>
            <a:r>
              <a:rPr lang="zh-CN" altLang="en-US" smtClean="0">
                <a:solidFill>
                  <a:srgbClr val="000000"/>
                </a:solidFill>
              </a:rPr>
              <a:t>思亲。杜甫</a:t>
            </a:r>
            <a:r>
              <a:rPr lang="zh-CN" altLang="en-US">
                <a:solidFill>
                  <a:srgbClr val="000000"/>
                </a:solidFill>
              </a:rPr>
              <a:t>《八月十五夜月》曾抒发过他的秋思：“满目飞</a:t>
            </a:r>
            <a:r>
              <a:rPr lang="zh-CN" altLang="en-US" smtClean="0">
                <a:solidFill>
                  <a:srgbClr val="000000"/>
                </a:solidFill>
              </a:rPr>
              <a:t>明镜，归心</a:t>
            </a:r>
            <a:r>
              <a:rPr lang="zh-CN" altLang="en-US">
                <a:solidFill>
                  <a:srgbClr val="000000"/>
                </a:solidFill>
              </a:rPr>
              <a:t>折</a:t>
            </a:r>
            <a:r>
              <a:rPr lang="zh-CN" altLang="en-US" smtClean="0">
                <a:solidFill>
                  <a:srgbClr val="000000"/>
                </a:solidFill>
              </a:rPr>
              <a:t>大刀。转</a:t>
            </a:r>
            <a:r>
              <a:rPr lang="zh-CN" altLang="en-US">
                <a:solidFill>
                  <a:srgbClr val="000000"/>
                </a:solidFill>
              </a:rPr>
              <a:t>蓬行地</a:t>
            </a:r>
            <a:r>
              <a:rPr lang="zh-CN" altLang="en-US" smtClean="0">
                <a:solidFill>
                  <a:srgbClr val="000000"/>
                </a:solidFill>
              </a:rPr>
              <a:t>远，攀</a:t>
            </a:r>
            <a:r>
              <a:rPr lang="zh-CN" altLang="en-US">
                <a:solidFill>
                  <a:srgbClr val="000000"/>
                </a:solidFill>
              </a:rPr>
              <a:t>桂仰天</a:t>
            </a:r>
            <a:r>
              <a:rPr lang="zh-CN" altLang="en-US" smtClean="0">
                <a:solidFill>
                  <a:srgbClr val="000000"/>
                </a:solidFill>
              </a:rPr>
              <a:t>高</a:t>
            </a:r>
            <a:r>
              <a:rPr lang="en-US" altLang="zh-CN" smtClean="0">
                <a:solidFill>
                  <a:srgbClr val="000000"/>
                </a:solidFill>
              </a:rPr>
              <a:t>......</a:t>
            </a:r>
            <a:r>
              <a:rPr lang="zh-CN" altLang="en-US" smtClean="0">
                <a:solidFill>
                  <a:srgbClr val="000000"/>
                </a:solidFill>
              </a:rPr>
              <a:t>。”</a:t>
            </a:r>
            <a:r>
              <a:rPr lang="zh-CN" altLang="en-US">
                <a:solidFill>
                  <a:srgbClr val="000000"/>
                </a:solidFill>
              </a:rPr>
              <a:t>王建也是望月</a:t>
            </a:r>
            <a:r>
              <a:rPr lang="zh-CN" altLang="en-US" smtClean="0">
                <a:solidFill>
                  <a:srgbClr val="000000"/>
                </a:solidFill>
              </a:rPr>
              <a:t>兴叹，但</a:t>
            </a:r>
            <a:r>
              <a:rPr lang="zh-CN" altLang="en-US">
                <a:solidFill>
                  <a:srgbClr val="000000"/>
                </a:solidFill>
              </a:rPr>
              <a:t>写法完全</a:t>
            </a:r>
            <a:r>
              <a:rPr lang="zh-CN" altLang="en-US" smtClean="0">
                <a:solidFill>
                  <a:srgbClr val="000000"/>
                </a:solidFill>
              </a:rPr>
              <a:t>不同，很</a:t>
            </a:r>
            <a:r>
              <a:rPr lang="zh-CN" altLang="en-US">
                <a:solidFill>
                  <a:srgbClr val="000000"/>
                </a:solidFill>
              </a:rPr>
              <a:t>有</a:t>
            </a:r>
            <a:r>
              <a:rPr lang="zh-CN" altLang="en-US" smtClean="0">
                <a:solidFill>
                  <a:srgbClr val="000000"/>
                </a:solidFill>
              </a:rPr>
              <a:t>创造性。甚至</a:t>
            </a:r>
            <a:r>
              <a:rPr lang="zh-CN" altLang="en-US">
                <a:solidFill>
                  <a:srgbClr val="000000"/>
                </a:solidFill>
              </a:rPr>
              <a:t>更耐人</a:t>
            </a:r>
            <a:r>
              <a:rPr lang="zh-CN" altLang="en-US" smtClean="0">
                <a:solidFill>
                  <a:srgbClr val="000000"/>
                </a:solidFill>
              </a:rPr>
              <a:t>回味。</a:t>
            </a:r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400" b="0">
                <a:solidFill>
                  <a:srgbClr val="000000"/>
                </a:solidFill>
              </a:rPr>
              <a:t>第一句赏析</a:t>
            </a:r>
            <a:endParaRPr lang="zh-CN" altLang="en-US" sz="2400" b="0">
              <a:solidFill>
                <a:srgbClr val="0000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395710" y="2305504"/>
            <a:ext cx="8291513" cy="5084762"/>
          </a:xfrm>
        </p:spPr>
        <p:txBody>
          <a:bodyPr/>
          <a:lstStyle/>
          <a:p>
            <a:r>
              <a:rPr lang="zh-CN" altLang="en-US" smtClean="0">
                <a:solidFill>
                  <a:srgbClr val="000000"/>
                </a:solidFill>
              </a:rPr>
              <a:t>    “</a:t>
            </a:r>
            <a:r>
              <a:rPr lang="zh-CN" altLang="en-US">
                <a:solidFill>
                  <a:srgbClr val="000000"/>
                </a:solidFill>
              </a:rPr>
              <a:t>中庭地白树栖鸦”明写赏月</a:t>
            </a:r>
            <a:r>
              <a:rPr lang="zh-CN" altLang="en-US" smtClean="0">
                <a:solidFill>
                  <a:srgbClr val="000000"/>
                </a:solidFill>
              </a:rPr>
              <a:t>环境，暗</a:t>
            </a:r>
            <a:r>
              <a:rPr lang="zh-CN" altLang="en-US">
                <a:solidFill>
                  <a:srgbClr val="000000"/>
                </a:solidFill>
              </a:rPr>
              <a:t>写人物</a:t>
            </a:r>
            <a:r>
              <a:rPr lang="zh-CN" altLang="en-US" smtClean="0">
                <a:solidFill>
                  <a:srgbClr val="000000"/>
                </a:solidFill>
              </a:rPr>
              <a:t>情态，精练而含蓄。它像马</a:t>
            </a:r>
            <a:r>
              <a:rPr lang="zh-CN" altLang="en-US">
                <a:solidFill>
                  <a:srgbClr val="000000"/>
                </a:solidFill>
              </a:rPr>
              <a:t>致远的《天净沙·秋思》首句一样借助特有的景物一下子就将萧瑟苍凉之景推到读者</a:t>
            </a:r>
            <a:r>
              <a:rPr lang="zh-CN" altLang="en-US" smtClean="0">
                <a:solidFill>
                  <a:srgbClr val="000000"/>
                </a:solidFill>
              </a:rPr>
              <a:t>眼前，予</a:t>
            </a:r>
            <a:r>
              <a:rPr lang="zh-CN" altLang="en-US">
                <a:solidFill>
                  <a:srgbClr val="000000"/>
                </a:solidFill>
              </a:rPr>
              <a:t>人以难忘的</a:t>
            </a:r>
            <a:r>
              <a:rPr lang="zh-CN" altLang="en-US" smtClean="0">
                <a:solidFill>
                  <a:srgbClr val="000000"/>
                </a:solidFill>
              </a:rPr>
              <a:t>印象。这</a:t>
            </a:r>
            <a:r>
              <a:rPr lang="zh-CN" altLang="en-US">
                <a:solidFill>
                  <a:srgbClr val="000000"/>
                </a:solidFill>
              </a:rPr>
              <a:t>是一座朴素的</a:t>
            </a:r>
            <a:r>
              <a:rPr lang="zh-CN" altLang="en-US" smtClean="0">
                <a:solidFill>
                  <a:srgbClr val="000000"/>
                </a:solidFill>
              </a:rPr>
              <a:t>住宅，夜深了，诗人</a:t>
            </a:r>
            <a:r>
              <a:rPr lang="zh-CN" altLang="en-US">
                <a:solidFill>
                  <a:srgbClr val="000000"/>
                </a:solidFill>
              </a:rPr>
              <a:t>偕客步出厅堂来到</a:t>
            </a:r>
            <a:r>
              <a:rPr lang="zh-CN" altLang="en-US" smtClean="0">
                <a:solidFill>
                  <a:srgbClr val="000000"/>
                </a:solidFill>
              </a:rPr>
              <a:t>庭院。低头</a:t>
            </a:r>
            <a:r>
              <a:rPr lang="zh-CN" altLang="en-US">
                <a:solidFill>
                  <a:srgbClr val="000000"/>
                </a:solidFill>
              </a:rPr>
              <a:t>但见地上月华如</a:t>
            </a:r>
            <a:r>
              <a:rPr lang="zh-CN" altLang="en-US" smtClean="0">
                <a:solidFill>
                  <a:srgbClr val="000000"/>
                </a:solidFill>
              </a:rPr>
              <a:t>水。一</a:t>
            </a:r>
            <a:r>
              <a:rPr lang="zh-CN" altLang="en-US">
                <a:solidFill>
                  <a:srgbClr val="000000"/>
                </a:solidFill>
              </a:rPr>
              <a:t>片</a:t>
            </a:r>
            <a:r>
              <a:rPr lang="zh-CN" altLang="en-US" smtClean="0">
                <a:solidFill>
                  <a:srgbClr val="000000"/>
                </a:solidFill>
              </a:rPr>
              <a:t>白色。庭</a:t>
            </a:r>
            <a:r>
              <a:rPr lang="zh-CN" altLang="en-US">
                <a:solidFill>
                  <a:srgbClr val="000000"/>
                </a:solidFill>
              </a:rPr>
              <a:t>树的影子枝叶</a:t>
            </a:r>
            <a:r>
              <a:rPr lang="zh-CN" altLang="en-US" smtClean="0">
                <a:solidFill>
                  <a:srgbClr val="000000"/>
                </a:solidFill>
              </a:rPr>
              <a:t>扶疏，像是</a:t>
            </a:r>
            <a:r>
              <a:rPr lang="zh-CN" altLang="en-US">
                <a:solidFill>
                  <a:srgbClr val="000000"/>
                </a:solidFill>
              </a:rPr>
              <a:t>纸上的</a:t>
            </a:r>
            <a:r>
              <a:rPr lang="zh-CN" altLang="en-US" smtClean="0">
                <a:solidFill>
                  <a:srgbClr val="000000"/>
                </a:solidFill>
              </a:rPr>
              <a:t>水墨画。步</a:t>
            </a:r>
            <a:r>
              <a:rPr lang="zh-CN" altLang="en-US">
                <a:solidFill>
                  <a:srgbClr val="000000"/>
                </a:solidFill>
              </a:rPr>
              <a:t>月者循声望</a:t>
            </a:r>
            <a:r>
              <a:rPr lang="zh-CN" altLang="en-US" smtClean="0">
                <a:solidFill>
                  <a:srgbClr val="000000"/>
                </a:solidFill>
              </a:rPr>
              <a:t>去，树冠</a:t>
            </a:r>
            <a:r>
              <a:rPr lang="zh-CN" altLang="en-US">
                <a:solidFill>
                  <a:srgbClr val="000000"/>
                </a:solidFill>
              </a:rPr>
              <a:t>间影影绰绰有宿在枝头的几只</a:t>
            </a:r>
            <a:r>
              <a:rPr lang="zh-CN" altLang="en-US" smtClean="0">
                <a:solidFill>
                  <a:srgbClr val="000000"/>
                </a:solidFill>
              </a:rPr>
              <a:t>乌鸦。全</a:t>
            </a:r>
            <a:r>
              <a:rPr lang="zh-CN" altLang="en-US">
                <a:solidFill>
                  <a:srgbClr val="000000"/>
                </a:solidFill>
              </a:rPr>
              <a:t>句无一字提到</a:t>
            </a:r>
            <a:r>
              <a:rPr lang="zh-CN" altLang="en-US" smtClean="0">
                <a:solidFill>
                  <a:srgbClr val="000000"/>
                </a:solidFill>
              </a:rPr>
              <a:t>人，而</a:t>
            </a:r>
            <a:r>
              <a:rPr lang="zh-CN" altLang="en-US">
                <a:solidFill>
                  <a:srgbClr val="000000"/>
                </a:solidFill>
              </a:rPr>
              <a:t>又使人处处</a:t>
            </a:r>
            <a:r>
              <a:rPr lang="zh-CN" altLang="en-US" smtClean="0">
                <a:solidFill>
                  <a:srgbClr val="000000"/>
                </a:solidFill>
              </a:rPr>
              <a:t>想到清宵的</a:t>
            </a:r>
            <a:r>
              <a:rPr lang="zh-CN" altLang="en-US">
                <a:solidFill>
                  <a:srgbClr val="000000"/>
                </a:solidFill>
              </a:rPr>
              <a:t>望月</a:t>
            </a:r>
            <a:r>
              <a:rPr lang="zh-CN" altLang="en-US" smtClean="0">
                <a:solidFill>
                  <a:srgbClr val="000000"/>
                </a:solidFill>
              </a:rPr>
              <a:t>者。</a:t>
            </a:r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8309" y="476795"/>
            <a:ext cx="8291513" cy="701675"/>
          </a:xfrm>
        </p:spPr>
        <p:txBody>
          <a:bodyPr/>
          <a:lstStyle/>
          <a:p>
            <a:r>
              <a:rPr lang="zh-CN" altLang="en-US" sz="2400" b="0">
                <a:solidFill>
                  <a:srgbClr val="000000"/>
                </a:solidFill>
              </a:rPr>
              <a:t>第二句赏析</a:t>
            </a:r>
            <a:endParaRPr lang="zh-CN" altLang="en-US" sz="2400" b="0">
              <a:solidFill>
                <a:srgbClr val="000000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398310" y="1556870"/>
            <a:ext cx="8291513" cy="5084763"/>
          </a:xfrm>
        </p:spPr>
        <p:txBody>
          <a:bodyPr/>
          <a:lstStyle/>
          <a:p>
            <a:r>
              <a:rPr lang="zh-CN" altLang="en-US" smtClean="0">
                <a:solidFill>
                  <a:srgbClr val="000000"/>
                </a:solidFill>
              </a:rPr>
              <a:t>    第二</a:t>
            </a:r>
            <a:r>
              <a:rPr lang="zh-CN" altLang="en-US">
                <a:solidFill>
                  <a:srgbClr val="000000"/>
                </a:solidFill>
              </a:rPr>
              <a:t>句“冷露无声湿桂花”紧承上</a:t>
            </a:r>
            <a:r>
              <a:rPr lang="zh-CN" altLang="en-US" smtClean="0">
                <a:solidFill>
                  <a:srgbClr val="000000"/>
                </a:solidFill>
              </a:rPr>
              <a:t>句，借助</a:t>
            </a:r>
            <a:r>
              <a:rPr lang="zh-CN" altLang="en-US">
                <a:solidFill>
                  <a:srgbClr val="000000"/>
                </a:solidFill>
              </a:rPr>
              <a:t>感受进一步渲染中秋之</a:t>
            </a:r>
            <a:r>
              <a:rPr lang="zh-CN" altLang="en-US" smtClean="0">
                <a:solidFill>
                  <a:srgbClr val="000000"/>
                </a:solidFill>
              </a:rPr>
              <a:t>夜。在</a:t>
            </a:r>
            <a:r>
              <a:rPr lang="zh-CN" altLang="en-US">
                <a:solidFill>
                  <a:srgbClr val="000000"/>
                </a:solidFill>
              </a:rPr>
              <a:t>桂花诸品</a:t>
            </a:r>
            <a:r>
              <a:rPr lang="zh-CN" altLang="en-US" smtClean="0">
                <a:solidFill>
                  <a:srgbClr val="000000"/>
                </a:solidFill>
              </a:rPr>
              <a:t>中，秋</a:t>
            </a:r>
            <a:r>
              <a:rPr lang="zh-CN" altLang="en-US">
                <a:solidFill>
                  <a:srgbClr val="000000"/>
                </a:solidFill>
              </a:rPr>
              <a:t>桂香最</a:t>
            </a:r>
            <a:r>
              <a:rPr lang="zh-CN" altLang="en-US" smtClean="0">
                <a:solidFill>
                  <a:srgbClr val="000000"/>
                </a:solidFill>
              </a:rPr>
              <a:t>浓。在</a:t>
            </a:r>
            <a:r>
              <a:rPr lang="zh-CN" altLang="en-US">
                <a:solidFill>
                  <a:srgbClr val="000000"/>
                </a:solidFill>
              </a:rPr>
              <a:t>皎洁的月亮上某些环形火山的阴影曾使富于幻想的人赋予它美好的</a:t>
            </a:r>
            <a:r>
              <a:rPr lang="zh-CN" altLang="en-US" smtClean="0">
                <a:solidFill>
                  <a:srgbClr val="000000"/>
                </a:solidFill>
              </a:rPr>
              <a:t>形象，说</a:t>
            </a:r>
            <a:r>
              <a:rPr lang="zh-CN" altLang="en-US">
                <a:solidFill>
                  <a:srgbClr val="000000"/>
                </a:solidFill>
              </a:rPr>
              <a:t>它是月宫里的</a:t>
            </a:r>
            <a:r>
              <a:rPr lang="zh-CN" altLang="en-US" smtClean="0">
                <a:solidFill>
                  <a:srgbClr val="000000"/>
                </a:solidFill>
              </a:rPr>
              <a:t>桂树。有</a:t>
            </a:r>
            <a:r>
              <a:rPr lang="zh-CN" altLang="en-US">
                <a:solidFill>
                  <a:srgbClr val="000000"/>
                </a:solidFill>
              </a:rPr>
              <a:t>的传说还说人间的桂树是天上落下来的种子生成</a:t>
            </a:r>
            <a:r>
              <a:rPr lang="zh-CN" altLang="en-US" smtClean="0">
                <a:solidFill>
                  <a:srgbClr val="000000"/>
                </a:solidFill>
              </a:rPr>
              <a:t>的。宋</a:t>
            </a:r>
            <a:r>
              <a:rPr lang="zh-CN" altLang="en-US">
                <a:solidFill>
                  <a:srgbClr val="000000"/>
                </a:solidFill>
              </a:rPr>
              <a:t>之问的《灵隐寺》“桂子月</a:t>
            </a:r>
            <a:r>
              <a:rPr lang="zh-CN" altLang="en-US" smtClean="0">
                <a:solidFill>
                  <a:srgbClr val="000000"/>
                </a:solidFill>
              </a:rPr>
              <a:t>中落，天</a:t>
            </a:r>
            <a:r>
              <a:rPr lang="zh-CN" altLang="en-US">
                <a:solidFill>
                  <a:srgbClr val="000000"/>
                </a:solidFill>
              </a:rPr>
              <a:t>香云外飘”令人产生无限</a:t>
            </a:r>
            <a:r>
              <a:rPr lang="zh-CN" altLang="en-US" smtClean="0">
                <a:solidFill>
                  <a:srgbClr val="000000"/>
                </a:solidFill>
              </a:rPr>
              <a:t>遐想。王建</a:t>
            </a:r>
            <a:r>
              <a:rPr lang="zh-CN" altLang="en-US">
                <a:solidFill>
                  <a:srgbClr val="000000"/>
                </a:solidFill>
              </a:rPr>
              <a:t>这句诗因桂香袭人而</a:t>
            </a:r>
            <a:r>
              <a:rPr lang="zh-CN" altLang="en-US" smtClean="0">
                <a:solidFill>
                  <a:srgbClr val="000000"/>
                </a:solidFill>
              </a:rPr>
              <a:t>发。古人</a:t>
            </a:r>
            <a:r>
              <a:rPr lang="zh-CN" altLang="en-US">
                <a:solidFill>
                  <a:srgbClr val="000000"/>
                </a:solidFill>
              </a:rPr>
              <a:t>以为霜露之类似雨雪都</a:t>
            </a:r>
            <a:r>
              <a:rPr lang="zh-CN" altLang="en-US" smtClean="0">
                <a:solidFill>
                  <a:srgbClr val="000000"/>
                </a:solidFill>
              </a:rPr>
              <a:t>从天而降，因而</a:t>
            </a:r>
            <a:r>
              <a:rPr lang="zh-CN" altLang="en-US">
                <a:solidFill>
                  <a:srgbClr val="000000"/>
                </a:solidFill>
              </a:rPr>
              <a:t>诗人探桂时奇怪冰凉的露水把花枝沁得这么湿却没听到一点</a:t>
            </a:r>
            <a:r>
              <a:rPr lang="zh-CN" altLang="en-US" smtClean="0">
                <a:solidFill>
                  <a:srgbClr val="000000"/>
                </a:solidFill>
              </a:rPr>
              <a:t>声音。如此落笔，既</a:t>
            </a:r>
            <a:r>
              <a:rPr lang="zh-CN" altLang="en-US">
                <a:solidFill>
                  <a:srgbClr val="000000"/>
                </a:solidFill>
              </a:rPr>
              <a:t>写出了一个具体可感的中秋之</a:t>
            </a:r>
            <a:r>
              <a:rPr lang="zh-CN" altLang="en-US" smtClean="0">
                <a:solidFill>
                  <a:srgbClr val="000000"/>
                </a:solidFill>
              </a:rPr>
              <a:t>夕，又</a:t>
            </a:r>
            <a:r>
              <a:rPr lang="zh-CN" altLang="en-US">
                <a:solidFill>
                  <a:srgbClr val="000000"/>
                </a:solidFill>
              </a:rPr>
              <a:t>表现了夜之深和</a:t>
            </a:r>
            <a:r>
              <a:rPr lang="zh-CN" altLang="en-US" smtClean="0">
                <a:solidFill>
                  <a:srgbClr val="000000"/>
                </a:solidFill>
              </a:rPr>
              <a:t>静，读者</a:t>
            </a:r>
            <a:r>
              <a:rPr lang="zh-CN" altLang="en-US">
                <a:solidFill>
                  <a:srgbClr val="000000"/>
                </a:solidFill>
              </a:rPr>
              <a:t>仿佛</a:t>
            </a:r>
            <a:r>
              <a:rPr lang="zh-CN" altLang="en-US" smtClean="0">
                <a:solidFill>
                  <a:srgbClr val="000000"/>
                </a:solidFill>
              </a:rPr>
              <a:t>身临其境，觉得</a:t>
            </a:r>
            <a:r>
              <a:rPr lang="zh-CN" altLang="en-US">
                <a:solidFill>
                  <a:srgbClr val="000000"/>
                </a:solidFill>
              </a:rPr>
              <a:t>桂香与寒气袭人而来</a:t>
            </a:r>
            <a:r>
              <a:rPr lang="zh-CN" altLang="en-US" smtClean="0">
                <a:solidFill>
                  <a:srgbClr val="000000"/>
                </a:solidFill>
              </a:rPr>
              <a:t>了。</a:t>
            </a:r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6875" y="44450"/>
            <a:ext cx="8291513" cy="701675"/>
          </a:xfrm>
        </p:spPr>
        <p:txBody>
          <a:bodyPr/>
          <a:lstStyle/>
          <a:p>
            <a:r>
              <a:rPr lang="zh-CN" altLang="en-US" sz="2400" b="0">
                <a:solidFill>
                  <a:srgbClr val="000000"/>
                </a:solidFill>
              </a:rPr>
              <a:t>第三、四句赏析</a:t>
            </a:r>
            <a:endParaRPr lang="zh-CN" altLang="en-US" sz="2400" b="0">
              <a:solidFill>
                <a:srgbClr val="000000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954387" y="1268850"/>
            <a:ext cx="7937913" cy="3600250"/>
          </a:xfrm>
        </p:spPr>
        <p:txBody>
          <a:bodyPr/>
          <a:lstStyle/>
          <a:p>
            <a:r>
              <a:rPr lang="zh-CN" altLang="en-US" smtClean="0">
                <a:solidFill>
                  <a:srgbClr val="000000"/>
                </a:solidFill>
              </a:rPr>
              <a:t>    第</a:t>
            </a:r>
            <a:r>
              <a:rPr lang="zh-CN" altLang="en-US">
                <a:solidFill>
                  <a:srgbClr val="000000"/>
                </a:solidFill>
              </a:rPr>
              <a:t>三四句“今夜月明人尽</a:t>
            </a:r>
            <a:r>
              <a:rPr lang="zh-CN" altLang="en-US" smtClean="0">
                <a:solidFill>
                  <a:srgbClr val="000000"/>
                </a:solidFill>
              </a:rPr>
              <a:t>望，不知</a:t>
            </a:r>
            <a:r>
              <a:rPr lang="zh-CN" altLang="en-US">
                <a:solidFill>
                  <a:srgbClr val="000000"/>
                </a:solidFill>
              </a:rPr>
              <a:t>秋思落谁家</a:t>
            </a:r>
            <a:r>
              <a:rPr lang="zh-CN" altLang="en-US" smtClean="0">
                <a:solidFill>
                  <a:srgbClr val="000000"/>
                </a:solidFill>
              </a:rPr>
              <a:t>”，采取</a:t>
            </a:r>
            <a:r>
              <a:rPr lang="zh-CN" altLang="en-US">
                <a:solidFill>
                  <a:srgbClr val="000000"/>
                </a:solidFill>
              </a:rPr>
              <a:t>了忽然宕开的</a:t>
            </a:r>
            <a:r>
              <a:rPr lang="zh-CN" altLang="en-US" smtClean="0">
                <a:solidFill>
                  <a:srgbClr val="000000"/>
                </a:solidFill>
              </a:rPr>
              <a:t>写法，从</a:t>
            </a:r>
            <a:r>
              <a:rPr lang="zh-CN" altLang="en-US">
                <a:solidFill>
                  <a:srgbClr val="000000"/>
                </a:solidFill>
              </a:rPr>
              <a:t>作者的一群人的望月联想到天下人的</a:t>
            </a:r>
            <a:r>
              <a:rPr lang="zh-CN" altLang="en-US" smtClean="0">
                <a:solidFill>
                  <a:srgbClr val="000000"/>
                </a:solidFill>
              </a:rPr>
              <a:t>望月，又</a:t>
            </a:r>
            <a:r>
              <a:rPr lang="zh-CN" altLang="en-US">
                <a:solidFill>
                  <a:srgbClr val="000000"/>
                </a:solidFill>
              </a:rPr>
              <a:t>由赏月的活动升华到思人怀</a:t>
            </a:r>
            <a:r>
              <a:rPr lang="zh-CN" altLang="en-US" smtClean="0">
                <a:solidFill>
                  <a:srgbClr val="000000"/>
                </a:solidFill>
              </a:rPr>
              <a:t>远，意境阔达，含蓄</a:t>
            </a:r>
            <a:r>
              <a:rPr lang="zh-CN" altLang="en-US">
                <a:solidFill>
                  <a:srgbClr val="000000"/>
                </a:solidFill>
              </a:rPr>
              <a:t>不</a:t>
            </a:r>
            <a:r>
              <a:rPr lang="zh-CN" altLang="en-US" smtClean="0">
                <a:solidFill>
                  <a:srgbClr val="000000"/>
                </a:solidFill>
              </a:rPr>
              <a:t>露。张</a:t>
            </a:r>
            <a:r>
              <a:rPr lang="zh-CN" altLang="en-US">
                <a:solidFill>
                  <a:srgbClr val="000000"/>
                </a:solidFill>
              </a:rPr>
              <a:t>若虚的《春江花月夜》曾写到游子思妇的月下</a:t>
            </a:r>
            <a:r>
              <a:rPr lang="zh-CN" altLang="en-US" smtClean="0">
                <a:solidFill>
                  <a:srgbClr val="000000"/>
                </a:solidFill>
              </a:rPr>
              <a:t>相思。张</a:t>
            </a:r>
            <a:r>
              <a:rPr lang="zh-CN" altLang="en-US">
                <a:solidFill>
                  <a:srgbClr val="000000"/>
                </a:solidFill>
              </a:rPr>
              <a:t>九龄的《望月怀远》“海上生</a:t>
            </a:r>
            <a:r>
              <a:rPr lang="zh-CN" altLang="en-US" smtClean="0">
                <a:solidFill>
                  <a:srgbClr val="000000"/>
                </a:solidFill>
              </a:rPr>
              <a:t>明月，天涯</a:t>
            </a:r>
            <a:r>
              <a:rPr lang="zh-CN" altLang="en-US">
                <a:solidFill>
                  <a:srgbClr val="000000"/>
                </a:solidFill>
              </a:rPr>
              <a:t>共</a:t>
            </a:r>
            <a:r>
              <a:rPr lang="zh-CN" altLang="en-US" smtClean="0">
                <a:solidFill>
                  <a:srgbClr val="000000"/>
                </a:solidFill>
              </a:rPr>
              <a:t>此时。情人</a:t>
            </a:r>
            <a:r>
              <a:rPr lang="zh-CN" altLang="en-US">
                <a:solidFill>
                  <a:srgbClr val="000000"/>
                </a:solidFill>
              </a:rPr>
              <a:t>怨遥</a:t>
            </a:r>
            <a:r>
              <a:rPr lang="zh-CN" altLang="en-US" smtClean="0">
                <a:solidFill>
                  <a:srgbClr val="000000"/>
                </a:solidFill>
              </a:rPr>
              <a:t>夜，竟</a:t>
            </a:r>
            <a:r>
              <a:rPr lang="zh-CN" altLang="en-US">
                <a:solidFill>
                  <a:srgbClr val="000000"/>
                </a:solidFill>
              </a:rPr>
              <a:t>夕起相思”写望月思人之</a:t>
            </a:r>
            <a:r>
              <a:rPr lang="zh-CN" altLang="en-US" smtClean="0">
                <a:solidFill>
                  <a:srgbClr val="000000"/>
                </a:solidFill>
              </a:rPr>
              <a:t>情，溢于言表。天下</a:t>
            </a:r>
            <a:r>
              <a:rPr lang="zh-CN" altLang="en-US">
                <a:solidFill>
                  <a:srgbClr val="000000"/>
                </a:solidFill>
              </a:rPr>
              <a:t>离人</a:t>
            </a:r>
            <a:r>
              <a:rPr lang="zh-CN" altLang="en-US" smtClean="0">
                <a:solidFill>
                  <a:srgbClr val="000000"/>
                </a:solidFill>
              </a:rPr>
              <a:t>千千万万，怀</a:t>
            </a:r>
            <a:r>
              <a:rPr lang="zh-CN" altLang="en-US">
                <a:solidFill>
                  <a:srgbClr val="000000"/>
                </a:solidFill>
              </a:rPr>
              <a:t>人愁绪如绵绵秋</a:t>
            </a:r>
            <a:r>
              <a:rPr lang="zh-CN" altLang="en-US" smtClean="0">
                <a:solidFill>
                  <a:srgbClr val="000000"/>
                </a:solidFill>
              </a:rPr>
              <a:t>草，逐</a:t>
            </a:r>
            <a:r>
              <a:rPr lang="zh-CN" altLang="en-US">
                <a:solidFill>
                  <a:srgbClr val="000000"/>
                </a:solidFill>
              </a:rPr>
              <a:t>处丛生；诗人在思谁是确定</a:t>
            </a:r>
            <a:r>
              <a:rPr lang="zh-CN" altLang="en-US" smtClean="0">
                <a:solidFill>
                  <a:srgbClr val="000000"/>
                </a:solidFill>
              </a:rPr>
              <a:t>的，人人</a:t>
            </a:r>
            <a:r>
              <a:rPr lang="zh-CN" altLang="en-US">
                <a:solidFill>
                  <a:srgbClr val="000000"/>
                </a:solidFill>
              </a:rPr>
              <a:t>所思也是确定</a:t>
            </a:r>
            <a:r>
              <a:rPr lang="zh-CN" altLang="en-US" smtClean="0">
                <a:solidFill>
                  <a:srgbClr val="000000"/>
                </a:solidFill>
              </a:rPr>
              <a:t>的，说</a:t>
            </a:r>
            <a:r>
              <a:rPr lang="zh-CN" altLang="en-US">
                <a:solidFill>
                  <a:srgbClr val="000000"/>
                </a:solidFill>
              </a:rPr>
              <a:t>“不知秋思落谁家”并非真</a:t>
            </a:r>
            <a:r>
              <a:rPr lang="zh-CN" altLang="en-US" smtClean="0">
                <a:solidFill>
                  <a:srgbClr val="000000"/>
                </a:solidFill>
              </a:rPr>
              <a:t>不知，而是</a:t>
            </a:r>
            <a:r>
              <a:rPr lang="zh-CN" altLang="en-US">
                <a:solidFill>
                  <a:srgbClr val="000000"/>
                </a:solidFill>
              </a:rPr>
              <a:t>极写秋思的浩茫浑</a:t>
            </a:r>
            <a:r>
              <a:rPr lang="zh-CN" altLang="en-US" smtClean="0">
                <a:solidFill>
                  <a:srgbClr val="000000"/>
                </a:solidFill>
              </a:rPr>
              <a:t>涵，似</a:t>
            </a:r>
            <a:r>
              <a:rPr lang="zh-CN" altLang="en-US">
                <a:solidFill>
                  <a:srgbClr val="000000"/>
                </a:solidFill>
              </a:rPr>
              <a:t>虚而</a:t>
            </a:r>
            <a:r>
              <a:rPr lang="zh-CN" altLang="en-US" smtClean="0">
                <a:solidFill>
                  <a:srgbClr val="000000"/>
                </a:solidFill>
              </a:rPr>
              <a:t>实，深</a:t>
            </a:r>
            <a:r>
              <a:rPr lang="zh-CN" altLang="en-US">
                <a:solidFill>
                  <a:srgbClr val="000000"/>
                </a:solidFill>
              </a:rPr>
              <a:t>得诗歌含蓄之</a:t>
            </a:r>
            <a:r>
              <a:rPr lang="zh-CN" altLang="en-US" smtClean="0">
                <a:solidFill>
                  <a:srgbClr val="000000"/>
                </a:solidFill>
              </a:rPr>
              <a:t>美。</a:t>
            </a:r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母版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1608</Words>
  <Application>WPS 演示</Application>
  <PresentationFormat>On-screen Show (4:3)</PresentationFormat>
  <Paragraphs>60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楷体</vt:lpstr>
      <vt:lpstr>Calibri Light</vt:lpstr>
      <vt:lpstr>华文新魏</vt:lpstr>
      <vt:lpstr>Calibri</vt:lpstr>
      <vt:lpstr>微软雅黑</vt:lpstr>
      <vt:lpstr>Arial Unicode MS</vt:lpstr>
      <vt:lpstr>母版2</vt:lpstr>
      <vt:lpstr>十五夜望月</vt:lpstr>
      <vt:lpstr>PowerPoint 演示文稿</vt:lpstr>
      <vt:lpstr>PowerPoint 演示文稿</vt:lpstr>
      <vt:lpstr>十五夜望月</vt:lpstr>
      <vt:lpstr>PowerPoint 演示文稿</vt:lpstr>
      <vt:lpstr>赏析</vt:lpstr>
      <vt:lpstr>第一句赏析</vt:lpstr>
      <vt:lpstr>第二句赏析</vt:lpstr>
      <vt:lpstr>第三、四句赏析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2021-05-23T23:42:00Z</cp:lastPrinted>
  <dcterms:created xsi:type="dcterms:W3CDTF">2021-05-23T23:42:00Z</dcterms:created>
  <dcterms:modified xsi:type="dcterms:W3CDTF">2021-11-05T12:52:02Z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EDEF4AA388394480AA491C5E2972DDC9</vt:lpwstr>
  </property>
  <property fmtid="{D5CDD505-2E9C-101B-9397-08002B2CF9AE}" pid="7" name="KSOProductBuildVer">
    <vt:lpwstr>2052-11.1.0.10938</vt:lpwstr>
  </property>
</Properties>
</file>