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3"/>
    <p:sldId id="260" r:id="rId4"/>
    <p:sldId id="259" r:id="rId5"/>
    <p:sldId id="257" r:id="rId6"/>
    <p:sldId id="276" r:id="rId7"/>
    <p:sldId id="265" r:id="rId8"/>
    <p:sldId id="279" r:id="rId9"/>
    <p:sldId id="277" r:id="rId10"/>
    <p:sldId id="278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57" d="100"/>
          <a:sy n="57" d="100"/>
        </p:scale>
        <p:origin x="-7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F4E7102-1455-4112-9E28-5E8A204B089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楷体_GB2312" pitchFamily="49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WordArt 6"/>
          <p:cNvSpPr>
            <a:spLocks noTextEdit="1"/>
          </p:cNvSpPr>
          <p:nvPr/>
        </p:nvSpPr>
        <p:spPr>
          <a:xfrm>
            <a:off x="2917825" y="2133600"/>
            <a:ext cx="3238500" cy="1235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藏  戏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2" name="Picture 4" descr="藏戏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0750" y="1857375"/>
            <a:ext cx="4762500" cy="314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6" name="Picture 4" descr="藏戏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4663" y="1047750"/>
            <a:ext cx="3114675" cy="476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40" name="Picture 4" descr="白面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24188" y="1276350"/>
            <a:ext cx="3095625" cy="430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 Box 5"/>
          <p:cNvSpPr txBox="1"/>
          <p:nvPr/>
        </p:nvSpPr>
        <p:spPr>
          <a:xfrm>
            <a:off x="1835150" y="2133600"/>
            <a:ext cx="793750" cy="3455988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白 面 具</a:t>
            </a:r>
            <a:endParaRPr lang="zh-CN" altLang="en-US" sz="4000" b="1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4" name="Picture 4" descr="蓝面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05125" y="1166813"/>
            <a:ext cx="3333750" cy="4524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Text Box 5"/>
          <p:cNvSpPr txBox="1"/>
          <p:nvPr/>
        </p:nvSpPr>
        <p:spPr>
          <a:xfrm>
            <a:off x="1835150" y="2133600"/>
            <a:ext cx="793750" cy="3455988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蓝 面 具</a:t>
            </a:r>
            <a:endParaRPr lang="zh-CN" altLang="en-US" sz="4000" b="1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8" name="Picture 4" descr="面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1428750"/>
            <a:ext cx="6048375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6" name="Picture 4" descr="2007082014065132700"/>
          <p:cNvPicPr>
            <a:picLocks noChangeAspect="1"/>
          </p:cNvPicPr>
          <p:nvPr/>
        </p:nvPicPr>
        <p:blipFill>
          <a:blip r:embed="rId1"/>
          <a:srcRect r="3133" b="4468"/>
          <a:stretch>
            <a:fillRect/>
          </a:stretch>
        </p:blipFill>
        <p:spPr>
          <a:xfrm>
            <a:off x="2124075" y="2492375"/>
            <a:ext cx="4613275" cy="3021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WordArt 5"/>
          <p:cNvSpPr>
            <a:spLocks noTextEdit="1"/>
          </p:cNvSpPr>
          <p:nvPr/>
        </p:nvSpPr>
        <p:spPr>
          <a:xfrm>
            <a:off x="2843213" y="1196975"/>
            <a:ext cx="280035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0648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羌姆（跳神）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2" name="Picture 4" descr="舞女的面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200" y="1162050"/>
            <a:ext cx="4419600" cy="453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Text Box 5"/>
          <p:cNvSpPr txBox="1"/>
          <p:nvPr/>
        </p:nvSpPr>
        <p:spPr>
          <a:xfrm>
            <a:off x="1547813" y="2133600"/>
            <a:ext cx="793750" cy="3455988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巫 女 的 面 具</a:t>
            </a:r>
            <a:endParaRPr lang="zh-CN" altLang="en-US" sz="4000" b="1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1143000"/>
          </a:xfrm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b="1" dirty="0">
                <a:solidFill>
                  <a:srgbClr val="FF3399"/>
                </a:solidFill>
                <a:ea typeface="幼圆" panose="02010509060101010101" pitchFamily="49" charset="-122"/>
              </a:rPr>
              <a:t>藏戏的布景</a:t>
            </a:r>
            <a:r>
              <a:rPr lang="zh-CN" altLang="en-US" b="1" dirty="0"/>
              <a:t> </a:t>
            </a:r>
            <a:endParaRPr lang="zh-CN" altLang="en-US" b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2276475"/>
            <a:ext cx="8675688" cy="36004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藏戏多系白天在广场演出，一般不用布景和灯光装置。在演出场地摆一两件景物，如经幡杆和绑于经幡杆上的树枝，桌上的供盒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+mn-cs"/>
              </a:rPr>
              <a:t>“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切玛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Times New Roman" panose="02020603050405020304" pitchFamily="18" charset="0"/>
                <a:ea typeface="幼圆" panose="02010509060101010101" pitchFamily="49" charset="-122"/>
                <a:cs typeface="+mn-cs"/>
              </a:rPr>
              <a:t>”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和唐东杰布塑像或挂着的唐卡画像，亦当作固定道具使用。直到今天，西藏各地民间业余戏班都是在柳林坝子、打麦场或寺庙院子里演出，即使在城镇的影剧院和礼堂演出，也完全采用广场的演法，不用幕布和布景，灯光只作为照明使用。 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501" name="Group 45"/>
          <p:cNvGraphicFramePr>
            <a:graphicFrameLocks noGrp="1"/>
          </p:cNvGraphicFramePr>
          <p:nvPr/>
        </p:nvGraphicFramePr>
        <p:xfrm>
          <a:off x="395288" y="1196975"/>
          <a:ext cx="8208963" cy="4800600"/>
        </p:xfrm>
        <a:graphic>
          <a:graphicData uri="http://schemas.openxmlformats.org/drawingml/2006/table">
            <a:tbl>
              <a:tblPr/>
              <a:tblGrid>
                <a:gridCol w="1944410"/>
                <a:gridCol w="3384714"/>
                <a:gridCol w="2879838"/>
              </a:tblGrid>
              <a:tr h="729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北京的春节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藏戏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9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内容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节日风俗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藏戏的形成及艺术特色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表达顺序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时间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事物的不同方面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27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表达方法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列数字、举例子、作比较、打比方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比喻、反问、象征、夸张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语言风格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自然、平实、准确、精练、京味浓郁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丰富多彩、生动传神、颇具文学色彩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30" marR="91430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WordArt 4"/>
          <p:cNvSpPr>
            <a:spLocks noTextEdit="1"/>
          </p:cNvSpPr>
          <p:nvPr/>
        </p:nvSpPr>
        <p:spPr>
          <a:xfrm>
            <a:off x="3419475" y="2781300"/>
            <a:ext cx="3221038" cy="1304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再见！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9" name="Picture 5" descr="_09462Q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613" y="1628775"/>
            <a:ext cx="5343525" cy="3314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4" name="Picture 4" descr="20090402_403f05a2db4fbb46b55c3HwUUHLaQ4l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1484313"/>
            <a:ext cx="5486400" cy="411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6" name="Picture 4" descr="200707280030203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050" y="1773238"/>
            <a:ext cx="5432425" cy="3563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Rectangle 2"/>
          <p:cNvSpPr>
            <a:spLocks noGrp="1"/>
          </p:cNvSpPr>
          <p:nvPr>
            <p:ph type="title"/>
          </p:nvPr>
        </p:nvSpPr>
        <p:spPr>
          <a:xfrm>
            <a:off x="3563938" y="260350"/>
            <a:ext cx="2592387" cy="811213"/>
          </a:xfrm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b="1" dirty="0">
                <a:solidFill>
                  <a:srgbClr val="FF0000"/>
                </a:solidFill>
              </a:rPr>
              <a:t>词语理解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85738" y="981075"/>
            <a:ext cx="8964613" cy="55435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咆哮：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形容水流奔腾轰鸣，也形容人暴怒喊叫。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吞噬：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吞食。噬，咬。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哄堂大笑：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形容全屋子的人同时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大笑。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雄浑：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雄健浑厚；雄壮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浑厚。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布施：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把财物等施舍给人，后特指向僧道施舍财物或斋饭。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开山鼻祖：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泛指首创学术、技艺的某一派别或首创某一事业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  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人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。鼻祖，始祖，泛指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创始人。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巫女：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以装神弄鬼替人祈祷为职业的女人。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两面三刀：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指耍两面手法。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敦厚：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忠厚。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演绎：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铺陈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；发挥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随心所欲：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一切都由着自己的心意，想怎么做就怎么做。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悠哉游哉：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形容从容不迫、闲适自得的样子。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u"/>
    <p:sndAc>
      <p:stSnd>
        <p:snd r:embed="rId1" name="hammer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Text Box 4"/>
          <p:cNvSpPr txBox="1"/>
          <p:nvPr/>
        </p:nvSpPr>
        <p:spPr>
          <a:xfrm>
            <a:off x="179388" y="1412875"/>
            <a:ext cx="7993062" cy="4832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用自己喜欢的方式阅读课文并思考</a:t>
            </a:r>
            <a:r>
              <a:rPr lang="en-US" altLang="zh-CN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:</a:t>
            </a:r>
            <a:endParaRPr lang="en-US" altLang="zh-CN" sz="4400" b="1" dirty="0">
              <a:solidFill>
                <a:srgbClr val="008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       1.</a:t>
            </a:r>
            <a:r>
              <a:rPr lang="zh-CN" altLang="en-US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文章是从哪几方面介绍藏戏的？分别是哪几个自然段？</a:t>
            </a:r>
            <a:endParaRPr lang="zh-CN" altLang="en-US" sz="4400" b="1" dirty="0">
              <a:solidFill>
                <a:srgbClr val="008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en-US" altLang="zh-CN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2.</a:t>
            </a:r>
            <a:r>
              <a:rPr lang="zh-CN" altLang="en-US" sz="4400" b="1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用自己的话说说藏戏是怎么形成的，它有什么特色。</a:t>
            </a:r>
            <a:endParaRPr lang="zh-CN" altLang="en-US" sz="4400" b="1" dirty="0">
              <a:solidFill>
                <a:srgbClr val="008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950" y="1196975"/>
            <a:ext cx="90360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课文以说明事物的不同方面为序，用总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分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总的关系结构全文。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第一段（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1-3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）：概括介绍藏戏主要特点。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第二段（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4-7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）：写藏戏的形成。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第三段（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8-17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）：介绍藏戏的特点。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第四段（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18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）：介绍藏戏的传承方式。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755650" y="836613"/>
            <a:ext cx="2530475" cy="1143000"/>
          </a:xfrm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b="1" dirty="0">
                <a:solidFill>
                  <a:srgbClr val="FF0000"/>
                </a:solidFill>
              </a:rPr>
              <a:t>难句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世界上还有几个剧种是戴着面具演出的呢？</a:t>
            </a:r>
            <a:endParaRPr lang="zh-CN" altLang="en-US" b="1" dirty="0">
              <a:solidFill>
                <a:srgbClr val="FF0000"/>
              </a:solidFill>
            </a:endParaRPr>
          </a:p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还是从西藏高僧唐东杰布的传奇故事讲起吧。</a:t>
            </a:r>
            <a:endParaRPr lang="zh-CN" altLang="en-US" b="1" dirty="0">
              <a:solidFill>
                <a:srgbClr val="FF0000"/>
              </a:solidFill>
            </a:endParaRPr>
          </a:p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那时候，雅鲁藏布江上没有什么桥梁，数不清的牛皮船，被掀翻在野马脱缰般的激流中，许多试图过江的百姓，被咆哮的江水吞噬。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u"/>
    <p:sndAc>
      <p:stSnd>
        <p:snd r:embed="rId1" name="hammer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3"/>
          <p:cNvSpPr>
            <a:spLocks noGrp="1"/>
          </p:cNvSpPr>
          <p:nvPr>
            <p:ph idx="1"/>
          </p:nvPr>
        </p:nvSpPr>
        <p:spPr>
          <a:xfrm>
            <a:off x="323850" y="1270000"/>
            <a:ext cx="8229600" cy="2735263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b="1" dirty="0">
                <a:solidFill>
                  <a:srgbClr val="CC3300"/>
                </a:solidFill>
              </a:rPr>
              <a:t>面具运用象征、夸张的手法，使戏剧中的人物形象突出、性格鲜明。</a:t>
            </a:r>
            <a:endParaRPr lang="zh-CN" altLang="en-US" dirty="0">
              <a:solidFill>
                <a:srgbClr val="CC3300"/>
              </a:solidFill>
            </a:endParaRPr>
          </a:p>
          <a:p>
            <a:pPr eaLnBrk="1" hangingPunct="1"/>
            <a:r>
              <a:rPr lang="zh-CN" altLang="en-US" b="1" dirty="0">
                <a:solidFill>
                  <a:srgbClr val="CC3300"/>
                </a:solidFill>
              </a:rPr>
              <a:t>他们别无所求，只要有观众就行。</a:t>
            </a:r>
            <a:endParaRPr lang="zh-CN" altLang="en-US" b="1" dirty="0">
              <a:solidFill>
                <a:srgbClr val="CC3300"/>
              </a:solidFill>
            </a:endParaRPr>
          </a:p>
          <a:p>
            <a:pPr eaLnBrk="1" hangingPunct="1"/>
            <a:r>
              <a:rPr lang="zh-CN" altLang="en-US" b="1" dirty="0">
                <a:solidFill>
                  <a:srgbClr val="CC3300"/>
                </a:solidFill>
              </a:rPr>
              <a:t>藏戏就是这样，一代一代地师传身授下去。</a:t>
            </a:r>
            <a:endParaRPr lang="zh-CN" altLang="en-US" b="1" dirty="0">
              <a:solidFill>
                <a:srgbClr val="CC3300"/>
              </a:solidFill>
            </a:endParaRPr>
          </a:p>
        </p:txBody>
      </p:sp>
      <p:pic>
        <p:nvPicPr>
          <p:cNvPr id="16386" name="Picture 5" descr="20070824_72a446fbb5739ccbdde5Wi0T9Mqv4eX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0063" y="4005263"/>
            <a:ext cx="2376487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6" descr="1151791263_2287661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3833813"/>
            <a:ext cx="3924300" cy="2763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911</Words>
  <Application>WPS 演示</Application>
  <PresentationFormat>全屏显示(4:3)</PresentationFormat>
  <Paragraphs>81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楷体_GB2312</vt:lpstr>
      <vt:lpstr>新宋体</vt:lpstr>
      <vt:lpstr>黑体</vt:lpstr>
      <vt:lpstr>幼圆</vt:lpstr>
      <vt:lpstr>Times New Roman</vt:lpstr>
      <vt:lpstr>微软雅黑</vt:lpstr>
      <vt:lpstr>Arial Unicode MS</vt:lpstr>
      <vt:lpstr>Arial Black</vt:lpstr>
      <vt:lpstr>Calibri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词语理解</vt:lpstr>
      <vt:lpstr>PowerPoint 演示文稿</vt:lpstr>
      <vt:lpstr>PowerPoint 演示文稿</vt:lpstr>
      <vt:lpstr>难句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藏戏的布景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</cp:revision>
  <dcterms:created xsi:type="dcterms:W3CDTF">2021-02-05T02:05:00Z</dcterms:created>
  <dcterms:modified xsi:type="dcterms:W3CDTF">2021-11-05T12:55:48Z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88F7D13013784FB78BBFDEA28220EB5C</vt:lpwstr>
  </property>
</Properties>
</file>