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73" r:id="rId3"/>
    <p:sldId id="293" r:id="rId5"/>
    <p:sldId id="294" r:id="rId6"/>
    <p:sldId id="277" r:id="rId7"/>
    <p:sldId id="306" r:id="rId8"/>
    <p:sldId id="307" r:id="rId9"/>
    <p:sldId id="278" r:id="rId10"/>
    <p:sldId id="288" r:id="rId11"/>
    <p:sldId id="368" r:id="rId12"/>
    <p:sldId id="282" r:id="rId13"/>
    <p:sldId id="287" r:id="rId14"/>
    <p:sldId id="256" r:id="rId15"/>
    <p:sldId id="272" r:id="rId16"/>
    <p:sldId id="296" r:id="rId17"/>
    <p:sldId id="350" r:id="rId18"/>
    <p:sldId id="334" r:id="rId19"/>
    <p:sldId id="335" r:id="rId20"/>
    <p:sldId id="352" r:id="rId21"/>
    <p:sldId id="351" r:id="rId22"/>
    <p:sldId id="310" r:id="rId23"/>
    <p:sldId id="314" r:id="rId24"/>
    <p:sldId id="316" r:id="rId25"/>
    <p:sldId id="305" r:id="rId26"/>
    <p:sldId id="319" r:id="rId27"/>
    <p:sldId id="344" r:id="rId28"/>
    <p:sldId id="345" r:id="rId29"/>
    <p:sldId id="346" r:id="rId30"/>
    <p:sldId id="347" r:id="rId31"/>
    <p:sldId id="348" r:id="rId32"/>
    <p:sldId id="390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6600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5A5"/>
    <a:srgbClr val="F8F8F8"/>
    <a:srgbClr val="66FF33"/>
    <a:srgbClr val="FF00FF"/>
    <a:srgbClr val="FF6600"/>
    <a:srgbClr val="0000FF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/>
    <p:restoredTop sz="94700"/>
  </p:normalViewPr>
  <p:slideViewPr>
    <p:cSldViewPr showGuides="1">
      <p:cViewPr varScale="1">
        <p:scale>
          <a:sx n="85" d="100"/>
          <a:sy n="85" d="100"/>
        </p:scale>
        <p:origin x="1152" y="78"/>
      </p:cViewPr>
      <p:guideLst>
        <p:guide orient="horz" pos="218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页眉占位符 327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1" name="日期占位符 32770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页脚占位符 32771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灯片编号占位符 32772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38C2D5-7FF1-41BE-96AC-CE59AA61978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页眉占位符 317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7" name="日期占位符 3174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幻灯片图像占位符 31747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31748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0" name="页脚占位符 3174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1" name="灯片编号占位符 3175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F1C1E1-4C69-4093-9235-23708D0558B6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33793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122" name="文本占位符 33794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5123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37889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9218" name="文本占位符 3789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9219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39937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13314" name="文本占位符 3993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43009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17410" name="文本占位符 4301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17411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54273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20482" name="文本占位符 54274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20483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5120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22530" name="文本占位符 5120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  <p:sp>
        <p:nvSpPr>
          <p:cNvPr id="22531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721AD0-837A-409F-9530-C54A90083D1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rgbClr val="6600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4117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20481"/>
          <p:cNvSpPr txBox="1"/>
          <p:nvPr/>
        </p:nvSpPr>
        <p:spPr>
          <a:xfrm>
            <a:off x="3406775" y="1830388"/>
            <a:ext cx="54864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寻找家乡的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2762250" y="2749550"/>
            <a:ext cx="7543800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 风 民 俗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文本框 1"/>
          <p:cNvSpPr txBox="1"/>
          <p:nvPr/>
        </p:nvSpPr>
        <p:spPr>
          <a:xfrm>
            <a:off x="412750" y="390525"/>
            <a:ext cx="3948113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部编语文六下习作一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3921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1588" y="3132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9703" name="组合 29702"/>
          <p:cNvGrpSpPr/>
          <p:nvPr/>
        </p:nvGrpSpPr>
        <p:grpSpPr>
          <a:xfrm>
            <a:off x="539750" y="828675"/>
            <a:ext cx="8305800" cy="3173413"/>
            <a:chOff x="0" y="-8"/>
            <a:chExt cx="5645" cy="458"/>
          </a:xfrm>
          <a:solidFill>
            <a:schemeClr val="accent5"/>
          </a:solidFill>
        </p:grpSpPr>
        <p:sp>
          <p:nvSpPr>
            <p:cNvPr id="16388" name="矩形 29701"/>
            <p:cNvSpPr/>
            <p:nvPr/>
          </p:nvSpPr>
          <p:spPr>
            <a:xfrm>
              <a:off x="0" y="0"/>
              <a:ext cx="5645" cy="374"/>
            </a:xfrm>
            <a:prstGeom prst="rect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389" name="组合 29700"/>
            <p:cNvGrpSpPr/>
            <p:nvPr/>
          </p:nvGrpSpPr>
          <p:grpSpPr>
            <a:xfrm>
              <a:off x="0" y="-8"/>
              <a:ext cx="5645" cy="458"/>
              <a:chOff x="0" y="-8"/>
              <a:chExt cx="5645" cy="458"/>
            </a:xfrm>
            <a:grpFill/>
          </p:grpSpPr>
          <p:sp>
            <p:nvSpPr>
              <p:cNvPr id="16390" name="矩形 29698"/>
              <p:cNvSpPr/>
              <p:nvPr/>
            </p:nvSpPr>
            <p:spPr>
              <a:xfrm>
                <a:off x="0" y="0"/>
                <a:ext cx="4370" cy="0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rgbClr val="66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91" name="矩形 29699"/>
              <p:cNvSpPr/>
              <p:nvPr/>
            </p:nvSpPr>
            <p:spPr>
              <a:xfrm>
                <a:off x="0" y="-8"/>
                <a:ext cx="5645" cy="458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1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    </a:t>
                </a:r>
                <a:endParaRPr kumimoji="0" lang="en-US" altLang="zh-CN" sz="4000" b="1" i="0" u="none" strike="noStrike" kern="1200" cap="none" spc="0" normalizeH="0" baseline="0" noProof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1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   </a:t>
                </a:r>
                <a:r>
                  <a:rPr kumimoji="0" lang="zh-CN" altLang="en-US" sz="32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农历九月九日，为传统的重阳节。九九重阳，因为与“久久”同音，九在数字中又是最大数，有长久长寿的含意，所以又称“老人节”</a:t>
                </a:r>
                <a:r>
                  <a:rPr kumimoji="0" lang="zh-CN" altLang="en-US" sz="32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。</a:t>
                </a:r>
                <a:endPara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9704" name="矩形 29703"/>
          <p:cNvSpPr/>
          <p:nvPr/>
        </p:nvSpPr>
        <p:spPr>
          <a:xfrm>
            <a:off x="3201988" y="244475"/>
            <a:ext cx="2019300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矩形 29704"/>
          <p:cNvSpPr/>
          <p:nvPr/>
        </p:nvSpPr>
        <p:spPr>
          <a:xfrm>
            <a:off x="1588" y="3132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1" name="文本框 29710"/>
          <p:cNvSpPr txBox="1"/>
          <p:nvPr/>
        </p:nvSpPr>
        <p:spPr>
          <a:xfrm>
            <a:off x="539750" y="3754438"/>
            <a:ext cx="655320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待到重阳日，还来就菊花。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428625" y="4519613"/>
            <a:ext cx="777240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遥知兄弟登高处，遍插茱萸少一人。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6411913" y="3751263"/>
            <a:ext cx="342900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唐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･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孟浩然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5" name="矩形 29714"/>
          <p:cNvSpPr/>
          <p:nvPr/>
        </p:nvSpPr>
        <p:spPr>
          <a:xfrm>
            <a:off x="6411913" y="4968875"/>
            <a:ext cx="16113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唐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･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7" name="矩形标注 29716"/>
          <p:cNvSpPr/>
          <p:nvPr/>
        </p:nvSpPr>
        <p:spPr>
          <a:xfrm>
            <a:off x="1019175" y="5678488"/>
            <a:ext cx="5392738" cy="830262"/>
          </a:xfrm>
          <a:prstGeom prst="wedgeRectCallout">
            <a:avLst>
              <a:gd name="adj1" fmla="val 38032"/>
              <a:gd name="adj2" fmla="val -86440"/>
            </a:avLst>
          </a:prstGeom>
          <a:gradFill rotWithShape="0">
            <a:gsLst>
              <a:gs pos="0">
                <a:srgbClr val="000000">
                  <a:alpha val="100000"/>
                </a:srgbClr>
              </a:gs>
              <a:gs pos="20000">
                <a:srgbClr val="0A128C">
                  <a:alpha val="100000"/>
                </a:srgbClr>
              </a:gs>
              <a:gs pos="35001">
                <a:srgbClr val="181CC7">
                  <a:alpha val="100000"/>
                </a:srgbClr>
              </a:gs>
              <a:gs pos="44000">
                <a:srgbClr val="7005D4">
                  <a:alpha val="100000"/>
                </a:srgbClr>
              </a:gs>
              <a:gs pos="50000">
                <a:srgbClr val="8C3D91">
                  <a:alpha val="100000"/>
                </a:srgbClr>
              </a:gs>
              <a:gs pos="56000">
                <a:srgbClr val="7005D4">
                  <a:alpha val="100000"/>
                </a:srgbClr>
              </a:gs>
              <a:gs pos="64999">
                <a:srgbClr val="181CC7">
                  <a:alpha val="100000"/>
                </a:srgbClr>
              </a:gs>
              <a:gs pos="80000">
                <a:srgbClr val="0A128C">
                  <a:alpha val="100000"/>
                </a:srgbClr>
              </a:gs>
              <a:gs pos="100000">
                <a:srgbClr val="0000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</a:t>
            </a:r>
            <a:r>
              <a:rPr lang="zh-CN" altLang="en-US" sz="2400" b="1" dirty="0">
                <a:solidFill>
                  <a:srgbClr val="66FF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你能从诗中找出人们欢度重阳的两种方式吗？</a:t>
            </a:r>
            <a:endParaRPr lang="zh-CN" altLang="en-US" sz="2400" b="1" dirty="0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7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97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297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297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297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29711" grpId="0"/>
      <p:bldP spid="29712" grpId="0"/>
      <p:bldP spid="29713" grpId="0"/>
      <p:bldP spid="29715" grpId="0"/>
      <p:bldP spid="297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4117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矩形 59393"/>
          <p:cNvSpPr/>
          <p:nvPr/>
        </p:nvSpPr>
        <p:spPr>
          <a:xfrm>
            <a:off x="1588" y="25860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9399" name="组合 59398"/>
          <p:cNvGrpSpPr/>
          <p:nvPr/>
        </p:nvGrpSpPr>
        <p:grpSpPr>
          <a:xfrm>
            <a:off x="1588" y="657225"/>
            <a:ext cx="9051925" cy="6065838"/>
            <a:chOff x="-57" y="-19"/>
            <a:chExt cx="5702" cy="1098"/>
          </a:xfrm>
        </p:grpSpPr>
        <p:sp>
          <p:nvSpPr>
            <p:cNvPr id="18436" name="矩形 59397"/>
            <p:cNvSpPr/>
            <p:nvPr/>
          </p:nvSpPr>
          <p:spPr>
            <a:xfrm>
              <a:off x="0" y="0"/>
              <a:ext cx="5645" cy="1062"/>
            </a:xfrm>
            <a:prstGeom prst="rect">
              <a:avLst/>
            </a:prstGeom>
            <a:pattFill prst="openDmnd">
              <a:fgClr>
                <a:srgbClr val="FFFF66"/>
              </a:fgClr>
              <a:bgClr>
                <a:srgbClr val="66FF33"/>
              </a:bgClr>
            </a:patt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8437" name="组合 59396"/>
            <p:cNvGrpSpPr/>
            <p:nvPr/>
          </p:nvGrpSpPr>
          <p:grpSpPr>
            <a:xfrm>
              <a:off x="-57" y="-19"/>
              <a:ext cx="5702" cy="1098"/>
              <a:chOff x="-57" y="-19"/>
              <a:chExt cx="5702" cy="1098"/>
            </a:xfrm>
          </p:grpSpPr>
          <p:sp>
            <p:nvSpPr>
              <p:cNvPr id="18438" name="矩形 59394"/>
              <p:cNvSpPr/>
              <p:nvPr/>
            </p:nvSpPr>
            <p:spPr>
              <a:xfrm>
                <a:off x="0" y="0"/>
                <a:ext cx="4370" cy="0"/>
              </a:xfrm>
              <a:prstGeom prst="rect">
                <a:avLst/>
              </a:prstGeom>
              <a:pattFill prst="openDmnd">
                <a:fgClr>
                  <a:srgbClr val="FFFF66"/>
                </a:fgClr>
                <a:bgClr>
                  <a:srgbClr val="66FF33"/>
                </a:bgClr>
              </a:patt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" name="矩形 59395"/>
              <p:cNvSpPr/>
              <p:nvPr/>
            </p:nvSpPr>
            <p:spPr>
              <a:xfrm>
                <a:off x="-57" y="-19"/>
                <a:ext cx="5702" cy="1098"/>
              </a:xfrm>
              <a:prstGeom prst="rect">
                <a:avLst/>
              </a:prstGeom>
              <a:solidFill>
                <a:schemeClr val="accent5">
                  <a:alpha val="94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b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6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</a:br>
                <a:r>
                  <a:rPr kumimoji="0" lang="zh-CN" altLang="en-US" sz="3200" b="1" i="0" u="none" strike="noStrike" kern="1200" cap="none" spc="0" normalizeH="0" baseline="0" noProof="1">
                    <a:ln>
                      <a:noFill/>
                    </a:ln>
                    <a:solidFill>
                      <a:srgbClr val="66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　　</a:t>
                </a:r>
                <a:endPara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1">
                    <a:ln>
                      <a:noFill/>
                    </a:ln>
                    <a:solidFill>
                      <a:srgbClr val="66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      </a:t>
                </a: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每年农历的正月十五，春节刚过，迎来的就是中国的传统节日</a:t>
                </a:r>
                <a:r>
                  <a:rPr kumimoji="0" lang="en-US" altLang="zh-CN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---</a:t>
                </a: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元宵节。</a:t>
                </a:r>
                <a:b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</a:b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　　正月是农历的元月，古人称夜为“宵”，正月十五日是一年中第一个月圆之夜，也是一元复始，大地回春的夜晚</a:t>
                </a:r>
                <a:r>
                  <a:rPr kumimoji="0" lang="en-US" altLang="zh-CN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,</a:t>
                </a: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人们对此加以庆祝</a:t>
                </a:r>
                <a:r>
                  <a:rPr kumimoji="0" lang="en-US" altLang="zh-CN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, </a:t>
                </a: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也是庆贺新春的延续</a:t>
                </a:r>
                <a:r>
                  <a:rPr kumimoji="0" lang="en-US" altLang="zh-CN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, </a:t>
                </a: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所以称正月十五为元宵节。</a:t>
                </a: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　　按中国民间的传统，在这天上皓月高悬的夜晚，人们要点起彩灯万盏，以示庆贺。出门赏月、燃灯放焰、喜猜灯谜、共吃元宵，合家团聚、同庆佳节，其乐融融。</a:t>
                </a:r>
                <a:b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</a:b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59400" name="矩形 59399"/>
          <p:cNvSpPr/>
          <p:nvPr/>
        </p:nvSpPr>
        <p:spPr>
          <a:xfrm>
            <a:off x="2438400" y="465138"/>
            <a:ext cx="4267200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宵 节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43137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5" name="文本框 2054"/>
          <p:cNvSpPr txBox="1"/>
          <p:nvPr/>
        </p:nvSpPr>
        <p:spPr>
          <a:xfrm>
            <a:off x="7851775" y="1612900"/>
            <a:ext cx="1106488" cy="3384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元  宵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6" name="文本框 2055"/>
          <p:cNvSpPr txBox="1"/>
          <p:nvPr/>
        </p:nvSpPr>
        <p:spPr>
          <a:xfrm>
            <a:off x="1198563" y="838200"/>
            <a:ext cx="878522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团团圆圆  和和美美  甜甜蜜蜜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70403"/>
            <a:ext cx="6628124" cy="3164207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7843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18434"/>
          <p:cNvSpPr txBox="1"/>
          <p:nvPr/>
        </p:nvSpPr>
        <p:spPr>
          <a:xfrm>
            <a:off x="762000" y="11430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685800" y="457200"/>
            <a:ext cx="736600" cy="5105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元宵猜灯谜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447925" y="5562600"/>
            <a:ext cx="82296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比拼智慧  益于身心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标题 18438"/>
          <p:cNvSpPr>
            <a:spLocks noGrp="1"/>
          </p:cNvSpPr>
          <p:nvPr>
            <p:ph type="title" idx="4294967295"/>
          </p:nvPr>
        </p:nvSpPr>
        <p:spPr>
          <a:xfrm>
            <a:off x="474663" y="711200"/>
            <a:ext cx="77724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	</a:t>
            </a:r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49" y="877568"/>
            <a:ext cx="6823075" cy="426465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84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84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68609" descr="DSC01395_jpg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标题 68610"/>
          <p:cNvSpPr>
            <a:spLocks noGrp="1"/>
          </p:cNvSpPr>
          <p:nvPr>
            <p:ph type="title"/>
          </p:nvPr>
        </p:nvSpPr>
        <p:spPr>
          <a:xfrm>
            <a:off x="323850" y="476250"/>
            <a:ext cx="43180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让我们一起找</a:t>
            </a:r>
            <a:endParaRPr lang="zh-CN" altLang="en-US" dirty="0"/>
          </a:p>
        </p:txBody>
      </p:sp>
      <p:sp>
        <p:nvSpPr>
          <p:cNvPr id="23555" name="文本占位符 68611"/>
          <p:cNvSpPr>
            <a:spLocks noGrp="1"/>
          </p:cNvSpPr>
          <p:nvPr>
            <p:ph idx="1"/>
          </p:nvPr>
        </p:nvSpPr>
        <p:spPr>
          <a:xfrm>
            <a:off x="468313" y="2636838"/>
            <a:ext cx="7772400" cy="727075"/>
          </a:xfrm>
          <a:ln/>
        </p:spPr>
        <p:txBody>
          <a:bodyPr vert="horz" wrap="square" lIns="91440" tIns="45720" rIns="91440" bIns="45720" anchor="t" anchorCtr="0"/>
          <a:p>
            <a:pPr marL="0" indent="0" algn="ctr" eaLnBrk="1" hangingPunct="1">
              <a:buNone/>
            </a:pPr>
            <a:r>
              <a:rPr lang="" altLang="en-US" sz="6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家乡的特色小吃</a:t>
            </a:r>
            <a:endParaRPr lang="" altLang="en-US" sz="66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2156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685800" y="508000"/>
            <a:ext cx="77724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酸浆面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9949" y="1752600"/>
            <a:ext cx="7402512" cy="4114800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5882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676275" y="463550"/>
            <a:ext cx="7681913" cy="5803900"/>
          </a:xfrm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ts val="5065"/>
              </a:lnSpc>
              <a:spcBef>
                <a:spcPct val="0"/>
              </a:spcBef>
              <a:buNone/>
            </a:pPr>
            <a:r>
              <a:rPr lang="" altLang="zh-CN" dirty="0"/>
              <a:t>     </a:t>
            </a:r>
            <a:r>
              <a:rPr lang="" altLang="zh-CN" sz="4000" b="1" dirty="0">
                <a:solidFill>
                  <a:srgbClr val="FF0000"/>
                </a:solidFill>
              </a:rPr>
              <a:t>  </a:t>
            </a:r>
            <a:r>
              <a:rPr lang="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酸浆面为襄阳市枣阳的独特的面食，发源于清朝，距今已有100多年的历史。 </a:t>
            </a:r>
            <a:endParaRPr lang="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ts val="5065"/>
              </a:lnSpc>
              <a:spcBef>
                <a:spcPct val="0"/>
              </a:spcBef>
              <a:buNone/>
            </a:pPr>
            <a:r>
              <a:rPr lang="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经几代人的不断改良、更新，加以几十种香料，所做出的酸浆面不但色香味俱全，且有开胃、预防伤风感冒等功效。时至今日，在琚湾条条街道，酸浆面的香味充斥着人们的口鼻，许多襄樊市区居民经常驾车前往枣阳品尝美味的酸浆面。</a:t>
            </a: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3" name="图片 3" descr="酸浆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0" y="4872038"/>
            <a:ext cx="2652713" cy="1671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3137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6626" name="图片 4" descr="酸浆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6525" y="5294313"/>
            <a:ext cx="2230438" cy="140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244475" y="141288"/>
            <a:ext cx="8983663" cy="8547100"/>
          </a:xfrm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做法</a:t>
            </a:r>
            <a:endParaRPr lang="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一、制浆汤：</a:t>
            </a: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按常规，吃酸浆面的时间主要在春夏秋三季，而最佳的时期就是从清明节到中秋节，在此期间，制浆汤的原料可以选用腊菜、白菜、芹菜、包菜叶等青菜，也可用嫩豇豆，掺点花椒叶则色香味更佳。</a:t>
            </a: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制浆汤的方法也叫“抖浆”，在清明节以前抖的浆是上等的好浆。</a:t>
            </a: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具体方法是：把需用的菜放在锅里烧开的水中稍煮（翻转一次就可以了）后，捞起来放在干净桶或盆里卧好，然后，将烧开放温的面条汤兑到青菜中，用一块“油光青石”将菜压住，此后，陆续兑适量清凉开水。对里面的“浮沫”一定要每兑每捞，直到浮沫清完为止。待闻到酸香时，美味的浆汤就制成了，每次食用后，要不断地将新鲜面条汤适量兑入老浆汤中。</a:t>
            </a: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endParaRPr lang="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9019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3" descr="酸浆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5475" y="4541838"/>
            <a:ext cx="2652713" cy="167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7316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二、炒浆料：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炒浆料需用的佐料有：葱花、姜末、香油、猪油等。如需带点辣味，也可加少许辣面。具体作法是：香油、猪油烧到80℃时，下葱花、姜末、辣面、食盐、炒成红黄色铲起来，倒到准备食用的浆汤中，然后配以五香粉、味精等调料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6078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7400" y="952500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三、制浆面：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酸浆面的面条最好是手工擀切的黄细面（黄色因放有少放碱形成的），无论怎样做面条，和面时，里面要加点盐、碱和鸡蛋清，这样的面条煮出来后既好吃又有劲道，不糊汤。食用时，面条下锅煮熟，然后除水散热，碗底下垫绿豆芽、酸菜末、撒上炒熟的芝麻末，浇入制作好的鲜辣浆汤即可食用。酸浆面的风味就是酸、香、辣、油而不腻、温度适宜、面白味美、酸鲜可口，特别是在夏食后具有消暑开胃之功效，成为夏季最佳美食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8675" name="图片 3" descr="酸浆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5475" y="4541838"/>
            <a:ext cx="2652713" cy="1671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65539" descr="DSC01395_jpg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标题 65537"/>
          <p:cNvSpPr>
            <a:spLocks noGrp="1"/>
          </p:cNvSpPr>
          <p:nvPr>
            <p:ph type="title"/>
          </p:nvPr>
        </p:nvSpPr>
        <p:spPr>
          <a:xfrm>
            <a:off x="354013" y="476250"/>
            <a:ext cx="77724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从哪些方面找家乡的民风民俗？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39" name="文本占位符 65538"/>
          <p:cNvSpPr>
            <a:spLocks noGrp="1"/>
          </p:cNvSpPr>
          <p:nvPr>
            <p:ph idx="1"/>
          </p:nvPr>
        </p:nvSpPr>
        <p:spPr>
          <a:xfrm>
            <a:off x="965200" y="2060575"/>
            <a:ext cx="7985125" cy="4287838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节日习俗：元宵节、清明节、端午节、中秋节、重阳节、冬至、春节等；</a:t>
            </a:r>
            <a:endParaRPr lang="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民族舞蹈、服饰、饮食、民居；</a:t>
            </a:r>
            <a:endParaRPr lang="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民间工艺品等。</a:t>
            </a:r>
            <a:endParaRPr lang="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4117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标题 82945"/>
          <p:cNvSpPr>
            <a:spLocks noGrp="1"/>
          </p:cNvSpPr>
          <p:nvPr>
            <p:ph type="title"/>
          </p:nvPr>
        </p:nvSpPr>
        <p:spPr>
          <a:xfrm>
            <a:off x="2508250" y="730250"/>
            <a:ext cx="4129088" cy="9493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chemeClr val="bg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习作要求</a:t>
            </a:r>
            <a:endParaRPr kumimoji="0" lang="zh-CN" altLang="en-US" sz="4800" b="1" i="0" u="sng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>
                <a:solidFill>
                  <a:schemeClr val="bg1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9699" name="文本占位符 82946"/>
          <p:cNvSpPr>
            <a:spLocks noGrp="1"/>
          </p:cNvSpPr>
          <p:nvPr>
            <p:ph idx="1"/>
          </p:nvPr>
        </p:nvSpPr>
        <p:spPr>
          <a:xfrm>
            <a:off x="685800" y="2008188"/>
            <a:ext cx="7772400" cy="4114800"/>
          </a:xfrm>
          <a:ln/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en-US" altLang="zh-CN" sz="4000" b="1" dirty="0">
                <a:ea typeface="楷体_GB2312" pitchFamily="49" charset="-122"/>
              </a:rPr>
              <a:t>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百里不同风，千里不同俗。”通过本组课文的学习，你对一些地方的风俗习惯是否有了更多的了解？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你将调查了解到的民风民俗加以整理，写成一篇习作。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4117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87041"/>
          <p:cNvSpPr>
            <a:spLocks noGrp="1"/>
          </p:cNvSpPr>
          <p:nvPr>
            <p:ph type="title"/>
          </p:nvPr>
        </p:nvSpPr>
        <p:spPr>
          <a:xfrm>
            <a:off x="-12700" y="673100"/>
            <a:ext cx="77724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None/>
            </a:pPr>
            <a:r>
              <a:rPr lang="" altLang="en-US" b="1" dirty="0">
                <a:solidFill>
                  <a:srgbClr val="0945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民风民俗包括哪些方面</a:t>
            </a:r>
            <a:endParaRPr lang="" altLang="en-US" b="1" dirty="0">
              <a:solidFill>
                <a:srgbClr val="0945A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占位符 87042"/>
          <p:cNvSpPr>
            <a:spLocks noGrp="1"/>
          </p:cNvSpPr>
          <p:nvPr>
            <p:ph sz="half" idx="1"/>
          </p:nvPr>
        </p:nvSpPr>
        <p:spPr>
          <a:xfrm>
            <a:off x="952500" y="2192338"/>
            <a:ext cx="5273675" cy="41148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节日习俗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特色民居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民间工艺品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特色饮食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富有地方特色的服饰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2156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标题 89089"/>
          <p:cNvSpPr>
            <a:spLocks noGrp="1"/>
          </p:cNvSpPr>
          <p:nvPr>
            <p:ph type="title"/>
          </p:nvPr>
        </p:nvSpPr>
        <p:spPr>
          <a:xfrm>
            <a:off x="1390650" y="530225"/>
            <a:ext cx="4967288" cy="900113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None/>
            </a:pPr>
            <a:r>
              <a:rPr lang="" altLang="zh-CN" sz="4800" b="1" dirty="0"/>
              <a:t>           </a:t>
            </a:r>
            <a:r>
              <a:rPr lang="" altLang="en-US" sz="4800" b="1" dirty="0"/>
              <a:t>巧构思</a:t>
            </a:r>
            <a:endParaRPr lang="" altLang="en-US" sz="4800" b="1" dirty="0"/>
          </a:p>
        </p:txBody>
      </p:sp>
      <p:sp>
        <p:nvSpPr>
          <p:cNvPr id="31747" name="文本占位符 89090"/>
          <p:cNvSpPr>
            <a:spLocks noGrp="1"/>
          </p:cNvSpPr>
          <p:nvPr>
            <p:ph idx="1"/>
          </p:nvPr>
        </p:nvSpPr>
        <p:spPr>
          <a:xfrm>
            <a:off x="561975" y="1509713"/>
            <a:ext cx="8386763" cy="5186362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/>
              <a:t>             </a:t>
            </a:r>
            <a:r>
              <a:rPr lang="zh-CN" altLang="en-US" sz="2800" b="1" dirty="0"/>
              <a:t>节日习俗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开头           节日事件           结尾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（开头：交代清楚什么节日。节日事件：是活动过程，抓住有趣、有意义、给人教育来写。抓住细节让人物栩栩如生，活灵活现。结尾：总结，抒发感情，赞美幸福生活。）</a:t>
            </a:r>
            <a:endParaRPr lang="zh-CN" altLang="en-US" sz="18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1800" dirty="0">
                <a:solidFill>
                  <a:srgbClr val="FF0000"/>
                </a:solidFill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</a:rPr>
              <a:t>             </a:t>
            </a:r>
            <a:r>
              <a:rPr lang="zh-CN" altLang="en-US" sz="2800" b="1" dirty="0"/>
              <a:t>特色饮食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开头          具体特点           结尾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（开头：介绍美食名称及对它的感情，如引用诗句会更有诗情画意。具体特点：要重点来写，具体写它的由来、滋味、外形、烹饪方法等。结尾：抒发感情，赞美美食，赞美家乡）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</a:rPr>
              <a:t> 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748" name="右箭头 89091"/>
          <p:cNvSpPr/>
          <p:nvPr/>
        </p:nvSpPr>
        <p:spPr>
          <a:xfrm>
            <a:off x="2092325" y="1935163"/>
            <a:ext cx="647700" cy="504825"/>
          </a:xfrm>
          <a:prstGeom prst="rightArrow">
            <a:avLst>
              <a:gd name="adj1" fmla="val 50000"/>
              <a:gd name="adj2" fmla="val 3200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9" name="右箭头 89092"/>
          <p:cNvSpPr/>
          <p:nvPr/>
        </p:nvSpPr>
        <p:spPr>
          <a:xfrm>
            <a:off x="4370388" y="1936750"/>
            <a:ext cx="649287" cy="576263"/>
          </a:xfrm>
          <a:prstGeom prst="rightArrow">
            <a:avLst>
              <a:gd name="adj1" fmla="val 50000"/>
              <a:gd name="adj2" fmla="val 2810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0" name="右箭头 89093"/>
          <p:cNvSpPr/>
          <p:nvPr/>
        </p:nvSpPr>
        <p:spPr>
          <a:xfrm>
            <a:off x="1931988" y="4449763"/>
            <a:ext cx="504825" cy="503237"/>
          </a:xfrm>
          <a:prstGeom prst="rightArrow">
            <a:avLst>
              <a:gd name="adj1" fmla="val 50000"/>
              <a:gd name="adj2" fmla="val 250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1" name="右箭头 89094"/>
          <p:cNvSpPr/>
          <p:nvPr/>
        </p:nvSpPr>
        <p:spPr>
          <a:xfrm>
            <a:off x="4216400" y="4413250"/>
            <a:ext cx="503238" cy="5746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7843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77825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81075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如何拟题 </a:t>
            </a:r>
            <a:r>
              <a:rPr lang="en-US" altLang="zh-CN" b="1" dirty="0">
                <a:solidFill>
                  <a:srgbClr val="FF0000"/>
                </a:solidFill>
              </a:rPr>
              <a:t>?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32771" name="文本占位符 77826"/>
          <p:cNvSpPr>
            <a:spLocks noGrp="1"/>
          </p:cNvSpPr>
          <p:nvPr>
            <p:ph idx="1"/>
          </p:nvPr>
        </p:nvSpPr>
        <p:spPr>
          <a:xfrm>
            <a:off x="755650" y="1196975"/>
            <a:ext cx="6767513" cy="5661025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一、节日：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</a:rPr>
              <a:t>春节习俗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</a:rPr>
              <a:t>家乡的元宵节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</a:rPr>
              <a:t>欢度三月三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endParaRPr lang="en-US" altLang="zh-CN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9900"/>
                </a:solidFill>
              </a:rPr>
              <a:t>二、小吃：</a:t>
            </a:r>
            <a:endParaRPr lang="zh-CN" altLang="en-US" sz="4000" b="1" dirty="0">
              <a:solidFill>
                <a:srgbClr val="0099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</a:rPr>
              <a:t>家乡特色小吃</a:t>
            </a:r>
            <a:r>
              <a:rPr lang="en-US" altLang="zh-CN" sz="2800" b="1" dirty="0">
                <a:solidFill>
                  <a:srgbClr val="0000FF"/>
                </a:solidFill>
              </a:rPr>
              <a:t>——</a:t>
            </a:r>
            <a:r>
              <a:rPr lang="zh-CN" altLang="zh-CN" sz="2800" b="1" dirty="0">
                <a:solidFill>
                  <a:srgbClr val="0000FF"/>
                </a:solidFill>
              </a:rPr>
              <a:t>酸酱面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</a:rPr>
              <a:t>家乡特色小吃</a:t>
            </a:r>
            <a:r>
              <a:rPr lang="en-US" altLang="zh-CN" sz="2800" b="1" dirty="0">
                <a:solidFill>
                  <a:srgbClr val="0000FF"/>
                </a:solidFill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</a:rPr>
              <a:t>香肠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</a:rPr>
              <a:t>第一次包粽子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</a:rPr>
              <a:t>舌尖上的凉皮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              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endParaRPr lang="en-US" altLang="zh-CN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9019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文本占位符 96258"/>
          <p:cNvSpPr>
            <a:spLocks noGrp="1"/>
          </p:cNvSpPr>
          <p:nvPr>
            <p:ph idx="1"/>
          </p:nvPr>
        </p:nvSpPr>
        <p:spPr>
          <a:xfrm>
            <a:off x="384175" y="1495425"/>
            <a:ext cx="8769350" cy="412750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以“有趣的民风民俗”为话题写作文。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选材要有地方特色，突出“美”和“趣”。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选材要有详有略，重点突出。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2156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29300"/>
          </a:xfrm>
          <a:ln/>
        </p:spPr>
        <p:txBody>
          <a:bodyPr vert="horz" wrap="square" lIns="91440" tIns="45720" rIns="91440" bIns="45720" anchor="t" anchorCtr="0"/>
          <a:p>
            <a:pPr algn="ctr" defTabSz="913130" eaLnBrk="1" hangingPunct="1">
              <a:buNone/>
            </a:pPr>
            <a:r>
              <a:rPr lang="" altLang="en-US" dirty="0"/>
              <a:t>   </a:t>
            </a:r>
            <a:endParaRPr lang="" altLang="en-US" dirty="0"/>
          </a:p>
          <a:p>
            <a:pPr algn="ctr" defTabSz="913130" eaLnBrk="1" hangingPunct="1">
              <a:buNone/>
            </a:pPr>
            <a:endParaRPr lang="" altLang="en-US" dirty="0"/>
          </a:p>
          <a:p>
            <a:pPr defTabSz="913130" eaLnBrk="1" hangingPunct="1">
              <a:buNone/>
            </a:pPr>
            <a:r>
              <a:rPr lang="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灌香肠</a:t>
            </a:r>
            <a:endParaRPr lang="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lnSpc>
                <a:spcPts val="4075"/>
              </a:lnSpc>
              <a:spcBef>
                <a:spcPct val="0"/>
              </a:spcBef>
              <a:buNone/>
            </a:pPr>
            <a:r>
              <a:rPr lang="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“千里不同风，百里不同俗。”每个地方的饮食习惯都别具特色，那就让你们看看我们家乡的饮食吧！</a:t>
            </a:r>
            <a:endParaRPr lang="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lnSpc>
                <a:spcPts val="4075"/>
              </a:lnSpc>
              <a:spcBef>
                <a:spcPct val="0"/>
              </a:spcBef>
              <a:buNone/>
            </a:pPr>
            <a:r>
              <a:rPr lang="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香肠——过年，家家户户都要做，我们家也不例外。腊月是灌香肠的最佳时节。那时，家里的猪养肥该出栏了。几家亲邻凑在一起，互帮互助地将一头头膘肥体壮的猪儿们架上屠宰场。只需半天的功夫，一头整天哼哈的活物儿就成了案板上的肉。人类真是好残忍！</a:t>
            </a:r>
            <a:endParaRPr lang="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1"/>
          <p:cNvSpPr txBox="1"/>
          <p:nvPr/>
        </p:nvSpPr>
        <p:spPr>
          <a:xfrm>
            <a:off x="457200" y="623888"/>
            <a:ext cx="19843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范文欣赏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6862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457200" y="1106488"/>
            <a:ext cx="8229600" cy="5829300"/>
          </a:xfrm>
          <a:ln/>
        </p:spPr>
        <p:txBody>
          <a:bodyPr vert="horz" wrap="square" lIns="91440" tIns="45720" rIns="91440" bIns="45720" anchor="t" anchorCtr="0"/>
          <a:p>
            <a:pPr defTabSz="913130" eaLnBrk="1" hangingPunct="1">
              <a:lnSpc>
                <a:spcPts val="4565"/>
              </a:lnSpc>
              <a:spcBef>
                <a:spcPct val="0"/>
              </a:spcBef>
              <a:buNone/>
            </a:pPr>
            <a:r>
              <a:rPr lang="zh-CN" altLang="en-US" dirty="0"/>
              <a:t>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时，我是只管吃，不管由来。在回老家的路上，一想到香肠，我就忍不住想亲自尝试一下。来到奶奶家，她早已把各种食材准备好了。除了洗好的猪下水和切成条的猪肉，还有一大钵配料：盐、姜、醋、香葱……如果家人口味重，还可以加点胡椒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4196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05500"/>
          </a:xfrm>
          <a:ln/>
        </p:spPr>
        <p:txBody>
          <a:bodyPr vert="horz" wrap="square" lIns="91440" tIns="45720" rIns="91440" bIns="45720" anchor="t" anchorCtr="0"/>
          <a:p>
            <a:pPr defTabSz="913130" eaLnBrk="1" hangingPunct="1">
              <a:lnSpc>
                <a:spcPts val="4540"/>
              </a:lnSpc>
              <a:spcBef>
                <a:spcPct val="0"/>
              </a:spcBef>
              <a:buNone/>
            </a:pPr>
            <a:r>
              <a:rPr lang="zh-CN" altLang="en-US" dirty="0"/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搅拌，和匀，好大一盆！一切准备就绪。我对奶奶说，我要来放肉。这时，爸爸走出来说：“你个小孩子，放什么肉，一边玩去。”我不敢顶嘴。奶奶更厉害，反倒把我爸训斥道：“吼什么吼！你看把我的孙子吓得，我就让他灌香肠！”屋前鸦雀无声，爸爸也不敢还嘴，真是一物降一物啊！我义不容辞地担负起了放肉的责任。心想：我只放瘦肉，不放肥肉，瘦肉多好吃呀！肥肉吃多了长胖，我可不想再胖了！想着，我抓起一把瘦肉塞进了绞肉机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9803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457200" y="638175"/>
            <a:ext cx="8229600" cy="5905500"/>
          </a:xfrm>
          <a:ln/>
        </p:spPr>
        <p:txBody>
          <a:bodyPr vert="horz" wrap="square" lIns="91440" tIns="45720" rIns="91440" bIns="45720" anchor="t" anchorCtr="0"/>
          <a:p>
            <a:pPr defTabSz="913130" eaLnBrk="1" hangingPunct="1">
              <a:buNone/>
            </a:pPr>
            <a:r>
              <a:rPr lang="zh-CN" altLang="en-US" dirty="0"/>
              <a:t>       </a:t>
            </a:r>
            <a:r>
              <a:rPr lang="zh-CN" altLang="en-US" b="1" dirty="0"/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奶奶却说：“这可不行，你专放瘦肉，将来晒干了，会咬不动的！”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“那我就放肥肉啦！”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“那也不行，你放肥肉多了，吃起来会腻！”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“那可怎么办是好呢？”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“你必须匀着拿，让它肥瘦相间，吃起来不硬也不腻！”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听了奶奶的话，我一板一眼地放起来。我们俩合作得很顺畅，不一会儿功夫，就灌出了好长一截。突然，奶奶拿起一根针刺向香肠。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我问奶奶：“好好的香肠为什么要刺它呢？”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奶奶边刺边不紧不慢地说：“用针刺是为了把里面的空气放出来，更容易储存。”我恍然大悟，灌香肠还有这么多诀窍啊！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5098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536575" y="996950"/>
            <a:ext cx="8229600" cy="5905500"/>
          </a:xfrm>
          <a:ln/>
        </p:spPr>
        <p:txBody>
          <a:bodyPr vert="horz" wrap="square" lIns="91440" tIns="45720" rIns="91440" bIns="45720" anchor="t" anchorCtr="0"/>
          <a:p>
            <a:pPr defTabSz="913130" eaLnBrk="1" hangingPunct="1">
              <a:lnSpc>
                <a:spcPts val="4075"/>
              </a:lnSpc>
              <a:spcBef>
                <a:spcPct val="0"/>
              </a:spcBef>
              <a:buNone/>
            </a:pPr>
            <a:r>
              <a:rPr lang="zh-CN" altLang="en-US" dirty="0"/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忙活了一个上午，我们共灌了五大串，八小圈。一个个红白相间的“肉项圈”被爷爷挂起来，晾晒在阳光下。奶奶说，现在还不能算完工，得等上三七二十一天，香肠的腊味才会出来。到时候，切上一小节，放进电饭锅。饭熟肠熟，锅盖一开，香气扑鼻，表皮金灿灿的，像包裹着的金子，令人垂涎三尺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3130" eaLnBrk="1" hangingPunct="1">
              <a:lnSpc>
                <a:spcPts val="4075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做香肠的经历，我永远无法忘怀！我爱家乡的香肠，更爱那股浓浓的年味儿！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66563" descr="DSC01395_jpg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66561"/>
          <p:cNvSpPr>
            <a:spLocks noGrp="1"/>
          </p:cNvSpPr>
          <p:nvPr>
            <p:ph type="title"/>
          </p:nvPr>
        </p:nvSpPr>
        <p:spPr>
          <a:xfrm>
            <a:off x="323850" y="476250"/>
            <a:ext cx="4318000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让我们一起找</a:t>
            </a:r>
            <a:endParaRPr lang="zh-CN" altLang="en-US" dirty="0"/>
          </a:p>
        </p:txBody>
      </p:sp>
      <p:sp>
        <p:nvSpPr>
          <p:cNvPr id="7171" name="文本占位符 66562"/>
          <p:cNvSpPr>
            <a:spLocks noGrp="1"/>
          </p:cNvSpPr>
          <p:nvPr>
            <p:ph idx="1"/>
          </p:nvPr>
        </p:nvSpPr>
        <p:spPr>
          <a:xfrm>
            <a:off x="468313" y="2636838"/>
            <a:ext cx="7772400" cy="727075"/>
          </a:xfrm>
          <a:ln/>
        </p:spPr>
        <p:txBody>
          <a:bodyPr vert="horz" wrap="square" lIns="91440" tIns="45720" rIns="91440" bIns="45720" anchor="t" anchorCtr="0"/>
          <a:p>
            <a:pPr marL="0" indent="0" algn="ctr" eaLnBrk="1" hangingPunct="1">
              <a:buNone/>
            </a:pPr>
            <a:r>
              <a:rPr lang="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家乡的节日风俗</a:t>
            </a:r>
            <a:endParaRPr lang="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2156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文本框 99"/>
          <p:cNvSpPr txBox="1"/>
          <p:nvPr/>
        </p:nvSpPr>
        <p:spPr>
          <a:xfrm>
            <a:off x="488950" y="428625"/>
            <a:ext cx="8469313" cy="56308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306705">
              <a:lnSpc>
                <a:spcPts val="48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点评：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6705">
              <a:lnSpc>
                <a:spcPts val="4800"/>
              </a:lnSpc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本文以点概面，小作者以自己亲自灌香肠的实战经验来展现家乡的民俗饮食文化。文中有丰富的人物动作描写，如“抓”“塞”“刺”等动词点出了灌香肠的基本顺序；有奶奶的语言描写，如“你必须匀着拿，让它肥瘦相间，吃起来不硬也不腻！”“用针刺是为了把里面的空气放出来，更容易储存。”点出来灌香肠的细节；有比喻句，如“饭熟肠熟，锅盖一开，香气扑鼻，表皮金灿灿的，像包裹着的金子，令人垂涎三尺！”点出来香肠的色鲜味美。文章前后照应，语言质朴清新，字里行间流露出小作者对家乡的热爱与赞美之情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43921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2924175" y="481013"/>
            <a:ext cx="3581400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 午 节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1588" y="28590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584" name="组合 24583"/>
          <p:cNvGrpSpPr/>
          <p:nvPr/>
        </p:nvGrpSpPr>
        <p:grpSpPr>
          <a:xfrm>
            <a:off x="630238" y="1438275"/>
            <a:ext cx="7880350" cy="4708525"/>
            <a:chOff x="0" y="0"/>
            <a:chExt cx="5861" cy="727"/>
          </a:xfrm>
        </p:grpSpPr>
        <p:sp>
          <p:nvSpPr>
            <p:cNvPr id="8197" name="矩形 24582"/>
            <p:cNvSpPr/>
            <p:nvPr/>
          </p:nvSpPr>
          <p:spPr>
            <a:xfrm>
              <a:off x="0" y="0"/>
              <a:ext cx="5645" cy="718"/>
            </a:xfrm>
            <a:prstGeom prst="rect">
              <a:avLst/>
            </a:prstGeom>
            <a:pattFill prst="trellis">
              <a:fgClr>
                <a:srgbClr val="99FF66"/>
              </a:fgClr>
              <a:bgClr>
                <a:srgbClr val="FFFFFF"/>
              </a:bgClr>
            </a:pattFill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8" name="组合 24581"/>
            <p:cNvGrpSpPr/>
            <p:nvPr/>
          </p:nvGrpSpPr>
          <p:grpSpPr>
            <a:xfrm>
              <a:off x="0" y="0"/>
              <a:ext cx="5861" cy="727"/>
              <a:chOff x="0" y="0"/>
              <a:chExt cx="5861" cy="727"/>
            </a:xfrm>
          </p:grpSpPr>
          <p:sp>
            <p:nvSpPr>
              <p:cNvPr id="8199" name="矩形 24579"/>
              <p:cNvSpPr/>
              <p:nvPr/>
            </p:nvSpPr>
            <p:spPr>
              <a:xfrm>
                <a:off x="0" y="0"/>
                <a:ext cx="4370" cy="0"/>
              </a:xfrm>
              <a:prstGeom prst="rect">
                <a:avLst/>
              </a:prstGeom>
              <a:pattFill prst="trellis">
                <a:fgClr>
                  <a:srgbClr val="99FF66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0" name="矩形 24580"/>
              <p:cNvSpPr/>
              <p:nvPr/>
            </p:nvSpPr>
            <p:spPr>
              <a:xfrm>
                <a:off x="0" y="9"/>
                <a:ext cx="5861" cy="71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t" anchorCtr="0"/>
              <a:p>
                <a:pPr>
                  <a:lnSpc>
                    <a:spcPts val="5065"/>
                  </a:lnSpc>
                </a:pPr>
                <a:r>
                  <a:rPr lang="" altLang="zh-CN" sz="4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  </a:t>
                </a:r>
                <a:r>
                  <a:rPr lang="" altLang="en-US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农历五月初五，是中国民间的传统节日</a:t>
                </a:r>
                <a:r>
                  <a:rPr lang="" altLang="zh-CN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" altLang="en-US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端午节。</a:t>
                </a:r>
                <a:endParaRPr lang="" altLang="en-US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ts val="5065"/>
                  </a:lnSpc>
                </a:pPr>
                <a:r>
                  <a:rPr lang="" altLang="en-US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关于端午节的由来，说法甚多，纪念屈原之说，影响最广最深，占据主流地位。中国民众把端午节的龙舟竞渡和吃粽子等，都与纪念屈原联系在一起。</a:t>
                </a:r>
                <a:b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</a:br>
                <a:endParaRPr lang="" altLang="en-US" sz="40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eaLnBrk="0" hangingPunct="0">
                  <a:lnSpc>
                    <a:spcPts val="5065"/>
                  </a:lnSpc>
                </a:pPr>
                <a:endParaRPr lang="" altLang="en-US" sz="8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34117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78851"/>
          <p:cNvSpPr txBox="1"/>
          <p:nvPr/>
        </p:nvSpPr>
        <p:spPr>
          <a:xfrm>
            <a:off x="611188" y="1628775"/>
            <a:ext cx="7920037" cy="3735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4065"/>
              </a:lnSpc>
            </a:pPr>
            <a:r>
              <a:rPr lang="en-US" altLang="zh-CN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说，很久以前，有一位著名的爱国大诗人，他叫屈原，当初他被别人杀害了并且扔进了又急又宽的汩罗江里，人们知道了，怕江里的鱼虾把屈原的尸体吃掉，便包了许多味道鲜美的粽子扔进江里，这样鱼不会吃屈原的尸体了。正好那天是农历五月初五，善良的人们为了纪念屈原，把这天定为端午节，以示悼念。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78852"/>
          <p:cNvSpPr txBox="1"/>
          <p:nvPr/>
        </p:nvSpPr>
        <p:spPr>
          <a:xfrm>
            <a:off x="2124075" y="620713"/>
            <a:ext cx="5761038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端午节吃粽子的由来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7058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9876" name="文本框 79875"/>
          <p:cNvSpPr txBox="1"/>
          <p:nvPr/>
        </p:nvSpPr>
        <p:spPr>
          <a:xfrm>
            <a:off x="684213" y="620713"/>
            <a:ext cx="7993063" cy="436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你知道粽子是怎么包的吗？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08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400" b="1" kern="1200" cap="none" spc="0" normalizeH="0" baseline="0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先把新鲜又绿油油的粽叶洗得干干净净，然后用左手托着粽叶，右手轻轻地勺起糯米，并加上绿豆、蜜枣、葡萄干、排骨、花生米，包起来用绳子捆紧，最后把美味的粽子煮上几个小时，熟透了就可以吃了。还在煮的时候那香味早已传遍了整个大街！你咬上一口尝尝，保证令你越吃越想吃，就算你不吃，闻一闻，都会令人垂涎欲滴，并且那香味直往心里钻。</a:t>
            </a:r>
            <a:r>
              <a:rPr kumimoji="0" lang="zh-CN" altLang="en-US" sz="2400" kern="1200" cap="none" spc="0" normalizeH="0" baseline="0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kern="1200" cap="none" spc="0" normalizeH="0" baseline="0" noProof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 </a:t>
            </a:r>
            <a:endParaRPr kumimoji="0" lang="zh-CN" altLang="en-US" kern="1200" cap="none" spc="0" normalizeH="0" baseline="0" noProof="1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7" name="图片 79876" descr="20040511140706742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4991100"/>
            <a:ext cx="1993900" cy="159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18823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6" name="矩形 25605"/>
          <p:cNvSpPr/>
          <p:nvPr/>
        </p:nvSpPr>
        <p:spPr>
          <a:xfrm>
            <a:off x="2630488" y="5484813"/>
            <a:ext cx="4800600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龙舟竞发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图片 25606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549275"/>
            <a:ext cx="6842125" cy="455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9803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矩形 60417"/>
          <p:cNvSpPr/>
          <p:nvPr/>
        </p:nvSpPr>
        <p:spPr>
          <a:xfrm>
            <a:off x="0" y="29956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0421" name="组合 60420"/>
          <p:cNvGrpSpPr/>
          <p:nvPr/>
        </p:nvGrpSpPr>
        <p:grpSpPr>
          <a:xfrm>
            <a:off x="457200" y="1371600"/>
            <a:ext cx="8382000" cy="4495800"/>
            <a:chOff x="0" y="0"/>
            <a:chExt cx="4176" cy="546"/>
          </a:xfrm>
        </p:grpSpPr>
        <p:sp>
          <p:nvSpPr>
            <p:cNvPr id="14340" name="矩形 60418"/>
            <p:cNvSpPr/>
            <p:nvPr/>
          </p:nvSpPr>
          <p:spPr>
            <a:xfrm>
              <a:off x="0" y="0"/>
              <a:ext cx="4176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矩形 60419"/>
            <p:cNvSpPr/>
            <p:nvPr/>
          </p:nvSpPr>
          <p:spPr>
            <a:xfrm>
              <a:off x="0" y="0"/>
              <a:ext cx="4176" cy="5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r>
                <a:rPr lang="en-US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农历八月十五日，是我国传统的中秋节，也是我国仅次于春节的第二大传统节日 。八月十五恰在秋季的中间，故谓之中秋节。我国古历法把处在秋季中间的八月， 称谓“仲秋”， 所以中秋节又叫“仲秋节”。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/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中秋之夜，月色皎洁，古人把圆月视为团圆的象征，因此，又称八月十五为“团圆节”。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/>
              <a:endParaRPr lang="zh-CN" altLang="en-US" sz="3200" b="1" dirty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422" name="矩形 60421"/>
          <p:cNvSpPr/>
          <p:nvPr/>
        </p:nvSpPr>
        <p:spPr>
          <a:xfrm>
            <a:off x="2895600" y="258763"/>
            <a:ext cx="294163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 秋 节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2CA">
            <a:alpha val="27843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244" y="4223384"/>
            <a:ext cx="3063875" cy="2328540"/>
          </a:xfrm>
          <a:prstGeom prst="ellipse">
            <a:avLst/>
          </a:prstGeom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38" y="768350"/>
            <a:ext cx="5238750" cy="324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5"/>
          <p:cNvSpPr txBox="1"/>
          <p:nvPr/>
        </p:nvSpPr>
        <p:spPr>
          <a:xfrm>
            <a:off x="7104063" y="1155700"/>
            <a:ext cx="860425" cy="247491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中秋赏月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3659</Words>
  <Application>WPS 演示</Application>
  <PresentationFormat>全屏显示(4:3)</PresentationFormat>
  <Paragraphs>167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华文新魏</vt:lpstr>
      <vt:lpstr>微软雅黑</vt:lpstr>
      <vt:lpstr>楷体</vt:lpstr>
      <vt:lpstr>华文行楷</vt:lpstr>
      <vt:lpstr>+mn-ea</vt:lpstr>
      <vt:lpstr>Segoe Print</vt:lpstr>
      <vt:lpstr>楷体_GB2312</vt:lpstr>
      <vt:lpstr>新宋体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</dc:creator>
  <cp:lastModifiedBy>qwe</cp:lastModifiedBy>
  <cp:revision>123</cp:revision>
  <dcterms:created xsi:type="dcterms:W3CDTF">2005-05-12T22:44:08Z</dcterms:created>
  <dcterms:modified xsi:type="dcterms:W3CDTF">2021-11-06T07:06:32Z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52FB340C099A4B42BA688858580D1DBF</vt:lpwstr>
  </property>
</Properties>
</file>