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60" r:id="rId6"/>
    <p:sldId id="257" r:id="rId7"/>
    <p:sldId id="274" r:id="rId8"/>
    <p:sldId id="273" r:id="rId9"/>
    <p:sldId id="266" r:id="rId10"/>
    <p:sldId id="277" r:id="rId11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-660" y="-96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游戏机, 植物, 花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64"/>
          <a:stretch>
            <a:fillRect/>
          </a:stretch>
        </p:blipFill>
        <p:spPr>
          <a:xfrm>
            <a:off x="0" y="3196751"/>
            <a:ext cx="12192000" cy="3661249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428625" y="276225"/>
            <a:ext cx="11334750" cy="626745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图片 4" descr="图片包含 游戏机, 植物, 花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63" b="6296"/>
          <a:stretch>
            <a:fillRect/>
          </a:stretch>
        </p:blipFill>
        <p:spPr>
          <a:xfrm>
            <a:off x="0" y="3672613"/>
            <a:ext cx="12192000" cy="3185388"/>
          </a:xfrm>
          <a:prstGeom prst="rect">
            <a:avLst/>
          </a:prstGeom>
        </p:spPr>
      </p:pic>
      <p:cxnSp>
        <p:nvCxnSpPr>
          <p:cNvPr id="6" name="直接连接符 5"/>
          <p:cNvCxnSpPr/>
          <p:nvPr userDrawn="1"/>
        </p:nvCxnSpPr>
        <p:spPr>
          <a:xfrm>
            <a:off x="1418253" y="1194318"/>
            <a:ext cx="9162661" cy="0"/>
          </a:xfrm>
          <a:prstGeom prst="line">
            <a:avLst/>
          </a:prstGeom>
          <a:ln w="28575">
            <a:solidFill>
              <a:srgbClr val="E96D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1339266" y="553764"/>
            <a:ext cx="1851803" cy="5318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CN" altLang="en-US" sz="3200" b="1" kern="1200">
                <a:solidFill>
                  <a:srgbClr val="E96D54"/>
                </a:solidFill>
                <a:latin typeface="字魂27号-布丁体" panose="00000500000000000000" pitchFamily="2" charset="-122"/>
                <a:ea typeface="字魂27号-布丁体" panose="00000500000000000000" pitchFamily="2" charset="-122"/>
                <a:cs typeface="+mn-cs"/>
              </a:defRPr>
            </a:lvl1pPr>
          </a:lstStyle>
          <a:p>
            <a:pPr lvl="0"/>
            <a:r>
              <a:rPr lang="zh-CN" altLang="en-US"/>
              <a:t>插入标题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428625" y="276225"/>
            <a:ext cx="11334750" cy="626745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图片 4" descr="图片包含 游戏机, 植物, 花&#10;&#10;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63" b="6296"/>
          <a:stretch>
            <a:fillRect/>
          </a:stretch>
        </p:blipFill>
        <p:spPr>
          <a:xfrm>
            <a:off x="0" y="3672613"/>
            <a:ext cx="12192000" cy="318538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食物, 蛋糕, 桌子, 生日&#10;&#10;描述已自动生成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7" b="463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242048" y="1168642"/>
            <a:ext cx="5284693" cy="891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/>
              <a:t>骑鹅旅行记（</a:t>
            </a:r>
            <a:r>
              <a:rPr lang="zh-CN" altLang="en-US" sz="4400" b="1" smtClean="0"/>
              <a:t>节选）</a:t>
            </a:r>
            <a:endParaRPr lang="zh-CN" altLang="en-US" sz="4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25388" y="1740060"/>
            <a:ext cx="92381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81000" algn="just">
              <a:spcAft>
                <a:spcPct val="0"/>
              </a:spcAft>
            </a:pPr>
            <a:r>
              <a:rPr lang="en-US" altLang="zh-CN" sz="2800" kern="100" smtClean="0"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    </a:t>
            </a:r>
            <a:r>
              <a:rPr lang="zh-CN" altLang="zh-CN" sz="2800" kern="100" smtClean="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如果</a:t>
            </a:r>
            <a:r>
              <a:rPr lang="zh-CN" altLang="zh-CN" sz="2800" kern="10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让你骑着一种动物去旅行，你会选择哪种动物？请说说你的理由。</a:t>
            </a:r>
            <a:endParaRPr lang="zh-CN" altLang="zh-CN" sz="2800" kern="100">
              <a:solidFill>
                <a:srgbClr val="0070C0"/>
              </a:solidFill>
              <a:effectLst/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25388" y="3180692"/>
            <a:ext cx="94667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81000" algn="just"/>
            <a:r>
              <a:rPr lang="en-US" altLang="zh-CN" sz="2800" kern="100" smtClean="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    </a:t>
            </a:r>
            <a:r>
              <a:rPr lang="zh-CN" altLang="zh-CN" sz="2800" kern="100" smtClean="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小</a:t>
            </a:r>
            <a:r>
              <a:rPr lang="zh-CN" altLang="zh-CN" sz="2800" kern="10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男孩尼尔斯骑着一只鹅去旅行，你觉得这个主意怎么样？</a:t>
            </a:r>
            <a:endParaRPr lang="zh-CN" altLang="en-US" sz="2800" kern="100">
              <a:solidFill>
                <a:srgbClr val="0070C0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1339266" y="553764"/>
            <a:ext cx="6352452" cy="531812"/>
          </a:xfrm>
        </p:spPr>
        <p:txBody>
          <a:bodyPr/>
          <a:lstStyle/>
          <a:p>
            <a:r>
              <a:rPr lang="zh-CN" altLang="zh-CN" sz="3600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板块一</a:t>
            </a:r>
            <a:r>
              <a:rPr lang="en-US" altLang="zh-CN" sz="3600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   </a:t>
            </a:r>
            <a:r>
              <a:rPr lang="zh-CN" altLang="zh-CN" sz="3600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骑鹅旅行是个好主意</a:t>
            </a:r>
            <a:endParaRPr lang="zh-CN" altLang="zh-CN" sz="3600" kern="100">
              <a:solidFill>
                <a:srgbClr val="002060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/>
          <p:nvPr/>
        </p:nvSpPr>
        <p:spPr>
          <a:xfrm>
            <a:off x="1156448" y="1604428"/>
            <a:ext cx="9286982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381000" algn="just"/>
            <a:r>
              <a:rPr lang="en-US" altLang="zh-CN" sz="2400" smtClean="0"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       </a:t>
            </a:r>
            <a:r>
              <a:rPr lang="zh-CN" altLang="zh-CN" sz="2800" kern="10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人那么大，鹅那么小，鹅怎么能驮得起人呢？</a:t>
            </a:r>
            <a:r>
              <a:rPr lang="zh-CN" altLang="en-US" sz="2800" kern="10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自读课文，看看</a:t>
            </a:r>
            <a:r>
              <a:rPr lang="zh-CN" altLang="zh-CN" sz="2800" kern="10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塞尔玛·拉格洛芙想到了什么办法？她又是怎样实现让主角尼尔斯骑鹅旅行的？</a:t>
            </a:r>
            <a:endParaRPr lang="en-US" altLang="zh-CN" sz="2800" kern="100">
              <a:solidFill>
                <a:srgbClr val="0070C0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1339265" y="553764"/>
            <a:ext cx="8989723" cy="531812"/>
          </a:xfrm>
        </p:spPr>
        <p:txBody>
          <a:bodyPr/>
          <a:lstStyle/>
          <a:p>
            <a:pPr lvl="0"/>
            <a:r>
              <a:rPr lang="zh-CN" altLang="zh-CN" sz="3600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板块二</a:t>
            </a:r>
            <a:r>
              <a:rPr lang="en-US" altLang="zh-CN" sz="3600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   </a:t>
            </a:r>
            <a:r>
              <a:rPr lang="zh-CN" altLang="zh-CN" sz="3600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把尼尔斯变成小人儿是个好办法</a:t>
            </a:r>
            <a:endParaRPr lang="zh-CN" altLang="zh-CN" sz="3600" kern="100">
              <a:solidFill>
                <a:srgbClr val="002060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  <a:p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56448" y="3482353"/>
            <a:ext cx="92869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81000" algn="just"/>
            <a:r>
              <a:rPr lang="en-US" altLang="zh-CN" sz="2800" b="1" kern="100" smtClean="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     </a:t>
            </a:r>
            <a:r>
              <a:rPr lang="zh-CN" altLang="zh-CN" sz="2800" b="1" kern="100" smtClean="0"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作家</a:t>
            </a:r>
            <a:r>
              <a:rPr lang="zh-CN" altLang="zh-CN"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在创作时</a:t>
            </a:r>
            <a:r>
              <a:rPr lang="zh-CN" altLang="en-US"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常常</a:t>
            </a:r>
            <a:r>
              <a:rPr lang="zh-CN" altLang="zh-CN"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要对现实世界进行加工、改造，让不可能变为可能，让不合理变成合理</a:t>
            </a:r>
            <a:r>
              <a:rPr lang="zh-CN" altLang="en-US" sz="28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。</a:t>
            </a:r>
            <a:endParaRPr lang="zh-CN" altLang="en-US" sz="2800" b="1" kern="100"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橙子, 红色, 棕色, 白色&#10;&#10;描述已自动生成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281" y="4417604"/>
            <a:ext cx="2429435" cy="242943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512741" y="523934"/>
            <a:ext cx="716061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</a:pPr>
            <a:r>
              <a:rPr lang="zh-CN" altLang="zh-CN" sz="3600" b="1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板块三</a:t>
            </a:r>
            <a:r>
              <a:rPr lang="en-US" altLang="zh-CN" sz="3600" b="1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   </a:t>
            </a:r>
            <a:r>
              <a:rPr lang="zh-CN" altLang="zh-CN" sz="3600" b="1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小狐仙的法力是个好东西</a:t>
            </a:r>
            <a:endParaRPr lang="zh-CN" altLang="zh-CN" sz="3600" b="1" kern="100">
              <a:solidFill>
                <a:srgbClr val="002060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65736" y="1926706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kern="10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人怎么能变小呢？</a:t>
            </a:r>
            <a:endParaRPr lang="zh-CN" altLang="en-US" sz="2800" kern="100">
              <a:solidFill>
                <a:srgbClr val="0070C0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14645" y="3444498"/>
            <a:ext cx="432328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81000" algn="just">
              <a:lnSpc>
                <a:spcPts val="1800"/>
              </a:lnSpc>
              <a:spcAft>
                <a:spcPct val="0"/>
              </a:spcAft>
            </a:pPr>
            <a:r>
              <a:rPr lang="zh-CN" altLang="zh-CN" sz="2800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小狐仙有什么能力？</a:t>
            </a:r>
            <a:endParaRPr lang="zh-CN" altLang="zh-CN" sz="2800" kern="100"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339052" y="685582"/>
            <a:ext cx="6325771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90000"/>
              </a:lnSpc>
              <a:spcBef>
                <a:spcPts val="1000"/>
              </a:spcBef>
            </a:pPr>
            <a:r>
              <a:rPr lang="zh-CN" altLang="zh-CN" sz="3600" b="1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板块四</a:t>
            </a:r>
            <a:r>
              <a:rPr lang="en-US" altLang="zh-CN" sz="3600" b="1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   </a:t>
            </a:r>
            <a:r>
              <a:rPr lang="zh-CN" altLang="zh-CN" sz="3600" b="1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雀鸡猫牛都是好客串</a:t>
            </a:r>
            <a:endParaRPr lang="zh-CN" altLang="zh-CN" sz="3600" b="1" kern="100">
              <a:solidFill>
                <a:srgbClr val="002060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55679" y="1292716"/>
            <a:ext cx="9696095" cy="664862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b="1" smtClean="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     尼尔斯</a:t>
            </a:r>
            <a:r>
              <a:rPr lang="zh-CN" altLang="en-US" sz="2800" b="1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变成了小狐仙之后，他的世界发生了怎样的变化？</a:t>
            </a:r>
            <a:endParaRPr lang="zh-CN" altLang="en-US" sz="2800" b="1">
              <a:solidFill>
                <a:srgbClr val="0070C0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54475" y="2183668"/>
            <a:ext cx="4224233" cy="3407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42900" algn="just">
              <a:lnSpc>
                <a:spcPts val="1800"/>
              </a:lnSpc>
              <a:spcAft>
                <a:spcPct val="0"/>
              </a:spcAft>
            </a:pPr>
            <a:r>
              <a:rPr lang="zh-CN" altLang="zh-CN" sz="2400" b="1" kern="100" smtClean="0"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第一</a:t>
            </a:r>
            <a:r>
              <a:rPr lang="zh-CN" altLang="zh-CN" sz="2400" b="1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幕：尼尔斯被麻雀奚落</a:t>
            </a:r>
            <a:endParaRPr lang="zh-CN" altLang="zh-CN" sz="2400" b="1" kern="100">
              <a:effectLst/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39052" y="2641720"/>
            <a:ext cx="95127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ct val="0"/>
              </a:spcAft>
            </a:pPr>
            <a:r>
              <a:rPr lang="en-US" altLang="zh-CN" sz="2400" kern="100" smtClean="0">
                <a:latin typeface="Calibri" panose="020F0502020204030204"/>
                <a:ea typeface="仿宋" panose="02010609060101010101" charset="-122"/>
                <a:cs typeface="Times New Roman" panose="02020603050405020304"/>
              </a:rPr>
              <a:t>   </a:t>
            </a:r>
            <a:r>
              <a:rPr lang="zh-CN" altLang="zh-CN" sz="2400" kern="100" smtClean="0">
                <a:latin typeface="Calibri" panose="020F0502020204030204"/>
                <a:ea typeface="仿宋" panose="02010609060101010101" charset="-122"/>
                <a:cs typeface="Times New Roman" panose="02020603050405020304"/>
              </a:rPr>
              <a:t>门廊</a:t>
            </a:r>
            <a:r>
              <a:rPr lang="zh-CN" altLang="zh-CN" sz="2400" kern="100">
                <a:latin typeface="Calibri" panose="020F0502020204030204"/>
                <a:ea typeface="仿宋" panose="02010609060101010101" charset="-122"/>
                <a:cs typeface="Times New Roman" panose="02020603050405020304"/>
              </a:rPr>
              <a:t>外面的地板上有一只麻雀在跳来跳去。他一看见男孩就叫了起来</a:t>
            </a:r>
            <a:r>
              <a:rPr lang="zh-CN" altLang="zh-CN" sz="2400" kern="100" smtClean="0">
                <a:latin typeface="Calibri" panose="020F0502020204030204"/>
                <a:ea typeface="仿宋" panose="02010609060101010101" charset="-122"/>
                <a:cs typeface="Times New Roman" panose="02020603050405020304"/>
              </a:rPr>
              <a:t>：</a:t>
            </a:r>
            <a:r>
              <a:rPr lang="zh-CN" altLang="zh-CN" sz="2400" b="1" kern="10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/>
              </a:rPr>
              <a:t>“</a:t>
            </a:r>
            <a:r>
              <a:rPr lang="zh-CN" altLang="zh-CN" sz="2400" b="1" kern="1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/>
              </a:rPr>
              <a:t>叽叽，叽叽，快看放鹅娃尼尔斯！快看拇指大的小人儿！快看拇指大的小人儿尼尔斯·豪尔耶松！</a:t>
            </a:r>
            <a:r>
              <a:rPr lang="zh-CN" altLang="zh-CN" sz="2400" b="1" kern="100">
                <a:solidFill>
                  <a:srgbClr val="FF0000"/>
                </a:solidFill>
                <a:latin typeface="Calibri" panose="020F0502020204030204"/>
                <a:ea typeface="仿宋" panose="02010609060101010101" charset="-122"/>
                <a:cs typeface="Times New Roman" panose="02020603050405020304"/>
              </a:rPr>
              <a:t>”</a:t>
            </a:r>
            <a:endParaRPr lang="zh-CN" altLang="zh-CN" sz="2400" b="1" kern="100">
              <a:solidFill>
                <a:srgbClr val="FF0000"/>
              </a:solidFill>
              <a:effectLst/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339052" y="685582"/>
            <a:ext cx="6325771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90000"/>
              </a:lnSpc>
              <a:spcBef>
                <a:spcPts val="1000"/>
              </a:spcBef>
            </a:pPr>
            <a:r>
              <a:rPr lang="zh-CN" altLang="zh-CN" sz="3600" b="1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板块四</a:t>
            </a:r>
            <a:r>
              <a:rPr lang="en-US" altLang="zh-CN" sz="3600" b="1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   </a:t>
            </a:r>
            <a:r>
              <a:rPr lang="zh-CN" altLang="zh-CN" sz="3600" b="1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雀鸡猫牛都是好客串</a:t>
            </a:r>
            <a:endParaRPr lang="zh-CN" altLang="zh-CN" sz="3600" b="1" kern="100">
              <a:solidFill>
                <a:srgbClr val="002060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20011" y="1587153"/>
            <a:ext cx="429316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42900" algn="just">
              <a:lnSpc>
                <a:spcPts val="1800"/>
              </a:lnSpc>
            </a:pPr>
            <a:r>
              <a:rPr lang="en-US" altLang="zh-CN" sz="2400" kern="10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 </a:t>
            </a:r>
            <a:r>
              <a:rPr lang="zh-CN" altLang="zh-CN" sz="2400" kern="10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第一</a:t>
            </a:r>
            <a:r>
              <a:rPr lang="zh-CN" altLang="zh-CN" sz="2400" kern="1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幕：尼尔斯被麻雀奚落</a:t>
            </a:r>
            <a:endParaRPr lang="zh-CN" altLang="zh-CN" sz="2400" kern="10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42826" y="1927887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第二幕：尼尔斯被鸡追逐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73384" y="2471867"/>
            <a:ext cx="460532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62000">
              <a:lnSpc>
                <a:spcPts val="1800"/>
              </a:lnSpc>
            </a:pPr>
            <a:r>
              <a:rPr lang="zh-CN" altLang="zh-CN" sz="2400" kern="10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第三</a:t>
            </a:r>
            <a:r>
              <a:rPr lang="zh-CN" altLang="zh-CN" sz="2400" kern="1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幕：尼尔斯被猫吊打</a:t>
            </a:r>
            <a:endParaRPr lang="zh-CN" altLang="zh-CN" sz="2400" kern="10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773384" y="2953603"/>
            <a:ext cx="433965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762000" algn="just">
              <a:lnSpc>
                <a:spcPts val="1800"/>
              </a:lnSpc>
            </a:pPr>
            <a:r>
              <a:rPr lang="zh-CN" altLang="zh-CN" sz="2400" kern="1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第四幕：尼尔斯被牛怒斥</a:t>
            </a:r>
            <a:endParaRPr lang="zh-CN" altLang="zh-CN" sz="2400" kern="10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3471" y="2299721"/>
            <a:ext cx="250100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762000" algn="just">
              <a:lnSpc>
                <a:spcPts val="1800"/>
              </a:lnSpc>
            </a:pPr>
            <a:r>
              <a:rPr lang="zh-CN" altLang="en-US" sz="2400" b="1" kern="10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好戏连连看</a:t>
            </a:r>
            <a:endParaRPr lang="zh-CN" altLang="zh-CN" sz="2400" b="1" kern="10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02706" y="4988278"/>
            <a:ext cx="6288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smtClean="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费</a:t>
            </a:r>
            <a:r>
              <a:rPr lang="zh-CN" altLang="en-US" sz="2800" b="1" smtClean="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这么多</a:t>
            </a:r>
            <a:r>
              <a:rPr lang="zh-CN" altLang="zh-CN" sz="2800" b="1" smtClean="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笔墨</a:t>
            </a:r>
            <a:r>
              <a:rPr lang="zh-CN" altLang="zh-CN" sz="2800" b="1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去</a:t>
            </a:r>
            <a:r>
              <a:rPr lang="zh-CN" altLang="zh-CN" sz="2800" b="1" smtClean="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写</a:t>
            </a:r>
            <a:r>
              <a:rPr lang="zh-CN" altLang="en-US" sz="2800" b="1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雀鸡猫</a:t>
            </a:r>
            <a:r>
              <a:rPr lang="zh-CN" altLang="en-US" sz="2800" b="1" smtClean="0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牛用意何在？</a:t>
            </a:r>
            <a:endParaRPr lang="zh-CN" altLang="en-US" sz="2800" b="1">
              <a:solidFill>
                <a:srgbClr val="0070C0"/>
              </a:solidFill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3329288" y="1598644"/>
            <a:ext cx="53789" cy="162143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右大括号 17"/>
          <p:cNvSpPr/>
          <p:nvPr/>
        </p:nvSpPr>
        <p:spPr>
          <a:xfrm>
            <a:off x="7430754" y="1620788"/>
            <a:ext cx="103850" cy="162143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534604" y="1974053"/>
            <a:ext cx="30293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/>
            <a:r>
              <a:rPr lang="zh-CN" altLang="zh-CN" sz="2400" b="1" kern="10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你看见</a:t>
            </a:r>
            <a:r>
              <a:rPr lang="zh-CN" altLang="zh-CN" sz="2400" b="1" kern="1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一个</a:t>
            </a:r>
            <a:r>
              <a:rPr lang="zh-CN" altLang="zh-CN" sz="2400" b="1" kern="10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怎样</a:t>
            </a:r>
            <a:r>
              <a:rPr lang="zh-CN" altLang="zh-CN" sz="2400" b="1" kern="10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的尼尔斯？</a:t>
            </a:r>
            <a:endParaRPr lang="zh-CN" altLang="zh-CN" sz="2400" b="1" kern="10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48871" y="3458127"/>
            <a:ext cx="97491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7965" lvl="0" indent="304800" algn="just"/>
            <a:r>
              <a:rPr lang="zh-CN" altLang="en-US" sz="2400" b="1" kern="100" smtClean="0">
                <a:solidFill>
                  <a:srgbClr val="0070C0"/>
                </a:solidFill>
                <a:latin typeface="Calibri" panose="020F0502020204030204"/>
                <a:ea typeface="仿宋" panose="02010609060101010101" charset="-122"/>
                <a:cs typeface="Times New Roman" panose="02020603050405020304"/>
              </a:rPr>
              <a:t>拓展阅读：</a:t>
            </a:r>
            <a:r>
              <a:rPr lang="zh-CN" altLang="zh-CN" sz="2400" b="1" kern="100" smtClean="0">
                <a:solidFill>
                  <a:srgbClr val="00B0F0"/>
                </a:solidFill>
                <a:latin typeface="Calibri" panose="020F0502020204030204"/>
                <a:ea typeface="仿宋" panose="02010609060101010101" charset="-122"/>
                <a:cs typeface="Times New Roman" panose="02020603050405020304"/>
              </a:rPr>
              <a:t>从前</a:t>
            </a:r>
            <a:r>
              <a:rPr lang="zh-CN" altLang="zh-CN" sz="2400" b="1" kern="100">
                <a:solidFill>
                  <a:srgbClr val="00B0F0"/>
                </a:solidFill>
                <a:latin typeface="Calibri" panose="020F0502020204030204"/>
                <a:ea typeface="仿宋" panose="02010609060101010101" charset="-122"/>
                <a:cs typeface="Times New Roman" panose="02020603050405020304"/>
              </a:rPr>
              <a:t>，有个小男孩，大概十四岁，个头儿倒是不矮，只是不很壮实，一头淡黄色的头发总是乱蓬蓬的。怎么说呢？他不是那种讨人喜欢的好孩子，除了吃饭和睡觉，能让他感兴趣的就是干点儿坏事了。</a:t>
            </a:r>
            <a:endParaRPr lang="zh-CN" altLang="zh-CN" sz="2400" b="1" kern="100">
              <a:solidFill>
                <a:srgbClr val="00B0F0"/>
              </a:solidFill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2722" y="711826"/>
            <a:ext cx="6556603" cy="3783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266700" algn="ctr">
              <a:lnSpc>
                <a:spcPts val="1800"/>
              </a:lnSpc>
              <a:spcAft>
                <a:spcPct val="0"/>
              </a:spcAft>
            </a:pPr>
            <a:r>
              <a:rPr lang="zh-CN" altLang="zh-CN" sz="3600" b="1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板块五</a:t>
            </a:r>
            <a:r>
              <a:rPr lang="en-US" altLang="zh-CN" sz="3600" b="1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   </a:t>
            </a:r>
            <a:r>
              <a:rPr lang="zh-CN" altLang="zh-CN" sz="3600" b="1" kern="100">
                <a:solidFill>
                  <a:srgbClr val="00206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大雁北飞是种好诱惑</a:t>
            </a:r>
            <a:endParaRPr lang="zh-CN" altLang="zh-CN" sz="3600" kern="100">
              <a:solidFill>
                <a:srgbClr val="002060"/>
              </a:solidFill>
              <a:effectLst/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61725" y="1792052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rgbClr val="0070C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怎么样才能让尼尔斯骑鹅去旅行呢？</a:t>
            </a:r>
            <a:endParaRPr lang="zh-CN" altLang="en-US" sz="2800" b="1">
              <a:solidFill>
                <a:srgbClr val="0070C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11941" y="2646621"/>
            <a:ext cx="9036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>
              <a:spcAft>
                <a:spcPct val="0"/>
              </a:spcAft>
            </a:pPr>
            <a:r>
              <a:rPr lang="zh-CN" altLang="en-US" sz="2400" b="1" kern="100" smtClean="0">
                <a:latin typeface="Calibri" panose="020F0502020204030204"/>
                <a:ea typeface="仿宋" panose="02010609060101010101" charset="-122"/>
                <a:cs typeface="Times New Roman" panose="02020603050405020304"/>
              </a:rPr>
              <a:t>朗读：</a:t>
            </a:r>
            <a:endParaRPr lang="en-US" altLang="zh-CN" sz="2400" b="1" kern="100" smtClean="0">
              <a:latin typeface="Calibri" panose="020F0502020204030204"/>
              <a:ea typeface="仿宋" panose="02010609060101010101" charset="-122"/>
              <a:cs typeface="Times New Roman" panose="02020603050405020304"/>
            </a:endParaRPr>
          </a:p>
          <a:p>
            <a:pPr indent="342900">
              <a:spcAft>
                <a:spcPct val="0"/>
              </a:spcAft>
            </a:pPr>
            <a:r>
              <a:rPr lang="en-US" altLang="zh-CN" sz="2400" kern="100" smtClean="0">
                <a:latin typeface="Calibri" panose="020F0502020204030204"/>
                <a:ea typeface="仿宋" panose="02010609060101010101" charset="-122"/>
                <a:cs typeface="Times New Roman" panose="02020603050405020304"/>
              </a:rPr>
              <a:t>    </a:t>
            </a:r>
            <a:r>
              <a:rPr lang="zh-CN" altLang="zh-CN" sz="2400" kern="100" smtClean="0">
                <a:latin typeface="Calibri" panose="020F0502020204030204"/>
                <a:ea typeface="仿宋" panose="02010609060101010101" charset="-122"/>
                <a:cs typeface="Times New Roman" panose="02020603050405020304"/>
              </a:rPr>
              <a:t>当</a:t>
            </a:r>
            <a:r>
              <a:rPr lang="zh-CN" altLang="zh-CN" sz="2400" kern="100">
                <a:latin typeface="Calibri" panose="020F0502020204030204"/>
                <a:ea typeface="仿宋" panose="02010609060101010101" charset="-122"/>
                <a:cs typeface="Times New Roman" panose="02020603050405020304"/>
              </a:rPr>
              <a:t>大雁们看到在院子里漫游的家鹅时，就一边朝大地低飞，一边喊着：“跟我们来吧！跟我们来吧！现在飞向高山。”</a:t>
            </a:r>
            <a:endParaRPr lang="zh-CN" altLang="zh-CN" sz="2400" kern="100">
              <a:effectLst/>
              <a:latin typeface="Calibri" panose="020F0502020204030204"/>
              <a:ea typeface="宋体" panose="02010600030101010101" pitchFamily="2" charset="-122"/>
              <a:cs typeface="Times New Roman" panose="02020603050405020304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92494" y="4260921"/>
            <a:ext cx="4493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>
                <a:solidFill>
                  <a:srgbClr val="00B0F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注入新的角色</a:t>
            </a:r>
            <a:r>
              <a:rPr lang="zh-CN" altLang="zh-CN" sz="2400" b="1" smtClean="0">
                <a:solidFill>
                  <a:srgbClr val="00B0F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，带来</a:t>
            </a:r>
            <a:r>
              <a:rPr lang="zh-CN" altLang="zh-CN" sz="2400" b="1">
                <a:solidFill>
                  <a:srgbClr val="00B0F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新的</a:t>
            </a:r>
            <a:r>
              <a:rPr lang="zh-CN" altLang="zh-CN" sz="2400" b="1" smtClean="0">
                <a:solidFill>
                  <a:srgbClr val="00B0F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故事</a:t>
            </a:r>
            <a:r>
              <a:rPr lang="zh-CN" altLang="en-US" sz="2400" b="1" smtClean="0">
                <a:solidFill>
                  <a:srgbClr val="00B0F0"/>
                </a:solidFill>
                <a:latin typeface="Calibri" panose="020F0502020204030204"/>
                <a:ea typeface="宋体" panose="02010600030101010101" pitchFamily="2" charset="-122"/>
                <a:cs typeface="Times New Roman" panose="02020603050405020304"/>
              </a:rPr>
              <a:t>。</a:t>
            </a:r>
            <a:endParaRPr lang="zh-CN" altLang="en-US" sz="2400" b="1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35423" y="1196975"/>
            <a:ext cx="9480177" cy="138499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b="1" smtClean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R" panose="00020600040101010101" pitchFamily="18" charset="-122"/>
              </a:rPr>
              <a:t>        小说</a:t>
            </a:r>
            <a:r>
              <a:rPr lang="zh-CN" altLang="en-US" sz="2800" b="1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R" panose="00020600040101010101" pitchFamily="18" charset="-122"/>
              </a:rPr>
              <a:t>中还有许多有趣的故事，</a:t>
            </a:r>
            <a:r>
              <a:rPr lang="zh-CN" altLang="en-US" sz="2800" b="1" smtClean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R" panose="00020600040101010101" pitchFamily="18" charset="-122"/>
              </a:rPr>
              <a:t>如“</a:t>
            </a:r>
            <a:r>
              <a:rPr lang="zh-CN" altLang="en-US" sz="2800" b="1" smtClean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B" panose="00020600040101010101" pitchFamily="18" charset="-122"/>
              </a:rPr>
              <a:t>鹤</a:t>
            </a:r>
            <a:r>
              <a:rPr lang="zh-CN" altLang="en-US" sz="2800" b="1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B" panose="00020600040101010101" pitchFamily="18" charset="-122"/>
              </a:rPr>
              <a:t>之舞表演大会</a:t>
            </a:r>
            <a:r>
              <a:rPr lang="zh-CN" altLang="en-US" sz="2800" b="1" smtClean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R" panose="00020600040101010101" pitchFamily="18" charset="-122"/>
              </a:rPr>
              <a:t>” “</a:t>
            </a:r>
            <a:r>
              <a:rPr lang="zh-CN" altLang="en-US" sz="2800" b="1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B" panose="00020600040101010101" pitchFamily="18" charset="-122"/>
              </a:rPr>
              <a:t>大海中的白银</a:t>
            </a:r>
            <a:r>
              <a:rPr lang="zh-CN" altLang="en-US" sz="2800" b="1" smtClean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R" panose="00020600040101010101" pitchFamily="18" charset="-122"/>
              </a:rPr>
              <a:t>”“</a:t>
            </a:r>
            <a:r>
              <a:rPr lang="zh-CN" altLang="en-US" sz="2800" b="1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B" panose="00020600040101010101" pitchFamily="18" charset="-122"/>
              </a:rPr>
              <a:t>地狱谷的羊群</a:t>
            </a:r>
            <a:r>
              <a:rPr lang="zh-CN" altLang="en-US" sz="2800" b="1" smtClean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R" panose="00020600040101010101" pitchFamily="18" charset="-122"/>
              </a:rPr>
              <a:t>”， 它们</a:t>
            </a:r>
            <a:r>
              <a:rPr lang="zh-CN" altLang="en-US" sz="2800" b="1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阿里巴巴普惠体 R" panose="00020600040101010101" pitchFamily="18" charset="-122"/>
              </a:rPr>
              <a:t>又将讲述怎样的神奇？</a:t>
            </a:r>
            <a:endParaRPr lang="zh-CN" altLang="en-US" sz="2800" b="1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阿里巴巴普惠体 R" panose="00020600040101010101" pitchFamily="18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1339266" y="553764"/>
            <a:ext cx="2762087" cy="531812"/>
          </a:xfrm>
        </p:spPr>
        <p:txBody>
          <a:bodyPr/>
          <a:lstStyle/>
          <a:p>
            <a:r>
              <a:rPr lang="zh-CN" altLang="en-US" sz="3600" noProof="1">
                <a:solidFill>
                  <a:srgbClr val="002060"/>
                </a:solidFill>
                <a:sym typeface="+mn-ea"/>
              </a:rPr>
              <a:t>拓展延伸</a:t>
            </a:r>
            <a:endParaRPr lang="zh-CN" altLang="en-US" sz="3600">
              <a:solidFill>
                <a:srgbClr val="00206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5423" y="2971800"/>
            <a:ext cx="69839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smtClean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塞尔玛</a:t>
            </a:r>
            <a:r>
              <a:rPr lang="en-US" altLang="zh-CN" sz="240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·</a:t>
            </a:r>
            <a:r>
              <a:rPr lang="zh-CN" altLang="en-US" sz="240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拉格洛芙</a:t>
            </a:r>
            <a:r>
              <a:rPr lang="zh-CN" altLang="en-US" sz="2400">
                <a:solidFill>
                  <a:prstClr val="black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 </a:t>
            </a:r>
            <a:r>
              <a:rPr lang="zh-CN" altLang="en-US" sz="2400" smtClean="0">
                <a:solidFill>
                  <a:prstClr val="black"/>
                </a:solidFill>
                <a:latin typeface="Calibri" panose="020F0502020204030204"/>
                <a:sym typeface="+mn-ea"/>
              </a:rPr>
              <a:t>（</a:t>
            </a:r>
            <a:r>
              <a:rPr lang="en-US" altLang="zh-CN" sz="2400">
                <a:solidFill>
                  <a:prstClr val="black"/>
                </a:solidFill>
                <a:latin typeface="Calibri" panose="020F0502020204030204"/>
                <a:sym typeface="+mn-ea"/>
              </a:rPr>
              <a:t>1858—1940</a:t>
            </a:r>
            <a:r>
              <a:rPr lang="zh-CN" altLang="en-US" sz="2400">
                <a:solidFill>
                  <a:prstClr val="black"/>
                </a:solidFill>
                <a:latin typeface="Calibri" panose="020F0502020204030204"/>
                <a:sym typeface="+mn-ea"/>
              </a:rPr>
              <a:t>） 瑞典女作家。</a:t>
            </a:r>
            <a:r>
              <a:rPr lang="en-US" altLang="zh-CN" sz="2400">
                <a:solidFill>
                  <a:prstClr val="black"/>
                </a:solidFill>
                <a:latin typeface="Calibri" panose="020F0502020204030204"/>
                <a:sym typeface="+mn-ea"/>
              </a:rPr>
              <a:t>1909 </a:t>
            </a:r>
            <a:r>
              <a:rPr lang="zh-CN" altLang="en-US" sz="2400">
                <a:solidFill>
                  <a:prstClr val="black"/>
                </a:solidFill>
                <a:latin typeface="Calibri" panose="020F0502020204030204"/>
                <a:sym typeface="+mn-ea"/>
              </a:rPr>
              <a:t>年获得诺贝尔文学奖，她是瑞典第一位得到这一荣誉的作家，也是世界上第一位获得这一文学奖的女性。代表作有</a:t>
            </a:r>
            <a:r>
              <a:rPr lang="en-US" altLang="zh-CN" sz="2400">
                <a:solidFill>
                  <a:prstClr val="black"/>
                </a:solidFill>
                <a:latin typeface="Calibri" panose="020F0502020204030204"/>
                <a:sym typeface="+mn-ea"/>
              </a:rPr>
              <a:t>《</a:t>
            </a:r>
            <a:r>
              <a:rPr lang="zh-CN" altLang="en-US" sz="2400">
                <a:solidFill>
                  <a:prstClr val="black"/>
                </a:solidFill>
                <a:latin typeface="Calibri" panose="020F0502020204030204"/>
                <a:sym typeface="+mn-ea"/>
              </a:rPr>
              <a:t>骑鹅旅行记</a:t>
            </a:r>
            <a:r>
              <a:rPr lang="en-US" altLang="zh-CN" sz="2400">
                <a:solidFill>
                  <a:prstClr val="black"/>
                </a:solidFill>
                <a:latin typeface="Calibri" panose="020F0502020204030204"/>
                <a:sym typeface="+mn-ea"/>
              </a:rPr>
              <a:t>》《</a:t>
            </a:r>
            <a:r>
              <a:rPr lang="zh-CN" altLang="en-US" sz="2400">
                <a:solidFill>
                  <a:prstClr val="black"/>
                </a:solidFill>
                <a:latin typeface="Calibri" panose="020F0502020204030204"/>
                <a:sym typeface="+mn-ea"/>
              </a:rPr>
              <a:t>阿尔纳先生的钱</a:t>
            </a:r>
            <a:r>
              <a:rPr lang="en-US" altLang="zh-CN" sz="2400">
                <a:solidFill>
                  <a:prstClr val="black"/>
                </a:solidFill>
                <a:latin typeface="Calibri" panose="020F0502020204030204"/>
                <a:sym typeface="+mn-ea"/>
              </a:rPr>
              <a:t>》</a:t>
            </a:r>
            <a:r>
              <a:rPr lang="zh-CN" altLang="en-US" sz="2400">
                <a:solidFill>
                  <a:prstClr val="black"/>
                </a:solidFill>
                <a:latin typeface="Calibri" panose="020F0502020204030204"/>
                <a:sym typeface="+mn-ea"/>
              </a:rPr>
              <a:t>等。</a:t>
            </a:r>
            <a:endParaRPr lang="zh-CN" altLang="en-US" sz="240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2050" name="Picture 2" descr="https://ss0.bdstatic.com/70cFuHSh_Q1YnxGkpoWK1HF6hhy/it/u=224535356,2406983990&amp;fm=26&amp;gp=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19421" y="2296720"/>
            <a:ext cx="3666073" cy="404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4205" y="1482725"/>
            <a:ext cx="28867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>
                <a:solidFill>
                  <a:srgbClr val="0320FB"/>
                </a:solidFill>
                <a:latin typeface="华文琥珀" panose="02010800040101010101" charset="-122"/>
                <a:ea typeface="华文琥珀" panose="02010800040101010101" charset="-122"/>
              </a:rPr>
              <a:t>谢谢！</a:t>
            </a:r>
            <a:endParaRPr lang="zh-CN" altLang="en-US" sz="6000">
              <a:solidFill>
                <a:srgbClr val="0320FB"/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645900" y="113411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普惠体B+R">
      <a:majorFont>
        <a:latin typeface="等线 Light"/>
        <a:ea typeface="阿里巴巴普惠体 B"/>
        <a:cs typeface="Arial"/>
      </a:majorFont>
      <a:minorFont>
        <a:latin typeface="等线"/>
        <a:ea typeface="阿里巴巴普惠体 R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854</Words>
  <Application>WPS 演示</Application>
  <PresentationFormat/>
  <Paragraphs>65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Arial</vt:lpstr>
      <vt:lpstr>宋体</vt:lpstr>
      <vt:lpstr>Wingdings</vt:lpstr>
      <vt:lpstr>字魂27号-布丁体</vt:lpstr>
      <vt:lpstr>Calibri</vt:lpstr>
      <vt:lpstr>Times New Roman</vt:lpstr>
      <vt:lpstr>仿宋</vt:lpstr>
      <vt:lpstr>华文楷体</vt:lpstr>
      <vt:lpstr>阿里巴巴普惠体 R</vt:lpstr>
      <vt:lpstr>阿里巴巴普惠体 B</vt:lpstr>
      <vt:lpstr>楷体_GB2312</vt:lpstr>
      <vt:lpstr>华文琥珀</vt:lpstr>
      <vt:lpstr>等线</vt:lpstr>
      <vt:lpstr>微软雅黑</vt:lpstr>
      <vt:lpstr>Arial Unicode MS</vt:lpstr>
      <vt:lpstr>新宋体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2021-03-26T17:47:00Z</cp:lastPrinted>
  <dcterms:created xsi:type="dcterms:W3CDTF">2021-03-26T17:47:00Z</dcterms:created>
  <dcterms:modified xsi:type="dcterms:W3CDTF">2021-11-06T07:15:52Z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7CC8C57314D341ECAEE945420938570E</vt:lpwstr>
  </property>
  <property fmtid="{D5CDD505-2E9C-101B-9397-08002B2CF9AE}" pid="7" name="KSOProductBuildVer">
    <vt:lpwstr>2052-11.1.0.10938</vt:lpwstr>
  </property>
</Properties>
</file>