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handoutMasterIdLst>
    <p:handoutMasterId r:id="rId16"/>
  </p:handoutMasterIdLst>
  <p:sldIdLst>
    <p:sldId id="256" r:id="rId4"/>
    <p:sldId id="307" r:id="rId5"/>
    <p:sldId id="333" r:id="rId6"/>
    <p:sldId id="334" r:id="rId7"/>
    <p:sldId id="328" r:id="rId8"/>
    <p:sldId id="335" r:id="rId9"/>
    <p:sldId id="331" r:id="rId10"/>
    <p:sldId id="336" r:id="rId11"/>
    <p:sldId id="337" r:id="rId12"/>
    <p:sldId id="338" r:id="rId13"/>
    <p:sldId id="340" r:id="rId14"/>
    <p:sldId id="341" r:id="rId15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1326" y="60"/>
      </p:cViewPr>
      <p:guideLst>
        <p:guide orient="horz" pos="2160"/>
        <p:guide pos="294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3DBC098-C55B-446C-8219-5AED69C1A69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4D8FEBA-D5B1-4BDE-A34B-DBF8B150E870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056" name="Group 3"/>
            <p:cNvGrpSpPr/>
            <p:nvPr/>
          </p:nvGrpSpPr>
          <p:grpSpPr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2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57" name="Group 6"/>
            <p:cNvGrpSpPr/>
            <p:nvPr/>
          </p:nvGrpSpPr>
          <p:grpSpPr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578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578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99AABA-5F7B-4F08-9097-34A341A33A4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056" name="Group 3"/>
            <p:cNvGrpSpPr/>
            <p:nvPr/>
          </p:nvGrpSpPr>
          <p:grpSpPr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2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grpSp>
          <p:nvGrpSpPr>
            <p:cNvPr id="2057" name="Group 6"/>
            <p:cNvGrpSpPr/>
            <p:nvPr/>
          </p:nvGrpSpPr>
          <p:grpSpPr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21" name="Rectangle 8"/>
              <p:cNvSpPr>
                <a:spLocks noChangeArrowheads="1"/>
              </p:cNvSpPr>
              <p:nvPr/>
            </p:nvSpPr>
            <p:spPr bwMode="auto">
              <a:xfrm>
                <a:off x="1249" y="2640"/>
                <a:ext cx="335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Tahoma" panose="020B0604030504040204" pitchFamily="34" charset="0"/>
                  <a:ea typeface="宋体" panose="02010600030101010101" pitchFamily="2" charset="-122"/>
                  <a:cs typeface="+mn-cs"/>
                </a:endParaRPr>
              </a:p>
            </p:txBody>
          </p:sp>
        </p:grp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578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578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4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699AABA-5F7B-4F08-9097-34A341A33A48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Rectangle 9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4" name="Rectangle 10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zh-CN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3" name="Rectangle 9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34" name="Rectangle 10"/>
          <p:cNvSpPr>
            <a:spLocks noGrp="1"/>
          </p:cNvSpPr>
          <p:nvPr>
            <p:ph type="body" idx="1"/>
          </p:nvPr>
        </p:nvSpPr>
        <p:spPr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47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4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B9A9870-F93D-4922-84BD-EB4D94D6A63D}" type="slidenum"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anose="020B060403050404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jpeg"/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ctrTitle"/>
          </p:nvPr>
        </p:nvSpPr>
        <p:spPr>
          <a:xfrm>
            <a:off x="990600" y="1676400"/>
            <a:ext cx="7253288" cy="1462088"/>
          </a:xfrm>
        </p:spPr>
        <p:txBody>
          <a:bodyPr vert="horz" wrap="square" lIns="91440" tIns="45720" rIns="91440" bIns="45720" anchor="b"/>
          <a:lstStyle/>
          <a:p>
            <a:pPr algn="ctr" eaLnBrk="1" hangingPunct="1">
              <a:buClrTx/>
              <a:buSzTx/>
              <a:buFontTx/>
            </a:pP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</a:t>
            </a:r>
            <a:r>
              <a:rPr lang="en-US" altLang="zh-CN" sz="3600" b="1" baseline="30000">
                <a:latin typeface="微软雅黑" panose="020B0503020204020204" charset="-122"/>
                <a:ea typeface="微软雅黑" panose="020B0503020204020204" charset="-122"/>
                <a:cs typeface="+mj-cs"/>
              </a:rPr>
              <a:t>✱</a:t>
            </a:r>
            <a:r>
              <a:rPr lang="en-US" altLang="zh-CN" sz="4000" b="1" baseline="30000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  </a:t>
            </a:r>
            <a:r>
              <a:rPr lang="zh-CN" sz="4000" b="1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汤姆</a:t>
            </a:r>
            <a:r>
              <a:rPr lang="zh-CN" sz="4000" b="1"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·</a:t>
            </a:r>
            <a:r>
              <a:rPr lang="zh-CN" sz="4000" b="1"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索亚历险记</a:t>
            </a:r>
            <a:endParaRPr lang="en-US" altLang="zh-CN" sz="4000" b="1"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subTitle" idx="1"/>
          </p:nvPr>
        </p:nvSpPr>
        <p:spPr>
          <a:xfrm>
            <a:off x="1282700" y="3886200"/>
            <a:ext cx="6772275" cy="757238"/>
          </a:xfrm>
        </p:spPr>
        <p:txBody>
          <a:bodyPr vert="horz" wrap="square" lIns="91440" tIns="45720" rIns="91440" bIns="45720" anchor="t"/>
          <a:lstStyle/>
          <a:p>
            <a:pPr eaLnBrk="1" hangingPunct="1">
              <a:buSzPct val="60000"/>
            </a:pPr>
            <a:endParaRPr lang="zh-CN" altLang="en-US" sz="2400">
              <a:latin typeface="华文楷体" panose="02010600040101010101" pitchFamily="2" charset="-122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4100" name="Text Box 4"/>
          <p:cNvSpPr txBox="1"/>
          <p:nvPr/>
        </p:nvSpPr>
        <p:spPr>
          <a:xfrm>
            <a:off x="539750" y="333375"/>
            <a:ext cx="3495675" cy="755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/>
              <a:t>义务教育教科书</a:t>
            </a:r>
            <a:endParaRPr lang="zh-CN" altLang="en-US" sz="1800" b="1"/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>
                <a:sym typeface="+mn-ea"/>
              </a:rPr>
              <a:t>《</a:t>
            </a:r>
            <a:r>
              <a:rPr lang="zh-CN" altLang="en-US" sz="1800" b="1">
                <a:sym typeface="+mn-ea"/>
              </a:rPr>
              <a:t>语文</a:t>
            </a:r>
            <a:r>
              <a:rPr lang="en-US" altLang="zh-CN" sz="1800" b="1">
                <a:sym typeface="+mn-ea"/>
              </a:rPr>
              <a:t>》</a:t>
            </a:r>
            <a:r>
              <a:rPr lang="zh-CN" altLang="en-US" sz="1800" b="1"/>
              <a:t>六年级下册</a:t>
            </a:r>
            <a:endParaRPr lang="zh-CN" altLang="en-US" sz="1800" b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24281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板块四：前后勾连，提出疑问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557530" y="2392680"/>
            <a:ext cx="7953375" cy="39166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lang="en-US" altLang="zh-CN" sz="2000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</a:t>
            </a:r>
            <a:r>
              <a:rPr lang="zh-CN" altLang="en-US" sz="2000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《汤姆·索亚历险记》就是一部幽默小说，它不仅人物幽默，情节幽默，语言也幽默。                        ——彭懿</a:t>
            </a:r>
            <a:endParaRPr lang="zh-CN" altLang="en-US" sz="2000" b="1" noProof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endParaRPr lang="zh-CN" altLang="en-US" sz="2000" b="1" noProof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lang="zh-CN" altLang="en-US" sz="2000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一百多年来，汤姆的故事仍令全世界的大人和孩子感动。马克·吐温创作汤姆·索亚的故事，表面上看纯粹是为了娱乐，就像一个人永远忘不了一些童年往事，忍不住要把它们写出来才安心。当然我们也可以从这本书里挖掘出许多深邃的思想来。 </a:t>
            </a:r>
            <a:endParaRPr lang="zh-CN" altLang="en-US" sz="2000" b="1" noProof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lang="zh-CN" altLang="en-US" sz="2000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                          ——阿甲</a:t>
            </a:r>
            <a:endParaRPr lang="zh-CN" altLang="en-US" sz="2000" b="1" noProof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24281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板块四：前后勾连，提出疑问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 descr="23251364-1_u_1"/>
          <p:cNvPicPr>
            <a:picLocks noChangeAspect="1"/>
          </p:cNvPicPr>
          <p:nvPr/>
        </p:nvPicPr>
        <p:blipFill>
          <a:blip r:embed="rId1"/>
          <a:srcRect l="10260" r="7031" b="2422"/>
          <a:stretch>
            <a:fillRect/>
          </a:stretch>
        </p:blipFill>
        <p:spPr>
          <a:xfrm>
            <a:off x="4947920" y="2561590"/>
            <a:ext cx="1875790" cy="2379345"/>
          </a:xfrm>
          <a:prstGeom prst="rect">
            <a:avLst/>
          </a:prstGeom>
        </p:spPr>
      </p:pic>
      <p:pic>
        <p:nvPicPr>
          <p:cNvPr id="3" name="图片 2" descr="23584672-1_u_3"/>
          <p:cNvPicPr>
            <a:picLocks noChangeAspect="1"/>
          </p:cNvPicPr>
          <p:nvPr/>
        </p:nvPicPr>
        <p:blipFill>
          <a:blip r:embed="rId2"/>
          <a:srcRect l="15130" t="7057" r="13984" b="10260"/>
          <a:stretch>
            <a:fillRect/>
          </a:stretch>
        </p:blipFill>
        <p:spPr>
          <a:xfrm>
            <a:off x="2552065" y="2503805"/>
            <a:ext cx="2073275" cy="2418080"/>
          </a:xfrm>
          <a:prstGeom prst="rect">
            <a:avLst/>
          </a:prstGeom>
        </p:spPr>
      </p:pic>
      <p:pic>
        <p:nvPicPr>
          <p:cNvPr id="4" name="图片 3" descr="25283729-1_u_3"/>
          <p:cNvPicPr>
            <a:picLocks noChangeAspect="1"/>
          </p:cNvPicPr>
          <p:nvPr/>
        </p:nvPicPr>
        <p:blipFill>
          <a:blip r:embed="rId3"/>
          <a:srcRect l="11932" r="8484"/>
          <a:stretch>
            <a:fillRect/>
          </a:stretch>
        </p:blipFill>
        <p:spPr>
          <a:xfrm>
            <a:off x="437515" y="2622550"/>
            <a:ext cx="2055495" cy="2318385"/>
          </a:xfrm>
          <a:prstGeom prst="rect">
            <a:avLst/>
          </a:prstGeom>
        </p:spPr>
      </p:pic>
      <p:pic>
        <p:nvPicPr>
          <p:cNvPr id="5" name="图片 4" descr="26439114-1_u_3"/>
          <p:cNvPicPr>
            <a:picLocks noChangeAspect="1"/>
          </p:cNvPicPr>
          <p:nvPr/>
        </p:nvPicPr>
        <p:blipFill>
          <a:blip r:embed="rId4"/>
          <a:srcRect l="10571" r="11217"/>
          <a:stretch>
            <a:fillRect/>
          </a:stretch>
        </p:blipFill>
        <p:spPr>
          <a:xfrm>
            <a:off x="7054850" y="2573020"/>
            <a:ext cx="1837055" cy="2348865"/>
          </a:xfrm>
          <a:prstGeom prst="rect">
            <a:avLst/>
          </a:prstGeom>
        </p:spPr>
      </p:pic>
      <p:pic>
        <p:nvPicPr>
          <p:cNvPr id="6" name="图片 5" descr="23251364-1_u_1"/>
          <p:cNvPicPr>
            <a:picLocks noChangeAspect="1"/>
          </p:cNvPicPr>
          <p:nvPr/>
        </p:nvPicPr>
        <p:blipFill>
          <a:blip r:embed="rId1"/>
          <a:srcRect l="10260" r="7031" b="2422"/>
          <a:stretch>
            <a:fillRect/>
          </a:stretch>
        </p:blipFill>
        <p:spPr>
          <a:xfrm>
            <a:off x="4947920" y="2557780"/>
            <a:ext cx="1875790" cy="2379345"/>
          </a:xfrm>
          <a:prstGeom prst="rect">
            <a:avLst/>
          </a:prstGeom>
        </p:spPr>
      </p:pic>
      <p:pic>
        <p:nvPicPr>
          <p:cNvPr id="7" name="图片 6" descr="23584672-1_u_3"/>
          <p:cNvPicPr>
            <a:picLocks noChangeAspect="1"/>
          </p:cNvPicPr>
          <p:nvPr/>
        </p:nvPicPr>
        <p:blipFill>
          <a:blip r:embed="rId2"/>
          <a:srcRect l="15130" t="7057" r="13984" b="10260"/>
          <a:stretch>
            <a:fillRect/>
          </a:stretch>
        </p:blipFill>
        <p:spPr>
          <a:xfrm>
            <a:off x="2552065" y="2499995"/>
            <a:ext cx="2073275" cy="2418080"/>
          </a:xfrm>
          <a:prstGeom prst="rect">
            <a:avLst/>
          </a:prstGeom>
        </p:spPr>
      </p:pic>
      <p:pic>
        <p:nvPicPr>
          <p:cNvPr id="8" name="图片 7" descr="25283729-1_u_3"/>
          <p:cNvPicPr>
            <a:picLocks noChangeAspect="1"/>
          </p:cNvPicPr>
          <p:nvPr/>
        </p:nvPicPr>
        <p:blipFill>
          <a:blip r:embed="rId3"/>
          <a:srcRect l="11932" r="8484"/>
          <a:stretch>
            <a:fillRect/>
          </a:stretch>
        </p:blipFill>
        <p:spPr>
          <a:xfrm>
            <a:off x="437515" y="2618740"/>
            <a:ext cx="2055495" cy="2318385"/>
          </a:xfrm>
          <a:prstGeom prst="rect">
            <a:avLst/>
          </a:prstGeom>
        </p:spPr>
      </p:pic>
      <p:pic>
        <p:nvPicPr>
          <p:cNvPr id="9" name="图片 8" descr="26439114-1_u_3"/>
          <p:cNvPicPr>
            <a:picLocks noChangeAspect="1"/>
          </p:cNvPicPr>
          <p:nvPr/>
        </p:nvPicPr>
        <p:blipFill>
          <a:blip r:embed="rId4"/>
          <a:srcRect l="10571" r="11217"/>
          <a:stretch>
            <a:fillRect/>
          </a:stretch>
        </p:blipFill>
        <p:spPr>
          <a:xfrm>
            <a:off x="7054850" y="2561590"/>
            <a:ext cx="1837055" cy="2348865"/>
          </a:xfrm>
          <a:prstGeom prst="rect">
            <a:avLst/>
          </a:prstGeom>
        </p:spPr>
      </p:pic>
      <p:pic>
        <p:nvPicPr>
          <p:cNvPr id="10" name="图片 9" descr="23251364-1_u_1"/>
          <p:cNvPicPr>
            <a:picLocks noChangeAspect="1"/>
          </p:cNvPicPr>
          <p:nvPr/>
        </p:nvPicPr>
        <p:blipFill>
          <a:blip r:embed="rId1"/>
          <a:srcRect l="10260" r="7031" b="2422"/>
          <a:stretch>
            <a:fillRect/>
          </a:stretch>
        </p:blipFill>
        <p:spPr>
          <a:xfrm>
            <a:off x="4947920" y="2546350"/>
            <a:ext cx="1875790" cy="2379345"/>
          </a:xfrm>
          <a:prstGeom prst="rect">
            <a:avLst/>
          </a:prstGeom>
        </p:spPr>
      </p:pic>
      <p:pic>
        <p:nvPicPr>
          <p:cNvPr id="11" name="图片 10" descr="23584672-1_u_3"/>
          <p:cNvPicPr>
            <a:picLocks noChangeAspect="1"/>
          </p:cNvPicPr>
          <p:nvPr/>
        </p:nvPicPr>
        <p:blipFill>
          <a:blip r:embed="rId2"/>
          <a:srcRect l="15130" t="7057" r="13984" b="10260"/>
          <a:stretch>
            <a:fillRect/>
          </a:stretch>
        </p:blipFill>
        <p:spPr>
          <a:xfrm>
            <a:off x="2552065" y="2488565"/>
            <a:ext cx="2073275" cy="2418080"/>
          </a:xfrm>
          <a:prstGeom prst="rect">
            <a:avLst/>
          </a:prstGeom>
        </p:spPr>
      </p:pic>
      <p:pic>
        <p:nvPicPr>
          <p:cNvPr id="12" name="图片 11" descr="25283729-1_u_3"/>
          <p:cNvPicPr>
            <a:picLocks noChangeAspect="1"/>
          </p:cNvPicPr>
          <p:nvPr/>
        </p:nvPicPr>
        <p:blipFill>
          <a:blip r:embed="rId3"/>
          <a:srcRect l="11932" r="8484"/>
          <a:stretch>
            <a:fillRect/>
          </a:stretch>
        </p:blipFill>
        <p:spPr>
          <a:xfrm>
            <a:off x="437515" y="2607310"/>
            <a:ext cx="2055495" cy="23183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78280" y="2708275"/>
            <a:ext cx="6477635" cy="3009265"/>
          </a:xfrm>
        </p:spPr>
        <p:txBody>
          <a:bodyPr/>
          <a:lstStyle/>
          <a:p>
            <a:pPr marL="0" indent="0" algn="ctr">
              <a:buNone/>
            </a:pPr>
            <a:r>
              <a:rPr lang="zh-CN" altLang="en-US" sz="4000" b="1">
                <a:solidFill>
                  <a:srgbClr val="3A4CF2"/>
                </a:solidFill>
              </a:rPr>
              <a:t>下  课！</a:t>
            </a:r>
            <a:endParaRPr lang="zh-CN" altLang="en-US" sz="4000" b="1">
              <a:solidFill>
                <a:srgbClr val="3A4CF2"/>
              </a:solidFill>
            </a:endParaRPr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12500" y="11150600"/>
            <a:ext cx="342900" cy="2413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1057910" y="796925"/>
            <a:ext cx="7793038" cy="792163"/>
          </a:xfrm>
        </p:spPr>
        <p:txBody>
          <a:bodyPr vert="horz" wrap="square" lIns="91440" tIns="45720" rIns="91440" bIns="45720" anchor="b"/>
          <a:lstStyle/>
          <a:p>
            <a:pPr algn="l">
              <a:buNone/>
            </a:pPr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板块一：初读课文，梳理情节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19455" y="3136900"/>
            <a:ext cx="7705090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en-US" alt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课文主要讲</a:t>
            </a:r>
            <a:r>
              <a:rPr lang="zh-CN" sz="3200" b="1" u="sng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</a:t>
            </a:r>
            <a:r>
              <a:rPr lang="zh-CN" sz="32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sz="32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1057910" y="796925"/>
            <a:ext cx="7793038" cy="792163"/>
          </a:xfrm>
        </p:spPr>
        <p:txBody>
          <a:bodyPr vert="horz" wrap="square" lIns="91440" tIns="45720" rIns="91440" bIns="45720" anchor="b"/>
          <a:lstStyle/>
          <a:p>
            <a:pPr algn="l">
              <a:buNone/>
            </a:pPr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板块一：初读课文，梳理情节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3080" y="2644775"/>
            <a:ext cx="8168640" cy="1383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2.</a:t>
            </a:r>
            <a:r>
              <a:rPr 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课文中写到了哪些人？请你一一圈画出来。并简单说这些人物之间的关系。</a:t>
            </a:r>
            <a:endParaRPr lang="zh-CN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 1"/>
          <p:cNvSpPr>
            <a:spLocks noGrp="1"/>
          </p:cNvSpPr>
          <p:nvPr>
            <p:ph type="title"/>
          </p:nvPr>
        </p:nvSpPr>
        <p:spPr>
          <a:xfrm>
            <a:off x="1057910" y="796925"/>
            <a:ext cx="7793038" cy="792163"/>
          </a:xfrm>
        </p:spPr>
        <p:txBody>
          <a:bodyPr vert="horz" wrap="square" lIns="91440" tIns="45720" rIns="91440" bIns="45720" anchor="b"/>
          <a:lstStyle/>
          <a:p>
            <a:pPr algn="l">
              <a:buNone/>
            </a:pPr>
            <a:r>
              <a:rPr lang="zh-CN" altLang="en-US" sz="3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板块一：初读课文，梳理情节</a:t>
            </a:r>
            <a:endParaRPr lang="zh-CN" altLang="en-US" sz="32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05155" y="2412365"/>
            <a:ext cx="8442325" cy="39693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按照事情的发展顺序，将文章分为若干部分，并给每个部分各拟一个小标题。</a:t>
            </a:r>
            <a:endParaRPr lang="zh-CN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50000"/>
              </a:lnSpc>
            </a:pPr>
            <a:endParaRPr lang="zh-CN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en-US" alt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4.</a:t>
            </a:r>
            <a:r>
              <a:rPr 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请你根据汤姆的讲述，完成以下图表：</a:t>
            </a:r>
            <a:endParaRPr lang="zh-CN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50000"/>
              </a:lnSpc>
            </a:pPr>
            <a:r>
              <a:rPr lang="zh-CN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（向前探路）→（         ）→（         ）→（         ）→（         ）→（获救送回）</a:t>
            </a:r>
            <a:endParaRPr lang="zh-CN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38378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板块二：细读课文，感知人物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007110" y="2392680"/>
            <a:ext cx="7527925" cy="39166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我感觉汤姆是一个</a:t>
            </a:r>
            <a:r>
              <a:rPr kumimoji="0" lang="zh-CN" altLang="en-US" sz="32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的孩子。你看：</a:t>
            </a:r>
            <a:r>
              <a:rPr kumimoji="0" lang="zh-CN" altLang="en-US" sz="3200" b="1" i="0" u="sng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</a:t>
            </a:r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38378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板块二：细读课文，感知人物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007110" y="2392680"/>
            <a:ext cx="7527925" cy="39166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kumimoji="0" lang="zh-CN" altLang="en-US" sz="3200" b="1" i="0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课文中除了写到了汤姆，还有其他很多人，那么，他们给我们留下了怎样的印象呢？</a:t>
            </a:r>
            <a:endParaRPr kumimoji="0" lang="zh-CN" altLang="en-US" sz="3200" b="1" i="0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24281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板块三：品析比较，揣摩语言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007110" y="2392680"/>
            <a:ext cx="7849235" cy="39166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我特别喜欢这一句话：</a:t>
            </a:r>
            <a:r>
              <a:rPr lang="zh-CN" altLang="en-US" b="1" u="sng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</a:t>
            </a:r>
            <a:r>
              <a:rPr lang="zh-CN" altLang="en-US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，因为 </a:t>
            </a:r>
            <a:r>
              <a:rPr lang="zh-CN" altLang="en-US" b="1" u="sng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</a:t>
            </a:r>
            <a:r>
              <a:rPr lang="zh-CN" altLang="en-US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b="1" noProof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24281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板块三：品析比较，揣摩语言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007110" y="2392680"/>
            <a:ext cx="7531735" cy="39166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kumimoji="0" lang="en-US" altLang="zh-CN" sz="32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课文哪些地方表达得不够准确或者不够恰当？</a:t>
            </a:r>
            <a:endParaRPr lang="zh-CN" altLang="en-US" b="1" noProof="0" smtClean="0">
              <a:ln>
                <a:noFill/>
              </a:ln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1151255" y="614045"/>
            <a:ext cx="7242810" cy="1055370"/>
          </a:xfrm>
        </p:spPr>
        <p:txBody>
          <a:bodyPr vert="horz" wrap="square" lIns="91440" tIns="45720" rIns="91440" bIns="45720" anchor="b"/>
          <a:lstStyle/>
          <a:p>
            <a:pPr eaLnBrk="1" hangingPunct="1"/>
            <a:r>
              <a:rPr lang="zh-CN" altLang="en-US"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板块四：前后勾连，提出疑问</a:t>
            </a:r>
            <a:endParaRPr lang="zh-CN" altLang="en-US" sz="36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007110" y="2392680"/>
            <a:ext cx="6525895" cy="391668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ctr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None/>
              <a:defRPr/>
            </a:pPr>
            <a:r>
              <a:rPr lang="zh-CN" altLang="en-US" b="1" noProof="0" smtClean="0">
                <a:ln>
                  <a:noFill/>
                </a:ln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读完课文，你还有什么疑问？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3A4CF2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Arial"/>
      </a:majorFont>
      <a:minorFont>
        <a:latin typeface="Tahoma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Arial"/>
      </a:majorFont>
      <a:minorFont>
        <a:latin typeface="Tahoma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WPS 演示</Application>
  <PresentationFormat>On-screen Show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Tahoma</vt:lpstr>
      <vt:lpstr>黑体</vt:lpstr>
      <vt:lpstr>微软雅黑</vt:lpstr>
      <vt:lpstr>华文楷体</vt:lpstr>
      <vt:lpstr>Arial Unicode MS</vt:lpstr>
      <vt:lpstr>Calibri</vt:lpstr>
      <vt:lpstr>Blends</vt:lpstr>
      <vt:lpstr>1_Blends</vt:lpstr>
      <vt:lpstr>7✱  汤姆·索亚历险记</vt:lpstr>
      <vt:lpstr>板块一：初读课文，梳理情节</vt:lpstr>
      <vt:lpstr>板块一：初读课文，梳理情节</vt:lpstr>
      <vt:lpstr>板块一：初读课文，梳理情节</vt:lpstr>
      <vt:lpstr>板块二：细读课文，感知人物</vt:lpstr>
      <vt:lpstr>板块二：细读课文，感知人物</vt:lpstr>
      <vt:lpstr>板块三：品析比较，揣摩语言</vt:lpstr>
      <vt:lpstr>板块三：品析比较，揣摩语言</vt:lpstr>
      <vt:lpstr>板块四：前后勾连，提出疑问</vt:lpstr>
      <vt:lpstr>板块四：前后勾连，提出疑问</vt:lpstr>
      <vt:lpstr>板块四：前后勾连，提出疑问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2021-03-26T17:47:00Z</cp:lastPrinted>
  <dcterms:created xsi:type="dcterms:W3CDTF">2021-03-26T17:47:00Z</dcterms:created>
  <dcterms:modified xsi:type="dcterms:W3CDTF">2021-11-06T07:18:14Z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2EE1130EBE27479B8234993CE37660E4</vt:lpwstr>
  </property>
  <property fmtid="{D5CDD505-2E9C-101B-9397-08002B2CF9AE}" pid="7" name="KSOProductBuildVer">
    <vt:lpwstr>2052-11.1.0.10938</vt:lpwstr>
  </property>
</Properties>
</file>