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sldIdLst>
    <p:sldId id="281" r:id="rId4"/>
    <p:sldId id="389" r:id="rId5"/>
    <p:sldId id="381" r:id="rId7"/>
    <p:sldId id="337" r:id="rId8"/>
    <p:sldId id="307" r:id="rId9"/>
    <p:sldId id="371" r:id="rId10"/>
    <p:sldId id="379" r:id="rId11"/>
    <p:sldId id="288" r:id="rId12"/>
    <p:sldId id="374" r:id="rId13"/>
    <p:sldId id="334" r:id="rId14"/>
    <p:sldId id="390" r:id="rId15"/>
  </p:sldIdLst>
  <p:sldSz cx="9144000" cy="5143500" type="screen16x9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FF"/>
    <a:srgbClr val="6F9824"/>
    <a:srgbClr val="8C36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61" autoAdjust="0"/>
    <p:restoredTop sz="94471" autoAdjust="0"/>
  </p:normalViewPr>
  <p:slideViewPr>
    <p:cSldViewPr showGuides="1">
      <p:cViewPr>
        <p:scale>
          <a:sx n="75" d="100"/>
          <a:sy n="75" d="100"/>
        </p:scale>
        <p:origin x="-240" y="-1116"/>
      </p:cViewPr>
      <p:guideLst>
        <p:guide orient="horz" pos="11"/>
        <p:guide pos="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7D8D6538-FFA5-4057-BF95-1F41051BDCCD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/>
            <a:t>新课</a:t>
          </a:r>
          <a:r>
            <a:rPr lang="zh-CN" altLang="en-US" dirty="0"/>
            <a:t>导入</a:t>
          </a:r>
          <a:r>
            <a:rPr/>
            <a:t/>
          </a:r>
          <a:endParaRPr/>
        </a:p>
      </dgm:t>
    </dgm:pt>
    <dgm:pt modelId="{D7C32C2E-85A1-4858-8DCE-D2C44EA44818}" cxnId="{B83E1D30-848C-4B4D-A137-DAB1413A03FE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B83E1D30-848C-4B4D-A137-DAB1413A03FE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12C3AF1F-DC8E-4742-89F6-481DFEAD5D00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12C3AF1F-DC8E-4742-89F6-481DFEAD5D00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247BDDDF-0ABD-483B-BAD6-8D8DA934FD78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247BDDDF-0ABD-483B-BAD6-8D8DA934FD78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dirty="0"/>
            <a:t>课堂小结</a:t>
          </a:r>
          <a:r>
            <a:rPr lang="zh-CN"/>
            <a:t/>
          </a:r>
          <a:endParaRPr lang="zh-CN"/>
        </a:p>
      </dgm:t>
    </dgm:pt>
    <dgm:pt modelId="{B4C59B78-86C3-4A2A-B0F6-61CC32DC173C}" cxnId="{DE53CB7C-0EBF-4D74-9A57-535FBFFBE075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DE53CB7C-0EBF-4D74-9A57-535FBFFBE075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Cnt="0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Cnt="0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Cnt="0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B83E1D30-848C-4B4D-A137-DAB1413A03FE}" srcId="{5E6590A4-9632-4481-B10E-4DC4F3CF4B7D}" destId="{7D8D6538-FFA5-4057-BF95-1F41051BDCCD}" srcOrd="0" destOrd="0" parTransId="{D7C32C2E-85A1-4858-8DCE-D2C44EA44818}" sibTransId="{A3CED38E-EB10-4769-9108-B2573FA8FBE4}"/>
    <dgm:cxn modelId="{12C3AF1F-DC8E-4742-89F6-481DFEAD5D00}" srcId="{5E6590A4-9632-4481-B10E-4DC4F3CF4B7D}" destId="{5CBB7CE5-C92F-46EB-BF11-93A21D2FF561}" srcOrd="1" destOrd="0" parTransId="{BB6E305E-F4E3-4867-AAD6-977FB8C4455F}" sibTransId="{F01835B3-05F2-46DA-BD7C-EE7438DAD7CE}"/>
    <dgm:cxn modelId="{247BDDDF-0ABD-483B-BAD6-8D8DA934FD78}" srcId="{5E6590A4-9632-4481-B10E-4DC4F3CF4B7D}" destId="{B8B470CB-DF17-4CB3-90CB-F1BF4FDB0D59}" srcOrd="2" destOrd="0" parTransId="{6CCC2A86-F85B-44CC-98A3-C46FF64B3170}" sibTransId="{715DB15F-B18C-408D-AF4D-0B689BA0E58F}"/>
    <dgm:cxn modelId="{DE53CB7C-0EBF-4D74-9A57-535FBFFBE075}" srcId="{5E6590A4-9632-4481-B10E-4DC4F3CF4B7D}" destId="{A71BEDD8-220D-4CBD-929B-E387BF7E5B89}" srcOrd="3" destOrd="0" parTransId="{B4C59B78-86C3-4A2A-B0F6-61CC32DC173C}" sibTransId="{EF0640CF-9B5B-4A2A-8EA1-B1435C113D4F}"/>
    <dgm:cxn modelId="{C951973E-918E-4313-9498-1F6AA2D7A586}" type="presOf" srcId="{5E6590A4-9632-4481-B10E-4DC4F3CF4B7D}" destId="{946525A1-11BE-4473-BD1E-5A02F57FAFE1}" srcOrd="0" destOrd="0" presId="urn:microsoft.com/office/officeart/2005/8/layout/process1"/>
    <dgm:cxn modelId="{834D5336-8300-4E8D-A1C4-161C0C7A2FEB}" type="presParOf" srcId="{946525A1-11BE-4473-BD1E-5A02F57FAFE1}" destId="{6BE8C442-C27B-4EE9-A58B-9E5BDD49A0C6}" srcOrd="0" destOrd="0" presId="urn:microsoft.com/office/officeart/2005/8/layout/process1"/>
    <dgm:cxn modelId="{A40A22BE-1578-4EB1-B9E7-E3EDC2C2EB27}" type="presOf" srcId="{7D8D6538-FFA5-4057-BF95-1F41051BDCCD}" destId="{6BE8C442-C27B-4EE9-A58B-9E5BDD49A0C6}" srcOrd="0" destOrd="0" presId="urn:microsoft.com/office/officeart/2005/8/layout/process1"/>
    <dgm:cxn modelId="{6C164996-1536-4855-A5A3-228DCE57A32A}" type="presParOf" srcId="{946525A1-11BE-4473-BD1E-5A02F57FAFE1}" destId="{15B0F1CA-E9C1-436F-A000-48C2317E1AEE}" srcOrd="1" destOrd="0" presId="urn:microsoft.com/office/officeart/2005/8/layout/process1"/>
    <dgm:cxn modelId="{74582284-3CA4-4BAE-BD17-C3B8CAFA3607}" type="presOf" srcId="{A3CED38E-EB10-4769-9108-B2573FA8FBE4}" destId="{15B0F1CA-E9C1-436F-A000-48C2317E1AEE}" srcOrd="0" destOrd="0" presId="urn:microsoft.com/office/officeart/2005/8/layout/process1"/>
    <dgm:cxn modelId="{A1F3F671-3FCA-4177-94C8-17E54B1ABDD9}" type="presParOf" srcId="{15B0F1CA-E9C1-436F-A000-48C2317E1AEE}" destId="{655E6FA8-D806-4120-92B4-695524B5F569}" srcOrd="0" destOrd="1" presId="urn:microsoft.com/office/officeart/2005/8/layout/process1"/>
    <dgm:cxn modelId="{A8BE815A-1B61-43EE-8F96-B0C62440AD6D}" type="presOf" srcId="{A3CED38E-EB10-4769-9108-B2573FA8FBE4}" destId="{655E6FA8-D806-4120-92B4-695524B5F569}" srcOrd="1" destOrd="0" presId="urn:microsoft.com/office/officeart/2005/8/layout/process1"/>
    <dgm:cxn modelId="{1F30C240-18E1-4561-88F3-2FF8310DD70C}" type="presParOf" srcId="{946525A1-11BE-4473-BD1E-5A02F57FAFE1}" destId="{FAE70EB4-13DE-4207-8EEE-64892F90D980}" srcOrd="2" destOrd="0" presId="urn:microsoft.com/office/officeart/2005/8/layout/process1"/>
    <dgm:cxn modelId="{30C018C4-6B4D-4AA1-B91A-2C6EA83F9212}" type="presOf" srcId="{5CBB7CE5-C92F-46EB-BF11-93A21D2FF561}" destId="{FAE70EB4-13DE-4207-8EEE-64892F90D980}" srcOrd="0" destOrd="0" presId="urn:microsoft.com/office/officeart/2005/8/layout/process1"/>
    <dgm:cxn modelId="{692A239D-87BC-4508-855F-88BA4AF55C2C}" type="presParOf" srcId="{946525A1-11BE-4473-BD1E-5A02F57FAFE1}" destId="{41B76FD1-4D28-4EF4-BF3A-265F6D2C909C}" srcOrd="3" destOrd="0" presId="urn:microsoft.com/office/officeart/2005/8/layout/process1"/>
    <dgm:cxn modelId="{77C58EA9-99AC-4EB1-A8DE-90CE0E77D97A}" type="presOf" srcId="{F01835B3-05F2-46DA-BD7C-EE7438DAD7CE}" destId="{41B76FD1-4D28-4EF4-BF3A-265F6D2C909C}" srcOrd="0" destOrd="0" presId="urn:microsoft.com/office/officeart/2005/8/layout/process1"/>
    <dgm:cxn modelId="{C8CC153D-45B6-4BC2-A37C-230B528BED02}" type="presParOf" srcId="{41B76FD1-4D28-4EF4-BF3A-265F6D2C909C}" destId="{D789DD17-C468-41E2-88AD-4B7F7990EB39}" srcOrd="0" destOrd="3" presId="urn:microsoft.com/office/officeart/2005/8/layout/process1"/>
    <dgm:cxn modelId="{524B4F7B-D718-4172-A991-28D47077AC91}" type="presOf" srcId="{F01835B3-05F2-46DA-BD7C-EE7438DAD7CE}" destId="{D789DD17-C468-41E2-88AD-4B7F7990EB39}" srcOrd="1" destOrd="0" presId="urn:microsoft.com/office/officeart/2005/8/layout/process1"/>
    <dgm:cxn modelId="{B55BE651-863A-4938-99DF-46F501F7123C}" type="presParOf" srcId="{946525A1-11BE-4473-BD1E-5A02F57FAFE1}" destId="{2D20D324-F089-495B-A6AB-B3CA71D2E04A}" srcOrd="4" destOrd="0" presId="urn:microsoft.com/office/officeart/2005/8/layout/process1"/>
    <dgm:cxn modelId="{DA8DE644-6C23-41DC-BEBB-FCBC33B73A0C}" type="presOf" srcId="{B8B470CB-DF17-4CB3-90CB-F1BF4FDB0D59}" destId="{2D20D324-F089-495B-A6AB-B3CA71D2E04A}" srcOrd="0" destOrd="0" presId="urn:microsoft.com/office/officeart/2005/8/layout/process1"/>
    <dgm:cxn modelId="{9411AF52-2206-40A2-BE9F-ED4CFB134F21}" type="presParOf" srcId="{946525A1-11BE-4473-BD1E-5A02F57FAFE1}" destId="{A363207B-3AD6-472F-AB35-5DE074AB6BC2}" srcOrd="5" destOrd="0" presId="urn:microsoft.com/office/officeart/2005/8/layout/process1"/>
    <dgm:cxn modelId="{087F2E2A-60FE-4C09-9EF2-4197487F6D7F}" type="presOf" srcId="{715DB15F-B18C-408D-AF4D-0B689BA0E58F}" destId="{A363207B-3AD6-472F-AB35-5DE074AB6BC2}" srcOrd="0" destOrd="0" presId="urn:microsoft.com/office/officeart/2005/8/layout/process1"/>
    <dgm:cxn modelId="{ECFFEA54-C7A5-4F9F-866C-43FEE0AF4D97}" type="presParOf" srcId="{A363207B-3AD6-472F-AB35-5DE074AB6BC2}" destId="{9F1752A6-F0C6-4116-8969-5F3A3113DEB4}" srcOrd="0" destOrd="5" presId="urn:microsoft.com/office/officeart/2005/8/layout/process1"/>
    <dgm:cxn modelId="{DFA8364E-2C5C-4532-B402-C916119B9008}" type="presOf" srcId="{715DB15F-B18C-408D-AF4D-0B689BA0E58F}" destId="{9F1752A6-F0C6-4116-8969-5F3A3113DEB4}" srcOrd="1" destOrd="0" presId="urn:microsoft.com/office/officeart/2005/8/layout/process1"/>
    <dgm:cxn modelId="{6BDDC83B-DF80-4303-9A85-07E563AF4419}" type="presParOf" srcId="{946525A1-11BE-4473-BD1E-5A02F57FAFE1}" destId="{C31FA319-1B76-4D24-8E64-6A83C1E0D876}" srcOrd="6" destOrd="0" presId="urn:microsoft.com/office/officeart/2005/8/layout/process1"/>
    <dgm:cxn modelId="{D12E7CD1-4B50-490B-90CC-11B3F7BD16A1}" type="presOf" srcId="{A71BEDD8-220D-4CBD-929B-E387BF7E5B89}" destId="{C31FA319-1B76-4D24-8E64-6A83C1E0D876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85D17-32E4-4FC2-B659-984107A165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67DC6-43D7-4CEF-BEC1-3A1C2C6BFB3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992222"/>
            <a:ext cx="6858000" cy="164025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9"/>
            <a:ext cx="6858000" cy="124182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413657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369219"/>
            <a:ext cx="7886700" cy="3263504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248" y="1166336"/>
            <a:ext cx="3924776" cy="3456146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auto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2813338"/>
            <a:ext cx="5491163" cy="608518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57521"/>
            <a:ext cx="5491163" cy="485666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193834"/>
            <a:ext cx="7886700" cy="994172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369219"/>
            <a:ext cx="3886200" cy="3263504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308721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961707"/>
            <a:ext cx="3868340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074664"/>
            <a:ext cx="7886700" cy="994172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95250"/>
            <a:ext cx="3123900" cy="120015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574766"/>
            <a:ext cx="4363031" cy="382083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1543050"/>
            <a:ext cx="3123900" cy="2858691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/>
        </p:nvCxnSpPr>
        <p:spPr>
          <a:xfrm>
            <a:off x="557213" y="325755"/>
            <a:ext cx="0" cy="1043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273844"/>
            <a:ext cx="1146987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6659969" cy="4358879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010" y="456010"/>
            <a:ext cx="8227219" cy="529828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456010" y="1117997"/>
            <a:ext cx="8227219" cy="3569494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581" y="4736306"/>
            <a:ext cx="2024063" cy="236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291" y="4736306"/>
            <a:ext cx="2969419" cy="236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4736306"/>
            <a:ext cx="2025254" cy="236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4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image" Target="../media/image3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781800" y="1123402"/>
            <a:ext cx="5286412" cy="10147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写作品梗概</a:t>
            </a:r>
            <a:endParaRPr lang="zh-CN" altLang="en-US" sz="6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317" y="-158"/>
            <a:ext cx="2468563" cy="73088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p>
            <a:pPr algn="ctr" fontAlgn="auto">
              <a:lnSpc>
                <a:spcPct val="130000"/>
              </a:lnSpc>
            </a:pPr>
            <a:r>
              <a:rPr lang="zh-CN" altLang="en-US" sz="16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六年级</a:t>
            </a:r>
            <a:r>
              <a:rPr lang="en-US" altLang="zh-CN" sz="16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16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下册</a:t>
            </a:r>
            <a:r>
              <a:rPr lang="en-US" altLang="zh-CN" sz="16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-</a:t>
            </a:r>
            <a:r>
              <a:rPr lang="zh-CN" altLang="en-US" sz="16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第二单元 习作</a:t>
            </a:r>
            <a:endParaRPr lang="zh-CN" altLang="en-US" sz="1600" strike="noStrike" noProof="1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4465" y="2223453"/>
            <a:ext cx="8815070" cy="13709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p>
            <a:pPr algn="l" fontAlgn="auto">
              <a:lnSpc>
                <a:spcPct val="130000"/>
              </a:lnSpc>
            </a:pPr>
            <a:r>
              <a:rPr lang="zh-CN" altLang="zh-CN" sz="20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难点名称：</a:t>
            </a:r>
            <a:r>
              <a:rPr lang="zh-CN" altLang="zh-CN" sz="20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1.能理清书籍内容的基本框架，把握要点，学会对书的内容进</a:t>
            </a:r>
            <a:endParaRPr lang="zh-CN" altLang="zh-CN" sz="2000" strike="noStrike" noProof="1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  <a:p>
            <a:pPr algn="l" fontAlgn="auto">
              <a:lnSpc>
                <a:spcPct val="130000"/>
              </a:lnSpc>
            </a:pPr>
            <a:r>
              <a:rPr lang="zh-CN" altLang="zh-CN" sz="20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              行概括。</a:t>
            </a:r>
            <a:endParaRPr lang="zh-CN" altLang="zh-CN" sz="2000" strike="noStrike" noProof="1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  <a:p>
            <a:pPr algn="l" fontAlgn="auto">
              <a:lnSpc>
                <a:spcPct val="130000"/>
              </a:lnSpc>
            </a:pPr>
            <a:r>
              <a:rPr lang="en-US" altLang="zh-CN" sz="20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	     </a:t>
            </a:r>
            <a:r>
              <a:rPr lang="zh-CN" altLang="zh-CN" sz="2000" strike="noStrike" noProof="1" dirty="0">
                <a:solidFill>
                  <a:schemeClr val="tx1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2.适当补充内容，自然过渡，使语意清楚连贯</a:t>
            </a:r>
            <a:endParaRPr lang="zh-CN" altLang="zh-CN" sz="2000" strike="noStrike" noProof="1" dirty="0">
              <a:solidFill>
                <a:schemeClr val="tx1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组合 201"/>
          <p:cNvGrpSpPr/>
          <p:nvPr>
            <p:custDataLst>
              <p:tags r:id="rId1"/>
            </p:custDataLst>
          </p:nvPr>
        </p:nvGrpSpPr>
        <p:grpSpPr>
          <a:xfrm>
            <a:off x="2943860" y="18415"/>
            <a:ext cx="982980" cy="866140"/>
            <a:chOff x="4636" y="29"/>
            <a:chExt cx="1548" cy="1364"/>
          </a:xfrm>
        </p:grpSpPr>
        <p:cxnSp>
          <p:nvCxnSpPr>
            <p:cNvPr id="203" name="直接连接符 202"/>
            <p:cNvCxnSpPr/>
            <p:nvPr>
              <p:custDataLst>
                <p:tags r:id="rId2"/>
              </p:custDataLst>
            </p:nvPr>
          </p:nvCxnSpPr>
          <p:spPr>
            <a:xfrm>
              <a:off x="4784" y="254"/>
              <a:ext cx="1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>
              <p:custDataLst>
                <p:tags r:id="rId3"/>
              </p:custDataLst>
            </p:nvPr>
          </p:nvCxnSpPr>
          <p:spPr>
            <a:xfrm>
              <a:off x="4954" y="29"/>
              <a:ext cx="0" cy="1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>
              <p:custDataLst>
                <p:tags r:id="rId4"/>
              </p:custDataLst>
            </p:nvPr>
          </p:nvCxnSpPr>
          <p:spPr>
            <a:xfrm>
              <a:off x="4636" y="1206"/>
              <a:ext cx="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" name="Title 6"/>
          <p:cNvSpPr txBox="1"/>
          <p:nvPr>
            <p:custDataLst>
              <p:tags r:id="rId5"/>
            </p:custDataLst>
          </p:nvPr>
        </p:nvSpPr>
        <p:spPr>
          <a:xfrm>
            <a:off x="3248660" y="314325"/>
            <a:ext cx="2674620" cy="67246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  <a:scene3d>
              <a:camera prst="orthographicFront"/>
              <a:lightRig rig="threePt" dir="t"/>
            </a:scene3d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b="1" spc="388" baseline="30000" dirty="0">
                <a:ln w="10160">
                  <a:solidFill>
                    <a:schemeClr val="accent5"/>
                  </a:solidFill>
                  <a:prstDash val="solid"/>
                </a:ln>
                <a:gradFill>
                  <a:gsLst>
                    <a:gs pos="0">
                      <a:srgbClr val="FBFB11"/>
                    </a:gs>
                    <a:gs pos="100000">
                      <a:srgbClr val="838309"/>
                    </a:gs>
                  </a:gsLst>
                  <a:lin scaled="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自由练习</a:t>
            </a:r>
            <a:endParaRPr lang="zh-CN" altLang="en-US" sz="6000" b="1" spc="388" baseline="30000" dirty="0">
              <a:ln w="10160">
                <a:solidFill>
                  <a:schemeClr val="accent5"/>
                </a:solidFill>
                <a:prstDash val="solid"/>
              </a:ln>
              <a:gradFill>
                <a:gsLst>
                  <a:gs pos="0">
                    <a:srgbClr val="FBFB11"/>
                  </a:gs>
                  <a:gs pos="100000">
                    <a:srgbClr val="838309"/>
                  </a:gs>
                </a:gsLst>
                <a:lin scaled="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287" name="组合 286"/>
          <p:cNvGrpSpPr/>
          <p:nvPr/>
        </p:nvGrpSpPr>
        <p:grpSpPr>
          <a:xfrm>
            <a:off x="913130" y="1229995"/>
            <a:ext cx="7628890" cy="3318510"/>
            <a:chOff x="6062" y="3698"/>
            <a:chExt cx="7572" cy="3862"/>
          </a:xfrm>
        </p:grpSpPr>
        <p:sp>
          <p:nvSpPr>
            <p:cNvPr id="288" name="任意多边形: 形状 4"/>
            <p:cNvSpPr/>
            <p:nvPr/>
          </p:nvSpPr>
          <p:spPr>
            <a:xfrm>
              <a:off x="6062" y="3698"/>
              <a:ext cx="7572" cy="3689"/>
            </a:xfrm>
            <a:custGeom>
              <a:avLst/>
              <a:gdLst>
                <a:gd name="connsiteX0" fmla="*/ 0 w 4265631"/>
                <a:gd name="connsiteY0" fmla="*/ 0 h 2078043"/>
                <a:gd name="connsiteX1" fmla="*/ 4265631 w 4265631"/>
                <a:gd name="connsiteY1" fmla="*/ 0 h 2078043"/>
                <a:gd name="connsiteX2" fmla="*/ 4265631 w 4265631"/>
                <a:gd name="connsiteY2" fmla="*/ 2078044 h 2078043"/>
                <a:gd name="connsiteX3" fmla="*/ 0 w 4265631"/>
                <a:gd name="connsiteY3" fmla="*/ 2078044 h 2078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5631" h="2078043">
                  <a:moveTo>
                    <a:pt x="0" y="0"/>
                  </a:moveTo>
                  <a:lnTo>
                    <a:pt x="4265631" y="0"/>
                  </a:lnTo>
                  <a:lnTo>
                    <a:pt x="4265631" y="2078044"/>
                  </a:lnTo>
                  <a:lnTo>
                    <a:pt x="0" y="207804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6349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baseline="-25000"/>
            </a:p>
          </p:txBody>
        </p:sp>
        <p:sp>
          <p:nvSpPr>
            <p:cNvPr id="289" name="任意多边形: 形状 5"/>
            <p:cNvSpPr/>
            <p:nvPr/>
          </p:nvSpPr>
          <p:spPr>
            <a:xfrm>
              <a:off x="6303" y="3910"/>
              <a:ext cx="7127" cy="2919"/>
            </a:xfrm>
            <a:custGeom>
              <a:avLst/>
              <a:gdLst>
                <a:gd name="connsiteX0" fmla="*/ 0 w 3696662"/>
                <a:gd name="connsiteY0" fmla="*/ 0 h 1625157"/>
                <a:gd name="connsiteX1" fmla="*/ 3696662 w 3696662"/>
                <a:gd name="connsiteY1" fmla="*/ 0 h 1625157"/>
                <a:gd name="connsiteX2" fmla="*/ 3696662 w 3696662"/>
                <a:gd name="connsiteY2" fmla="*/ 1625158 h 1625157"/>
                <a:gd name="connsiteX3" fmla="*/ 0 w 3696662"/>
                <a:gd name="connsiteY3" fmla="*/ 1625158 h 162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6662" h="1625157">
                  <a:moveTo>
                    <a:pt x="0" y="0"/>
                  </a:moveTo>
                  <a:lnTo>
                    <a:pt x="3696662" y="0"/>
                  </a:lnTo>
                  <a:lnTo>
                    <a:pt x="3696662" y="1625158"/>
                  </a:lnTo>
                  <a:lnTo>
                    <a:pt x="0" y="1625158"/>
                  </a:lnTo>
                  <a:close/>
                </a:path>
              </a:pathLst>
            </a:custGeom>
            <a:solidFill>
              <a:schemeClr val="bg1"/>
            </a:solidFill>
            <a:ln w="16349" cap="flat">
              <a:noFill/>
              <a:prstDash val="solid"/>
              <a:miter/>
            </a:ln>
            <a:effectLst>
              <a:innerShdw blurRad="63500" dist="50800" dir="13500000">
                <a:prstClr val="black">
                  <a:alpha val="44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baseline="-25000" dirty="0"/>
            </a:p>
          </p:txBody>
        </p:sp>
        <p:grpSp>
          <p:nvGrpSpPr>
            <p:cNvPr id="290" name="组合 289"/>
            <p:cNvGrpSpPr/>
            <p:nvPr/>
          </p:nvGrpSpPr>
          <p:grpSpPr>
            <a:xfrm rot="11700000">
              <a:off x="6189" y="5654"/>
              <a:ext cx="1972" cy="1906"/>
              <a:chOff x="7550486" y="2083712"/>
              <a:chExt cx="870177" cy="841136"/>
            </a:xfrm>
          </p:grpSpPr>
          <p:grpSp>
            <p:nvGrpSpPr>
              <p:cNvPr id="291" name="组合 290"/>
              <p:cNvGrpSpPr/>
              <p:nvPr/>
            </p:nvGrpSpPr>
            <p:grpSpPr>
              <a:xfrm rot="18408091">
                <a:off x="7796036" y="2089561"/>
                <a:ext cx="630475" cy="618778"/>
                <a:chOff x="7816594" y="2076231"/>
                <a:chExt cx="630475" cy="618778"/>
              </a:xfrm>
            </p:grpSpPr>
            <p:sp>
              <p:nvSpPr>
                <p:cNvPr id="292" name="空心弧 291"/>
                <p:cNvSpPr/>
                <p:nvPr/>
              </p:nvSpPr>
              <p:spPr>
                <a:xfrm rot="10231932">
                  <a:off x="7967896" y="2281759"/>
                  <a:ext cx="413250" cy="413250"/>
                </a:xfrm>
                <a:prstGeom prst="blockArc">
                  <a:avLst>
                    <a:gd name="adj1" fmla="val 10800000"/>
                    <a:gd name="adj2" fmla="val 21390970"/>
                    <a:gd name="adj3" fmla="val 11371"/>
                  </a:avLst>
                </a:prstGeom>
                <a:solidFill>
                  <a:srgbClr val="E945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93" name="组合 292"/>
                <p:cNvGrpSpPr/>
                <p:nvPr/>
              </p:nvGrpSpPr>
              <p:grpSpPr>
                <a:xfrm rot="2700000">
                  <a:off x="7831193" y="2061632"/>
                  <a:ext cx="601277" cy="630475"/>
                  <a:chOff x="7765806" y="2075041"/>
                  <a:chExt cx="601277" cy="630475"/>
                </a:xfrm>
              </p:grpSpPr>
              <p:sp>
                <p:nvSpPr>
                  <p:cNvPr id="294" name="梯形 293"/>
                  <p:cNvSpPr/>
                  <p:nvPr/>
                </p:nvSpPr>
                <p:spPr>
                  <a:xfrm rot="13500000">
                    <a:off x="7723064" y="2498386"/>
                    <a:ext cx="230505" cy="144780"/>
                  </a:xfrm>
                  <a:prstGeom prst="trapezoid">
                    <a:avLst/>
                  </a:prstGeom>
                  <a:solidFill>
                    <a:srgbClr val="E9452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95" name="组合 294"/>
                  <p:cNvGrpSpPr/>
                  <p:nvPr/>
                </p:nvGrpSpPr>
                <p:grpSpPr>
                  <a:xfrm rot="2781650">
                    <a:off x="7751207" y="2089640"/>
                    <a:ext cx="630475" cy="601277"/>
                    <a:chOff x="6251509" y="1137079"/>
                    <a:chExt cx="3906213" cy="3725311"/>
                  </a:xfrm>
                </p:grpSpPr>
                <p:sp>
                  <p:nvSpPr>
                    <p:cNvPr id="296" name="任意多边形: 形状 24"/>
                    <p:cNvSpPr/>
                    <p:nvPr/>
                  </p:nvSpPr>
                  <p:spPr>
                    <a:xfrm>
                      <a:off x="7557762" y="1137079"/>
                      <a:ext cx="1293709" cy="648305"/>
                    </a:xfrm>
                    <a:custGeom>
                      <a:avLst/>
                      <a:gdLst>
                        <a:gd name="connsiteX0" fmla="*/ 249877 w 1499230"/>
                        <a:gd name="connsiteY0" fmla="*/ 0 h 751296"/>
                        <a:gd name="connsiteX1" fmla="*/ 1249353 w 1499230"/>
                        <a:gd name="connsiteY1" fmla="*/ 0 h 751296"/>
                        <a:gd name="connsiteX2" fmla="*/ 1499230 w 1499230"/>
                        <a:gd name="connsiteY2" fmla="*/ 249877 h 751296"/>
                        <a:gd name="connsiteX3" fmla="*/ 1499230 w 1499230"/>
                        <a:gd name="connsiteY3" fmla="*/ 751296 h 751296"/>
                        <a:gd name="connsiteX4" fmla="*/ 0 w 1499230"/>
                        <a:gd name="connsiteY4" fmla="*/ 751296 h 751296"/>
                        <a:gd name="connsiteX5" fmla="*/ 0 w 1499230"/>
                        <a:gd name="connsiteY5" fmla="*/ 249877 h 751296"/>
                        <a:gd name="connsiteX6" fmla="*/ 249877 w 1499230"/>
                        <a:gd name="connsiteY6" fmla="*/ 0 h 7512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499230" h="751296">
                          <a:moveTo>
                            <a:pt x="249877" y="0"/>
                          </a:moveTo>
                          <a:lnTo>
                            <a:pt x="1249353" y="0"/>
                          </a:lnTo>
                          <a:cubicBezTo>
                            <a:pt x="1387356" y="0"/>
                            <a:pt x="1499230" y="111874"/>
                            <a:pt x="1499230" y="249877"/>
                          </a:cubicBezTo>
                          <a:lnTo>
                            <a:pt x="1499230" y="751296"/>
                          </a:lnTo>
                          <a:lnTo>
                            <a:pt x="0" y="751296"/>
                          </a:lnTo>
                          <a:lnTo>
                            <a:pt x="0" y="249877"/>
                          </a:lnTo>
                          <a:cubicBezTo>
                            <a:pt x="0" y="111874"/>
                            <a:pt x="111874" y="0"/>
                            <a:pt x="249877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20000"/>
                        <a:lumOff val="8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7" name="梯形 296"/>
                    <p:cNvSpPr/>
                    <p:nvPr/>
                  </p:nvSpPr>
                  <p:spPr>
                    <a:xfrm>
                      <a:off x="6321152" y="2093260"/>
                      <a:ext cx="3766930" cy="2671479"/>
                    </a:xfrm>
                    <a:prstGeom prst="trapezoid">
                      <a:avLst>
                        <a:gd name="adj" fmla="val 43230"/>
                      </a:avLst>
                    </a:prstGeom>
                    <a:solidFill>
                      <a:srgbClr val="F7B8A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任意多边形: 形状 22"/>
                    <p:cNvSpPr/>
                    <p:nvPr/>
                  </p:nvSpPr>
                  <p:spPr>
                    <a:xfrm>
                      <a:off x="7455002" y="1341964"/>
                      <a:ext cx="1499230" cy="751296"/>
                    </a:xfrm>
                    <a:custGeom>
                      <a:avLst/>
                      <a:gdLst>
                        <a:gd name="connsiteX0" fmla="*/ 249877 w 1499230"/>
                        <a:gd name="connsiteY0" fmla="*/ 0 h 751296"/>
                        <a:gd name="connsiteX1" fmla="*/ 1249353 w 1499230"/>
                        <a:gd name="connsiteY1" fmla="*/ 0 h 751296"/>
                        <a:gd name="connsiteX2" fmla="*/ 1499230 w 1499230"/>
                        <a:gd name="connsiteY2" fmla="*/ 249877 h 751296"/>
                        <a:gd name="connsiteX3" fmla="*/ 1499230 w 1499230"/>
                        <a:gd name="connsiteY3" fmla="*/ 751296 h 751296"/>
                        <a:gd name="connsiteX4" fmla="*/ 0 w 1499230"/>
                        <a:gd name="connsiteY4" fmla="*/ 751296 h 751296"/>
                        <a:gd name="connsiteX5" fmla="*/ 0 w 1499230"/>
                        <a:gd name="connsiteY5" fmla="*/ 249877 h 751296"/>
                        <a:gd name="connsiteX6" fmla="*/ 249877 w 1499230"/>
                        <a:gd name="connsiteY6" fmla="*/ 0 h 7512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499230" h="751296">
                          <a:moveTo>
                            <a:pt x="249877" y="0"/>
                          </a:moveTo>
                          <a:lnTo>
                            <a:pt x="1249353" y="0"/>
                          </a:lnTo>
                          <a:cubicBezTo>
                            <a:pt x="1387356" y="0"/>
                            <a:pt x="1499230" y="111874"/>
                            <a:pt x="1499230" y="249877"/>
                          </a:cubicBezTo>
                          <a:lnTo>
                            <a:pt x="1499230" y="751296"/>
                          </a:lnTo>
                          <a:lnTo>
                            <a:pt x="0" y="751296"/>
                          </a:lnTo>
                          <a:lnTo>
                            <a:pt x="0" y="249877"/>
                          </a:lnTo>
                          <a:cubicBezTo>
                            <a:pt x="0" y="111874"/>
                            <a:pt x="111874" y="0"/>
                            <a:pt x="249877" y="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矩形: 圆角 25"/>
                    <p:cNvSpPr/>
                    <p:nvPr/>
                  </p:nvSpPr>
                  <p:spPr>
                    <a:xfrm>
                      <a:off x="6251509" y="4743037"/>
                      <a:ext cx="3906213" cy="119353"/>
                    </a:xfrm>
                    <a:prstGeom prst="round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no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sp>
            <p:nvSpPr>
              <p:cNvPr id="300" name="矩形 299"/>
              <p:cNvSpPr/>
              <p:nvPr/>
            </p:nvSpPr>
            <p:spPr>
              <a:xfrm rot="4016906">
                <a:off x="7654886" y="2578298"/>
                <a:ext cx="7200" cy="216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01" name="矩形 300"/>
              <p:cNvSpPr/>
              <p:nvPr/>
            </p:nvSpPr>
            <p:spPr>
              <a:xfrm rot="3150472">
                <a:off x="7726985" y="2643151"/>
                <a:ext cx="7200" cy="216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02" name="矩形 301"/>
              <p:cNvSpPr/>
              <p:nvPr/>
            </p:nvSpPr>
            <p:spPr>
              <a:xfrm rot="1241463">
                <a:off x="7822861" y="2708848"/>
                <a:ext cx="7200" cy="216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305" name="文本框 304"/>
            <p:cNvSpPr txBox="1"/>
            <p:nvPr/>
          </p:nvSpPr>
          <p:spPr>
            <a:xfrm>
              <a:off x="7512" y="4015"/>
              <a:ext cx="5918" cy="2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altLang="zh-CN" sz="3200" b="1">
                  <a:solidFill>
                    <a:srgbClr val="416FC3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仿宋" panose="02010609060101010101" pitchFamily="49" charset="-122"/>
                </a:rPr>
                <a:t> </a:t>
              </a:r>
              <a:r>
                <a:rPr lang="en-US" altLang="zh-CN" sz="32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1.</a:t>
              </a:r>
              <a:r>
                <a:rPr lang="zh-CN" altLang="en-US" sz="32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选择你最近读的一本书</a:t>
              </a:r>
              <a:r>
                <a:rPr lang="zh-CN" altLang="en-US" sz="3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以梗概的形式对书的内容进行概括。</a:t>
              </a:r>
              <a:endPara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  <a:p>
              <a:pPr algn="l">
                <a:lnSpc>
                  <a:spcPct val="150000"/>
                </a:lnSpc>
              </a:pPr>
              <a:r>
                <a:rPr lang="en-US" altLang="zh-CN" sz="32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2.</a:t>
              </a:r>
              <a:r>
                <a:rPr lang="zh-CN" altLang="en-US" sz="3200" b="1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同学交流讨论，并进行修改。</a:t>
              </a:r>
              <a:endParaRPr lang="zh-CN" altLang="en-US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" name="组合 201"/>
          <p:cNvGrpSpPr/>
          <p:nvPr>
            <p:custDataLst>
              <p:tags r:id="rId1"/>
            </p:custDataLst>
          </p:nvPr>
        </p:nvGrpSpPr>
        <p:grpSpPr>
          <a:xfrm>
            <a:off x="2943860" y="18415"/>
            <a:ext cx="982980" cy="866140"/>
            <a:chOff x="4636" y="29"/>
            <a:chExt cx="1548" cy="1364"/>
          </a:xfrm>
        </p:grpSpPr>
        <p:cxnSp>
          <p:nvCxnSpPr>
            <p:cNvPr id="203" name="直接连接符 202"/>
            <p:cNvCxnSpPr/>
            <p:nvPr>
              <p:custDataLst>
                <p:tags r:id="rId2"/>
              </p:custDataLst>
            </p:nvPr>
          </p:nvCxnSpPr>
          <p:spPr>
            <a:xfrm>
              <a:off x="4784" y="254"/>
              <a:ext cx="1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>
              <p:custDataLst>
                <p:tags r:id="rId3"/>
              </p:custDataLst>
            </p:nvPr>
          </p:nvCxnSpPr>
          <p:spPr>
            <a:xfrm>
              <a:off x="4954" y="29"/>
              <a:ext cx="0" cy="1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>
              <p:custDataLst>
                <p:tags r:id="rId4"/>
              </p:custDataLst>
            </p:nvPr>
          </p:nvCxnSpPr>
          <p:spPr>
            <a:xfrm>
              <a:off x="4636" y="1206"/>
              <a:ext cx="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6" name="Title 6"/>
          <p:cNvSpPr txBox="1"/>
          <p:nvPr>
            <p:custDataLst>
              <p:tags r:id="rId5"/>
            </p:custDataLst>
          </p:nvPr>
        </p:nvSpPr>
        <p:spPr>
          <a:xfrm>
            <a:off x="3248660" y="314325"/>
            <a:ext cx="2674620" cy="67246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  <a:scene3d>
              <a:camera prst="orthographicFront"/>
              <a:lightRig rig="threePt" dir="t"/>
            </a:scene3d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b="1" spc="388" baseline="30000" dirty="0">
                <a:ln w="10160">
                  <a:solidFill>
                    <a:schemeClr val="accent5"/>
                  </a:solidFill>
                  <a:prstDash val="solid"/>
                </a:ln>
                <a:gradFill>
                  <a:gsLst>
                    <a:gs pos="0">
                      <a:srgbClr val="FBFB11"/>
                    </a:gs>
                    <a:gs pos="100000">
                      <a:srgbClr val="838309"/>
                    </a:gs>
                  </a:gsLst>
                  <a:lin scaled="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课堂小结</a:t>
            </a:r>
            <a:endParaRPr lang="zh-CN" altLang="en-US" sz="6000" b="1" spc="388" baseline="30000" dirty="0">
              <a:ln w="10160">
                <a:solidFill>
                  <a:schemeClr val="accent5"/>
                </a:solidFill>
                <a:prstDash val="solid"/>
              </a:ln>
              <a:gradFill>
                <a:gsLst>
                  <a:gs pos="0">
                    <a:srgbClr val="FBFB11"/>
                  </a:gs>
                  <a:gs pos="100000">
                    <a:srgbClr val="838309"/>
                  </a:gs>
                </a:gsLst>
                <a:lin scaled="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287" name="组合 286"/>
          <p:cNvGrpSpPr/>
          <p:nvPr/>
        </p:nvGrpSpPr>
        <p:grpSpPr>
          <a:xfrm>
            <a:off x="624205" y="1062355"/>
            <a:ext cx="8023225" cy="3572510"/>
            <a:chOff x="6062" y="3698"/>
            <a:chExt cx="7572" cy="3689"/>
          </a:xfrm>
        </p:grpSpPr>
        <p:sp>
          <p:nvSpPr>
            <p:cNvPr id="288" name="任意多边形: 形状 4"/>
            <p:cNvSpPr/>
            <p:nvPr/>
          </p:nvSpPr>
          <p:spPr>
            <a:xfrm>
              <a:off x="6062" y="3698"/>
              <a:ext cx="7572" cy="3689"/>
            </a:xfrm>
            <a:custGeom>
              <a:avLst/>
              <a:gdLst>
                <a:gd name="connsiteX0" fmla="*/ 0 w 4265631"/>
                <a:gd name="connsiteY0" fmla="*/ 0 h 2078043"/>
                <a:gd name="connsiteX1" fmla="*/ 4265631 w 4265631"/>
                <a:gd name="connsiteY1" fmla="*/ 0 h 2078043"/>
                <a:gd name="connsiteX2" fmla="*/ 4265631 w 4265631"/>
                <a:gd name="connsiteY2" fmla="*/ 2078044 h 2078043"/>
                <a:gd name="connsiteX3" fmla="*/ 0 w 4265631"/>
                <a:gd name="connsiteY3" fmla="*/ 2078044 h 2078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5631" h="2078043">
                  <a:moveTo>
                    <a:pt x="0" y="0"/>
                  </a:moveTo>
                  <a:lnTo>
                    <a:pt x="4265631" y="0"/>
                  </a:lnTo>
                  <a:lnTo>
                    <a:pt x="4265631" y="2078044"/>
                  </a:lnTo>
                  <a:lnTo>
                    <a:pt x="0" y="207804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6349" cap="flat">
              <a:noFill/>
              <a:prstDash val="solid"/>
              <a:miter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baseline="-25000"/>
            </a:p>
          </p:txBody>
        </p:sp>
        <p:sp>
          <p:nvSpPr>
            <p:cNvPr id="289" name="任意多边形: 形状 5"/>
            <p:cNvSpPr/>
            <p:nvPr/>
          </p:nvSpPr>
          <p:spPr>
            <a:xfrm>
              <a:off x="6303" y="3910"/>
              <a:ext cx="7127" cy="2919"/>
            </a:xfrm>
            <a:custGeom>
              <a:avLst/>
              <a:gdLst>
                <a:gd name="connsiteX0" fmla="*/ 0 w 3696662"/>
                <a:gd name="connsiteY0" fmla="*/ 0 h 1625157"/>
                <a:gd name="connsiteX1" fmla="*/ 3696662 w 3696662"/>
                <a:gd name="connsiteY1" fmla="*/ 0 h 1625157"/>
                <a:gd name="connsiteX2" fmla="*/ 3696662 w 3696662"/>
                <a:gd name="connsiteY2" fmla="*/ 1625158 h 1625157"/>
                <a:gd name="connsiteX3" fmla="*/ 0 w 3696662"/>
                <a:gd name="connsiteY3" fmla="*/ 1625158 h 162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6662" h="1625157">
                  <a:moveTo>
                    <a:pt x="0" y="0"/>
                  </a:moveTo>
                  <a:lnTo>
                    <a:pt x="3696662" y="0"/>
                  </a:lnTo>
                  <a:lnTo>
                    <a:pt x="3696662" y="1625158"/>
                  </a:lnTo>
                  <a:lnTo>
                    <a:pt x="0" y="1625158"/>
                  </a:lnTo>
                  <a:close/>
                </a:path>
              </a:pathLst>
            </a:custGeom>
            <a:solidFill>
              <a:schemeClr val="bg1"/>
            </a:solidFill>
            <a:ln w="16349" cap="flat">
              <a:noFill/>
              <a:prstDash val="solid"/>
              <a:miter/>
            </a:ln>
            <a:effectLst>
              <a:innerShdw blurRad="63500" dist="50800" dir="13500000">
                <a:prstClr val="black">
                  <a:alpha val="44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baseline="-25000" dirty="0"/>
            </a:p>
          </p:txBody>
        </p:sp>
        <p:sp>
          <p:nvSpPr>
            <p:cNvPr id="305" name="文本框 304"/>
            <p:cNvSpPr txBox="1"/>
            <p:nvPr/>
          </p:nvSpPr>
          <p:spPr>
            <a:xfrm>
              <a:off x="6244" y="4113"/>
              <a:ext cx="7390" cy="2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altLang="zh-CN" sz="3200" b="1">
                  <a:solidFill>
                    <a:srgbClr val="416FC3"/>
                  </a:solidFill>
                  <a:latin typeface="仿宋" panose="02010609060101010101" pitchFamily="49" charset="-122"/>
                  <a:ea typeface="仿宋" panose="02010609060101010101" pitchFamily="49" charset="-122"/>
                  <a:cs typeface="仿宋" panose="02010609060101010101" pitchFamily="49" charset="-122"/>
                </a:rPr>
                <a:t>   </a:t>
              </a:r>
              <a:r>
                <a:rPr sz="28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这节课我们主要学习了如何写作品梗概，学习了写</a:t>
              </a:r>
              <a:r>
                <a:rPr lang="zh-CN" sz="28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作品</a:t>
              </a:r>
              <a:r>
                <a:rPr sz="28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梗概的几个要点，当我们以后再遇见长篇的作品时，也能清晰地说出文章的大致内容了</a:t>
              </a:r>
              <a:r>
                <a:rPr sz="3200" b="1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。</a:t>
              </a:r>
              <a:endParaRPr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矩形 16"/>
          <p:cNvSpPr/>
          <p:nvPr/>
        </p:nvSpPr>
        <p:spPr>
          <a:xfrm>
            <a:off x="3929063" y="929879"/>
            <a:ext cx="1285875" cy="6915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000" b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3000" b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465910" y="1346597"/>
            <a:ext cx="2212181" cy="5708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30000"/>
              </a:lnSpc>
            </a:pPr>
            <a:r>
              <a:rPr lang="en-US" altLang="zh-CN" sz="24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24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b="0" i="0" u="none" strike="noStrike" kern="1200" cap="none" spc="0" normalizeH="0" baseline="0" noProof="1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1524000" y="2060540"/>
          <a:ext cx="6096000" cy="149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928662" y="730250"/>
            <a:ext cx="7524785" cy="4002088"/>
            <a:chOff x="332027" y="729587"/>
            <a:chExt cx="8197431" cy="4003187"/>
          </a:xfrm>
        </p:grpSpPr>
        <p:sp>
          <p:nvSpPr>
            <p:cNvPr id="19460" name="矩形 3"/>
            <p:cNvSpPr/>
            <p:nvPr/>
          </p:nvSpPr>
          <p:spPr>
            <a:xfrm>
              <a:off x="954618" y="1428271"/>
              <a:ext cx="7433425" cy="24561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写梗概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，就是把书、文章或影视作品的主要内容用简练的语言写下来。</a:t>
              </a:r>
              <a:endParaRPr lang="zh-CN" altLang="zh-CN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61" name="横卷形 4"/>
            <p:cNvSpPr/>
            <p:nvPr/>
          </p:nvSpPr>
          <p:spPr>
            <a:xfrm>
              <a:off x="332027" y="729587"/>
              <a:ext cx="8197431" cy="4003187"/>
            </a:xfrm>
            <a:prstGeom prst="horizontalScroll">
              <a:avLst>
                <a:gd name="adj" fmla="val 12500"/>
              </a:avLst>
            </a:prstGeom>
            <a:noFill/>
            <a:ln w="76200" cap="flat" cmpd="sng">
              <a:solidFill>
                <a:srgbClr val="339966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b="1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52396" y="3524486"/>
            <a:ext cx="8143932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266700" rtl="0">
              <a:lnSpc>
                <a:spcPct val="150000"/>
              </a:lnSpc>
            </a:pPr>
            <a:r>
              <a:rPr lang="zh-CN" altLang="en-US" sz="2400" b="1" dirty="0" smtClean="0">
                <a:latin typeface="+mj-ea"/>
                <a:ea typeface="+mj-ea"/>
                <a:cs typeface="宋体" panose="02010600030101010101" pitchFamily="2" charset="-122"/>
              </a:rPr>
              <a:t>  遇到以上情况，需要我们对书的内容进行概括，以</a:t>
            </a:r>
            <a:r>
              <a:rPr lang="zh-CN" altLang="en-US" sz="2400" b="1" dirty="0" smtClean="0">
                <a:latin typeface="+mj-ea"/>
                <a:ea typeface="+mj-ea"/>
                <a:cs typeface="宋体" panose="02010600030101010101" pitchFamily="2" charset="-122"/>
              </a:rPr>
              <a:t>梗概的形式，用十分简练的语言介绍这本书。</a:t>
            </a:r>
            <a:endParaRPr kumimoji="0" lang="zh-CN" altLang="en-US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ea"/>
              <a:ea typeface="+mj-ea"/>
              <a:cs typeface="宋体" panose="02010600030101010101" pitchFamily="2" charset="-122"/>
            </a:endParaRPr>
          </a:p>
        </p:txBody>
      </p:sp>
      <p:pic>
        <p:nvPicPr>
          <p:cNvPr id="21505" name="Picture 1" descr="C:\Users\Administrator\AppData\Roaming\Tencent\Users\541737432\QQ\WinTemp\RichOle\@H4P$}_TWDRF2J]K[R2Y[M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2082" y="1236117"/>
            <a:ext cx="8220345" cy="2376264"/>
          </a:xfrm>
          <a:prstGeom prst="rect">
            <a:avLst/>
          </a:prstGeom>
          <a:noFill/>
        </p:spPr>
      </p:pic>
      <p:grpSp>
        <p:nvGrpSpPr>
          <p:cNvPr id="202" name="组合 201"/>
          <p:cNvGrpSpPr/>
          <p:nvPr>
            <p:custDataLst>
              <p:tags r:id="rId2"/>
            </p:custDataLst>
          </p:nvPr>
        </p:nvGrpSpPr>
        <p:grpSpPr>
          <a:xfrm>
            <a:off x="2943860" y="18415"/>
            <a:ext cx="982980" cy="866140"/>
            <a:chOff x="4636" y="29"/>
            <a:chExt cx="1548" cy="1364"/>
          </a:xfrm>
        </p:grpSpPr>
        <p:cxnSp>
          <p:nvCxnSpPr>
            <p:cNvPr id="203" name="直接连接符 202"/>
            <p:cNvCxnSpPr/>
            <p:nvPr>
              <p:custDataLst>
                <p:tags r:id="rId3"/>
              </p:custDataLst>
            </p:nvPr>
          </p:nvCxnSpPr>
          <p:spPr>
            <a:xfrm>
              <a:off x="4784" y="254"/>
              <a:ext cx="1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>
              <p:custDataLst>
                <p:tags r:id="rId4"/>
              </p:custDataLst>
            </p:nvPr>
          </p:nvCxnSpPr>
          <p:spPr>
            <a:xfrm>
              <a:off x="4954" y="29"/>
              <a:ext cx="0" cy="1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>
              <p:custDataLst>
                <p:tags r:id="rId5"/>
              </p:custDataLst>
            </p:nvPr>
          </p:nvCxnSpPr>
          <p:spPr>
            <a:xfrm>
              <a:off x="4636" y="1206"/>
              <a:ext cx="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3145790" y="182245"/>
            <a:ext cx="2532380" cy="645160"/>
          </a:xfrm>
          <a:prstGeom prst="rect">
            <a:avLst/>
          </a:prstGeom>
          <a:noFill/>
          <a:effectLst>
            <a:glow rad="63500">
              <a:srgbClr val="FFFF00">
                <a:alpha val="40000"/>
              </a:srgb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36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方正小标宋简体" panose="03000509000000000000" charset="-122"/>
                <a:ea typeface="方正小标宋简体" panose="03000509000000000000" charset="-122"/>
                <a:cs typeface="方正小标宋简体" panose="03000509000000000000" charset="-122"/>
              </a:rPr>
              <a:t>新课导入</a:t>
            </a:r>
            <a:endParaRPr lang="zh-CN" altLang="en-US" sz="360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方正小标宋简体" panose="03000509000000000000" charset="-122"/>
              <a:ea typeface="方正小标宋简体" panose="03000509000000000000" charset="-122"/>
              <a:cs typeface="方正小标宋简体" panose="03000509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1835" y="2216845"/>
            <a:ext cx="8286808" cy="2501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457200" rtl="0">
              <a:lnSpc>
                <a:spcPct val="140000"/>
              </a:lnSpc>
            </a:pPr>
            <a:r>
              <a:rPr lang="zh-CN" altLang="en-US" sz="2800" b="1" dirty="0" smtClean="0">
                <a:latin typeface="+mj-ea"/>
                <a:ea typeface="+mj-ea"/>
                <a:cs typeface="Times New Roman" panose="02020603050405020304" pitchFamily="18" charset="0"/>
              </a:rPr>
              <a:t> 有时候</a:t>
            </a:r>
            <a:r>
              <a:rPr lang="zh-CN" altLang="en-US" sz="2800" b="1" dirty="0">
                <a:latin typeface="+mj-ea"/>
                <a:ea typeface="+mj-ea"/>
                <a:cs typeface="Times New Roman" panose="02020603050405020304" pitchFamily="18" charset="0"/>
              </a:rPr>
              <a:t>我们需要向别人推荐一本喜欢的书，这就需要我们把书的内容进行概括，以梗概的形式，用十分简练的语言介绍这本书。这次习作，就要求写作品梗概，注意把书</a:t>
            </a:r>
            <a:r>
              <a:rPr lang="zh-CN" altLang="en-US" sz="2800" b="1" dirty="0">
                <a:latin typeface="+mj-ea"/>
                <a:ea typeface="+mj-ea"/>
                <a:cs typeface="Times New Roman" panose="02020603050405020304" pitchFamily="18" charset="0"/>
              </a:rPr>
              <a:t>的大意介绍清楚。</a:t>
            </a:r>
            <a:endParaRPr lang="zh-CN" altLang="en-US" sz="2800" b="1" dirty="0" smtClean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33" b="20748"/>
          <a:stretch>
            <a:fillRect/>
          </a:stretch>
        </p:blipFill>
        <p:spPr bwMode="auto">
          <a:xfrm>
            <a:off x="3037840" y="79375"/>
            <a:ext cx="3060700" cy="7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1214414" y="1266209"/>
            <a:ext cx="7534050" cy="6625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说说本次习作对我们提出了哪些要求？ </a:t>
            </a: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grpSp>
        <p:nvGrpSpPr>
          <p:cNvPr id="202" name="组合 201"/>
          <p:cNvGrpSpPr/>
          <p:nvPr>
            <p:custDataLst>
              <p:tags r:id="rId2"/>
            </p:custDataLst>
          </p:nvPr>
        </p:nvGrpSpPr>
        <p:grpSpPr>
          <a:xfrm>
            <a:off x="2943860" y="18415"/>
            <a:ext cx="982980" cy="866140"/>
            <a:chOff x="4636" y="29"/>
            <a:chExt cx="1548" cy="1364"/>
          </a:xfrm>
        </p:grpSpPr>
        <p:cxnSp>
          <p:nvCxnSpPr>
            <p:cNvPr id="203" name="直接连接符 202"/>
            <p:cNvCxnSpPr/>
            <p:nvPr>
              <p:custDataLst>
                <p:tags r:id="rId3"/>
              </p:custDataLst>
            </p:nvPr>
          </p:nvCxnSpPr>
          <p:spPr>
            <a:xfrm>
              <a:off x="4784" y="254"/>
              <a:ext cx="1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>
              <p:custDataLst>
                <p:tags r:id="rId4"/>
              </p:custDataLst>
            </p:nvPr>
          </p:nvCxnSpPr>
          <p:spPr>
            <a:xfrm>
              <a:off x="4954" y="29"/>
              <a:ext cx="0" cy="1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>
              <p:custDataLst>
                <p:tags r:id="rId5"/>
              </p:custDataLst>
            </p:nvPr>
          </p:nvCxnSpPr>
          <p:spPr>
            <a:xfrm>
              <a:off x="4636" y="1206"/>
              <a:ext cx="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45810" y="2714621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33" b="26700"/>
          <a:stretch>
            <a:fillRect/>
          </a:stretch>
        </p:blipFill>
        <p:spPr bwMode="auto">
          <a:xfrm>
            <a:off x="2943860" y="118110"/>
            <a:ext cx="3060700" cy="66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32774" y="2714626"/>
            <a:ext cx="1152128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圆角矩形标注 35"/>
          <p:cNvSpPr/>
          <p:nvPr/>
        </p:nvSpPr>
        <p:spPr>
          <a:xfrm>
            <a:off x="5325110" y="1296035"/>
            <a:ext cx="3599815" cy="2736215"/>
          </a:xfrm>
          <a:prstGeom prst="wedgeRoundRectCallout">
            <a:avLst>
              <a:gd name="adj1" fmla="val -64246"/>
              <a:gd name="adj2" fmla="val 31411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r>
              <a:rPr lang="en-US" altLang="zh-CN" sz="2400" b="1" dirty="0">
                <a:solidFill>
                  <a:schemeClr val="tx1"/>
                </a:solidFill>
              </a:rPr>
              <a:t>１.</a:t>
            </a:r>
            <a:r>
              <a:rPr lang="zh-CN" altLang="en-US" sz="2400" b="1" dirty="0">
                <a:solidFill>
                  <a:schemeClr val="tx1"/>
                </a:solidFill>
              </a:rPr>
              <a:t>读懂内容，把握脉络</a:t>
            </a:r>
            <a:endParaRPr lang="zh-CN" altLang="en-US" sz="2400" b="1" dirty="0">
              <a:solidFill>
                <a:schemeClr val="tx1"/>
              </a:solidFill>
            </a:endParaRPr>
          </a:p>
          <a:p>
            <a:pPr defTabSz="457200" rtl="0"/>
            <a:endParaRPr lang="zh-CN" altLang="en-US" sz="2400" b="1" dirty="0">
              <a:solidFill>
                <a:schemeClr val="tx1"/>
              </a:solidFill>
            </a:endParaRPr>
          </a:p>
          <a:p>
            <a:pPr defTabSz="457200" rtl="0"/>
            <a:r>
              <a:rPr lang="zh-CN" altLang="en-US" sz="2400" b="1" dirty="0">
                <a:solidFill>
                  <a:schemeClr val="tx1"/>
                </a:solidFill>
              </a:rPr>
              <a:t>２</a:t>
            </a:r>
            <a:r>
              <a:rPr lang="en-US" altLang="zh-CN" sz="2400" b="1" dirty="0">
                <a:solidFill>
                  <a:schemeClr val="tx1"/>
                </a:solidFill>
              </a:rPr>
              <a:t>.</a:t>
            </a:r>
            <a:r>
              <a:rPr lang="zh-CN" altLang="en-US" sz="2400" b="1" dirty="0">
                <a:solidFill>
                  <a:schemeClr val="tx1"/>
                </a:solidFill>
              </a:rPr>
              <a:t>精选概括，合并成段</a:t>
            </a:r>
            <a:endParaRPr lang="zh-CN" altLang="en-US" sz="2400" b="1" dirty="0">
              <a:solidFill>
                <a:schemeClr val="tx1"/>
              </a:solidFill>
            </a:endParaRPr>
          </a:p>
          <a:p>
            <a:pPr defTabSz="457200" rtl="0"/>
            <a:endParaRPr lang="zh-CN" altLang="en-US" sz="2400" b="1" dirty="0">
              <a:solidFill>
                <a:schemeClr val="tx1"/>
              </a:solidFill>
            </a:endParaRPr>
          </a:p>
          <a:p>
            <a:pPr defTabSz="457200" rtl="0"/>
            <a:r>
              <a:rPr lang="en-US" altLang="zh-CN" sz="2400" b="1" dirty="0">
                <a:solidFill>
                  <a:schemeClr val="tx1"/>
                </a:solidFill>
              </a:rPr>
              <a:t> 3.</a:t>
            </a:r>
            <a:r>
              <a:rPr lang="zh-CN" altLang="en-US" sz="2400" b="1" dirty="0">
                <a:solidFill>
                  <a:schemeClr val="tx1"/>
                </a:solidFill>
              </a:rPr>
              <a:t>锤炼语言，表达连贯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157144" y="1543092"/>
            <a:ext cx="2143140" cy="1171534"/>
          </a:xfrm>
          <a:prstGeom prst="wedgeRoundRectCallout">
            <a:avLst>
              <a:gd name="adj1" fmla="val 51755"/>
              <a:gd name="adj2" fmla="val 8108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/>
            <a:endParaRPr lang="en-US" altLang="zh-CN" sz="2400" b="1" dirty="0" smtClean="0">
              <a:solidFill>
                <a:schemeClr val="tx1"/>
              </a:solidFill>
            </a:endParaRPr>
          </a:p>
          <a:p>
            <a:pPr defTabSz="457200" rtl="0"/>
            <a:r>
              <a:rPr lang="zh-CN" altLang="en-US" sz="2400" b="1" dirty="0" smtClean="0">
                <a:solidFill>
                  <a:schemeClr val="tx1"/>
                </a:solidFill>
              </a:rPr>
              <a:t>怎样写作品梗概呢？</a:t>
            </a:r>
            <a:endParaRPr lang="zh-CN" altLang="en-US" sz="2400" b="1" dirty="0" smtClean="0">
              <a:solidFill>
                <a:schemeClr val="tx1"/>
              </a:solidFill>
            </a:endParaRPr>
          </a:p>
          <a:p>
            <a:pPr defTabSz="457200" rtl="0"/>
            <a:endParaRPr lang="zh-CN" altLang="en-US" sz="2400" b="1" dirty="0" smtClean="0">
              <a:solidFill>
                <a:schemeClr val="tx1"/>
              </a:solidFill>
            </a:endParaRPr>
          </a:p>
        </p:txBody>
      </p:sp>
      <p:grpSp>
        <p:nvGrpSpPr>
          <p:cNvPr id="202" name="组合 201"/>
          <p:cNvGrpSpPr/>
          <p:nvPr>
            <p:custDataLst>
              <p:tags r:id="rId4"/>
            </p:custDataLst>
          </p:nvPr>
        </p:nvGrpSpPr>
        <p:grpSpPr>
          <a:xfrm>
            <a:off x="2943860" y="18415"/>
            <a:ext cx="982980" cy="866140"/>
            <a:chOff x="4636" y="29"/>
            <a:chExt cx="1548" cy="1364"/>
          </a:xfrm>
        </p:grpSpPr>
        <p:cxnSp>
          <p:nvCxnSpPr>
            <p:cNvPr id="203" name="直接连接符 202"/>
            <p:cNvCxnSpPr/>
            <p:nvPr>
              <p:custDataLst>
                <p:tags r:id="rId5"/>
              </p:custDataLst>
            </p:nvPr>
          </p:nvCxnSpPr>
          <p:spPr>
            <a:xfrm>
              <a:off x="4784" y="254"/>
              <a:ext cx="1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>
              <p:custDataLst>
                <p:tags r:id="rId6"/>
              </p:custDataLst>
            </p:nvPr>
          </p:nvCxnSpPr>
          <p:spPr>
            <a:xfrm>
              <a:off x="4954" y="29"/>
              <a:ext cx="0" cy="1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>
              <p:custDataLst>
                <p:tags r:id="rId7"/>
              </p:custDataLst>
            </p:nvPr>
          </p:nvCxnSpPr>
          <p:spPr>
            <a:xfrm>
              <a:off x="4636" y="1206"/>
              <a:ext cx="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69" b="25533"/>
          <a:stretch>
            <a:fillRect/>
          </a:stretch>
        </p:blipFill>
        <p:spPr bwMode="auto">
          <a:xfrm>
            <a:off x="3041650" y="210038"/>
            <a:ext cx="3060700" cy="624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071538" y="-1857406"/>
            <a:ext cx="7715304" cy="637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rtl="0"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5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45960" y="2353786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4001593" y="1995686"/>
            <a:ext cx="3810767" cy="1872208"/>
          </a:xfrm>
          <a:prstGeom prst="wedgeRoundRectCallout">
            <a:avLst>
              <a:gd name="adj1" fmla="val -65732"/>
              <a:gd name="adj2" fmla="val -1144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800" b="1" dirty="0">
                <a:solidFill>
                  <a:schemeClr val="tx1"/>
                </a:solidFill>
              </a:rPr>
              <a:t>概 括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。每个</a:t>
            </a:r>
            <a:r>
              <a:rPr lang="zh-CN" altLang="en-US" sz="2800" b="1" dirty="0">
                <a:solidFill>
                  <a:schemeClr val="tx1"/>
                </a:solidFill>
              </a:rPr>
              <a:t>章节的内容用简练的语言概括成一段话。</a:t>
            </a:r>
            <a:endParaRPr lang="zh-CN" altLang="en-US" sz="2800" b="1" dirty="0" smtClean="0">
              <a:solidFill>
                <a:schemeClr val="tx1"/>
              </a:solidFill>
            </a:endParaRPr>
          </a:p>
        </p:txBody>
      </p:sp>
      <p:grpSp>
        <p:nvGrpSpPr>
          <p:cNvPr id="202" name="组合 201"/>
          <p:cNvGrpSpPr/>
          <p:nvPr>
            <p:custDataLst>
              <p:tags r:id="rId3"/>
            </p:custDataLst>
          </p:nvPr>
        </p:nvGrpSpPr>
        <p:grpSpPr>
          <a:xfrm>
            <a:off x="2943860" y="18415"/>
            <a:ext cx="982980" cy="866140"/>
            <a:chOff x="4636" y="29"/>
            <a:chExt cx="1548" cy="1364"/>
          </a:xfrm>
        </p:grpSpPr>
        <p:cxnSp>
          <p:nvCxnSpPr>
            <p:cNvPr id="203" name="直接连接符 202"/>
            <p:cNvCxnSpPr/>
            <p:nvPr>
              <p:custDataLst>
                <p:tags r:id="rId4"/>
              </p:custDataLst>
            </p:nvPr>
          </p:nvCxnSpPr>
          <p:spPr>
            <a:xfrm>
              <a:off x="4784" y="254"/>
              <a:ext cx="1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>
              <p:custDataLst>
                <p:tags r:id="rId5"/>
              </p:custDataLst>
            </p:nvPr>
          </p:nvCxnSpPr>
          <p:spPr>
            <a:xfrm>
              <a:off x="4954" y="29"/>
              <a:ext cx="0" cy="13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>
              <p:custDataLst>
                <p:tags r:id="rId6"/>
              </p:custDataLst>
            </p:nvPr>
          </p:nvCxnSpPr>
          <p:spPr>
            <a:xfrm>
              <a:off x="4636" y="1206"/>
              <a:ext cx="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矩形 12"/>
          <p:cNvSpPr/>
          <p:nvPr/>
        </p:nvSpPr>
        <p:spPr>
          <a:xfrm>
            <a:off x="467544" y="766557"/>
            <a:ext cx="7786742" cy="662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2800" b="1" dirty="0" smtClean="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3995936" y="1439828"/>
            <a:ext cx="3433584" cy="1861378"/>
          </a:xfrm>
          <a:prstGeom prst="wedgeRoundRectCallout">
            <a:avLst>
              <a:gd name="adj1" fmla="val -61896"/>
              <a:gd name="adj2" fmla="val 47230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rtl="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去掉对人物语言、外貌、心理描写的句子。</a:t>
            </a:r>
            <a:endParaRPr lang="en-US" altLang="zh-CN" sz="2800" b="1" dirty="0" smtClean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32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92746" y="2802731"/>
            <a:ext cx="2103190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2928940"/>
            <a:ext cx="1738174" cy="171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 22"/>
          <p:cNvSpPr/>
          <p:nvPr/>
        </p:nvSpPr>
        <p:spPr>
          <a:xfrm>
            <a:off x="2339975" y="148590"/>
            <a:ext cx="6746240" cy="463740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defTabSz="457200" rtl="0">
              <a:lnSpc>
                <a:spcPct val="130000"/>
              </a:lnSpc>
            </a:pPr>
            <a:r>
              <a:rPr lang="zh-CN" altLang="en-US" sz="2000" b="1" dirty="0">
                <a:solidFill>
                  <a:schemeClr val="tx1"/>
                </a:solidFill>
              </a:rPr>
              <a:t>概括文章主要内容的方法有以下几点：</a:t>
            </a:r>
            <a:endParaRPr lang="zh-CN" altLang="en-US" sz="2000" b="1" dirty="0">
              <a:solidFill>
                <a:schemeClr val="tx1"/>
              </a:solidFill>
            </a:endParaRPr>
          </a:p>
          <a:p>
            <a:pPr indent="457200" defTabSz="457200" rtl="0">
              <a:lnSpc>
                <a:spcPct val="130000"/>
              </a:lnSpc>
            </a:pPr>
            <a:r>
              <a:rPr lang="en-US" altLang="zh-CN" sz="2000" b="1" dirty="0">
                <a:solidFill>
                  <a:srgbClr val="0000FF"/>
                </a:solidFill>
              </a:rPr>
              <a:t>1.</a:t>
            </a:r>
            <a:r>
              <a:rPr lang="zh-CN" altLang="en-US" sz="2000" b="1" dirty="0">
                <a:solidFill>
                  <a:srgbClr val="0000FF"/>
                </a:solidFill>
              </a:rPr>
              <a:t>要素归纳法。</a:t>
            </a:r>
            <a:r>
              <a:rPr lang="zh-CN" altLang="en-US" sz="2000" b="1" dirty="0">
                <a:solidFill>
                  <a:schemeClr val="tx1"/>
                </a:solidFill>
              </a:rPr>
              <a:t>弄清记叙文六要素，综合起来，再整理好语序，就是文章的主要内容。</a:t>
            </a:r>
            <a:endParaRPr lang="zh-CN" altLang="en-US" sz="2000" b="1" dirty="0">
              <a:solidFill>
                <a:schemeClr val="tx1"/>
              </a:solidFill>
            </a:endParaRPr>
          </a:p>
          <a:p>
            <a:pPr indent="457200" defTabSz="457200" rtl="0">
              <a:lnSpc>
                <a:spcPct val="130000"/>
              </a:lnSpc>
            </a:pPr>
            <a:r>
              <a:rPr lang="en-US" altLang="zh-CN" sz="2000" b="1" dirty="0">
                <a:solidFill>
                  <a:srgbClr val="0000FF"/>
                </a:solidFill>
              </a:rPr>
              <a:t>2.</a:t>
            </a:r>
            <a:r>
              <a:rPr lang="zh-CN" altLang="en-US" sz="2000" b="1" dirty="0">
                <a:solidFill>
                  <a:srgbClr val="0000FF"/>
                </a:solidFill>
              </a:rPr>
              <a:t>段意合并法。</a:t>
            </a:r>
            <a:r>
              <a:rPr lang="zh-CN" altLang="en-US" sz="2000" b="1" dirty="0">
                <a:solidFill>
                  <a:schemeClr val="tx1"/>
                </a:solidFill>
              </a:rPr>
              <a:t>先把文章分成几段，概括出每一部分所写的内容，再把几个部分的段意组合起来，文章的主要内容就概括出来了。</a:t>
            </a:r>
            <a:endParaRPr lang="zh-CN" altLang="en-US" sz="2000" b="1" dirty="0">
              <a:solidFill>
                <a:schemeClr val="tx1"/>
              </a:solidFill>
            </a:endParaRPr>
          </a:p>
          <a:p>
            <a:pPr indent="457200" defTabSz="457200" rtl="0">
              <a:lnSpc>
                <a:spcPct val="130000"/>
              </a:lnSpc>
            </a:pPr>
            <a:r>
              <a:rPr lang="en-US" altLang="zh-CN" sz="2000" b="1" dirty="0">
                <a:solidFill>
                  <a:srgbClr val="0000FF"/>
                </a:solidFill>
              </a:rPr>
              <a:t>3.</a:t>
            </a:r>
            <a:r>
              <a:rPr lang="zh-CN" altLang="en-US" sz="2000" b="1" dirty="0">
                <a:solidFill>
                  <a:srgbClr val="0000FF"/>
                </a:solidFill>
              </a:rPr>
              <a:t>摘录句段法。</a:t>
            </a:r>
            <a:r>
              <a:rPr lang="zh-CN" altLang="en-US" sz="2000" b="1" dirty="0">
                <a:solidFill>
                  <a:schemeClr val="tx1"/>
                </a:solidFill>
              </a:rPr>
              <a:t>有些文章结构上的总起句、过渡句、总结句或内容上的中心句就体现了文章的主要内容。</a:t>
            </a:r>
            <a:endParaRPr lang="zh-CN" altLang="en-US" sz="2000" b="1" dirty="0">
              <a:solidFill>
                <a:schemeClr val="tx1"/>
              </a:solidFill>
            </a:endParaRPr>
          </a:p>
          <a:p>
            <a:pPr indent="457200" defTabSz="457200" rtl="0">
              <a:lnSpc>
                <a:spcPct val="130000"/>
              </a:lnSpc>
            </a:pPr>
            <a:r>
              <a:rPr lang="en-US" altLang="zh-CN" sz="2000" b="1" dirty="0">
                <a:solidFill>
                  <a:srgbClr val="0000FF"/>
                </a:solidFill>
              </a:rPr>
              <a:t>4.</a:t>
            </a:r>
            <a:r>
              <a:rPr lang="zh-CN" altLang="en-US" sz="2000" b="1" dirty="0">
                <a:solidFill>
                  <a:srgbClr val="0000FF"/>
                </a:solidFill>
              </a:rPr>
              <a:t>取舍主次法。</a:t>
            </a:r>
            <a:r>
              <a:rPr lang="zh-CN" altLang="en-US" sz="2000" b="1" dirty="0">
                <a:solidFill>
                  <a:schemeClr val="tx1"/>
                </a:solidFill>
              </a:rPr>
              <a:t>对写了几件事的文章，先分清事件的主次，然后根据主要的来概括它的主要内容。 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grpSp>
        <p:nvGrpSpPr>
          <p:cNvPr id="2" name="组合 6"/>
          <p:cNvGrpSpPr/>
          <p:nvPr/>
        </p:nvGrpSpPr>
        <p:grpSpPr>
          <a:xfrm>
            <a:off x="107504" y="1392327"/>
            <a:ext cx="2304256" cy="1323439"/>
            <a:chOff x="357158" y="1236446"/>
            <a:chExt cx="1714512" cy="1796096"/>
          </a:xfrm>
        </p:grpSpPr>
        <p:sp>
          <p:nvSpPr>
            <p:cNvPr id="6" name="云形标注 5"/>
            <p:cNvSpPr/>
            <p:nvPr/>
          </p:nvSpPr>
          <p:spPr>
            <a:xfrm>
              <a:off x="357158" y="1285866"/>
              <a:ext cx="1714512" cy="1357322"/>
            </a:xfrm>
            <a:prstGeom prst="cloudCallout">
              <a:avLst>
                <a:gd name="adj1" fmla="val -33426"/>
                <a:gd name="adj2" fmla="val 73728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64291" y="1236446"/>
              <a:ext cx="1571636" cy="17960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F0000"/>
                  </a:solidFill>
                </a:rPr>
                <a:t>     概括</a:t>
              </a:r>
              <a:r>
                <a:rPr lang="zh-CN" altLang="en-US" sz="2000" b="1" dirty="0">
                  <a:solidFill>
                    <a:srgbClr val="FF0000"/>
                  </a:solidFill>
                </a:rPr>
                <a:t>文章主要内容的</a:t>
              </a:r>
              <a:r>
                <a:rPr lang="zh-CN" altLang="en-US" sz="2000" b="1" dirty="0" smtClean="0">
                  <a:solidFill>
                    <a:srgbClr val="FF0000"/>
                  </a:solidFill>
                </a:rPr>
                <a:t>方法有哪些呢？</a:t>
              </a:r>
              <a:endParaRPr lang="zh-CN" altLang="en-US" sz="2000" b="1" dirty="0" smtClean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0.xml><?xml version="1.0" encoding="utf-8"?>
<p:tagLst xmlns:p="http://schemas.openxmlformats.org/presentationml/2006/main">
  <p:tag name="KSO_WM_UNIT_TEXTBOXSTYLE_SHAPETYPE" val="1"/>
  <p:tag name="KSO_WM_UNIT_TEXTBOXSTYLE_ADJUSTLEFT" val="0_-22.8"/>
  <p:tag name="KSO_WM_UNIT_TEXTBOXSTYLE_ADJUSTTOP" val="100_6.95897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mixed20201884_45*i*4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11.xml><?xml version="1.0" encoding="utf-8"?>
<p:tagLst xmlns:p="http://schemas.openxmlformats.org/presentationml/2006/main">
  <p:tag name="KSO_WM_UNIT_TEXTBOXSTYLE_GUID" val="{fa17e29c-0ed9-47d9-b499-11031d57a368}"/>
</p:tagLst>
</file>

<file path=ppt/tags/tag12.xml><?xml version="1.0" encoding="utf-8"?>
<p:tagLst xmlns:p="http://schemas.openxmlformats.org/presentationml/2006/main">
  <p:tag name="KSO_WM_UNIT_TEXTBOXSTYLE_SHAPETYPE" val="1"/>
  <p:tag name="KSO_WM_UNIT_TEXTBOXSTYLE_ADJUSTLEFT" val="0_-15.38583"/>
  <p:tag name="KSO_WM_UNIT_TEXTBOXSTYLE_ADJUSTTOP" val="0_-5.098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4_45*i*2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13.xml><?xml version="1.0" encoding="utf-8"?>
<p:tagLst xmlns:p="http://schemas.openxmlformats.org/presentationml/2006/main">
  <p:tag name="KSO_WM_UNIT_TEXTBOXSTYLE_SHAPETYPE" val="1"/>
  <p:tag name="KSO_WM_UNIT_TEXTBOXSTYLE_ADJUSTLEFT" val="0_-6.915749"/>
  <p:tag name="KSO_WM_UNIT_TEXTBOXSTYLE_ADJUSTTOP" val="0_-16.35"/>
  <p:tag name="KSO_WM_UNIT_TEXTBOXSTYLE_ADJUSTHEIGTH" val="100_32.6392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mixed20201884_45*i*3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14.xml><?xml version="1.0" encoding="utf-8"?>
<p:tagLst xmlns:p="http://schemas.openxmlformats.org/presentationml/2006/main">
  <p:tag name="KSO_WM_UNIT_TEXTBOXSTYLE_SHAPETYPE" val="1"/>
  <p:tag name="KSO_WM_UNIT_TEXTBOXSTYLE_ADJUSTLEFT" val="0_-22.8"/>
  <p:tag name="KSO_WM_UNIT_TEXTBOXSTYLE_ADJUSTTOP" val="100_6.95897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mixed20201884_45*i*4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15.xml><?xml version="1.0" encoding="utf-8"?>
<p:tagLst xmlns:p="http://schemas.openxmlformats.org/presentationml/2006/main">
  <p:tag name="KSO_WM_UNIT_TEXTBOXSTYLE_GUID" val="{fa17e29c-0ed9-47d9-b499-11031d57a368}"/>
</p:tagLst>
</file>

<file path=ppt/tags/tag16.xml><?xml version="1.0" encoding="utf-8"?>
<p:tagLst xmlns:p="http://schemas.openxmlformats.org/presentationml/2006/main">
  <p:tag name="KSO_WM_UNIT_TEXTBOXSTYLE_SHAPETYPE" val="1"/>
  <p:tag name="KSO_WM_UNIT_TEXTBOXSTYLE_ADJUSTLEFT" val="0_-15.38583"/>
  <p:tag name="KSO_WM_UNIT_TEXTBOXSTYLE_ADJUSTTOP" val="0_-5.098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4_45*i*2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17.xml><?xml version="1.0" encoding="utf-8"?>
<p:tagLst xmlns:p="http://schemas.openxmlformats.org/presentationml/2006/main">
  <p:tag name="KSO_WM_UNIT_TEXTBOXSTYLE_SHAPETYPE" val="1"/>
  <p:tag name="KSO_WM_UNIT_TEXTBOXSTYLE_ADJUSTLEFT" val="0_-6.915749"/>
  <p:tag name="KSO_WM_UNIT_TEXTBOXSTYLE_ADJUSTTOP" val="0_-16.35"/>
  <p:tag name="KSO_WM_UNIT_TEXTBOXSTYLE_ADJUSTHEIGTH" val="100_32.6392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mixed20201884_45*i*3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18.xml><?xml version="1.0" encoding="utf-8"?>
<p:tagLst xmlns:p="http://schemas.openxmlformats.org/presentationml/2006/main">
  <p:tag name="KSO_WM_UNIT_TEXTBOXSTYLE_SHAPETYPE" val="1"/>
  <p:tag name="KSO_WM_UNIT_TEXTBOXSTYLE_ADJUSTLEFT" val="0_-22.8"/>
  <p:tag name="KSO_WM_UNIT_TEXTBOXSTYLE_ADJUSTTOP" val="100_6.95897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mixed20201884_45*i*4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19.xml><?xml version="1.0" encoding="utf-8"?>
<p:tagLst xmlns:p="http://schemas.openxmlformats.org/presentationml/2006/main">
  <p:tag name="KSO_WM_UNIT_TEXTBOXSTYLE_GUID" val="{fa17e29c-0ed9-47d9-b499-11031d57a368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p="http://schemas.openxmlformats.org/presentationml/2006/main">
  <p:tag name="KSO_WM_UNIT_TEXTBOXSTYLE_SHAPETYPE" val="1"/>
  <p:tag name="KSO_WM_UNIT_TEXTBOXSTYLE_ADJUSTLEFT" val="0_-15.38583"/>
  <p:tag name="KSO_WM_UNIT_TEXTBOXSTYLE_ADJUSTTOP" val="0_-5.098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4_45*i*2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21.xml><?xml version="1.0" encoding="utf-8"?>
<p:tagLst xmlns:p="http://schemas.openxmlformats.org/presentationml/2006/main">
  <p:tag name="KSO_WM_UNIT_TEXTBOXSTYLE_SHAPETYPE" val="1"/>
  <p:tag name="KSO_WM_UNIT_TEXTBOXSTYLE_ADJUSTLEFT" val="0_-6.915749"/>
  <p:tag name="KSO_WM_UNIT_TEXTBOXSTYLE_ADJUSTTOP" val="0_-16.35"/>
  <p:tag name="KSO_WM_UNIT_TEXTBOXSTYLE_ADJUSTHEIGTH" val="100_32.6392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mixed20201884_45*i*3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22.xml><?xml version="1.0" encoding="utf-8"?>
<p:tagLst xmlns:p="http://schemas.openxmlformats.org/presentationml/2006/main">
  <p:tag name="KSO_WM_UNIT_TEXTBOXSTYLE_SHAPETYPE" val="1"/>
  <p:tag name="KSO_WM_UNIT_TEXTBOXSTYLE_ADJUSTLEFT" val="0_-22.8"/>
  <p:tag name="KSO_WM_UNIT_TEXTBOXSTYLE_ADJUSTTOP" val="100_6.95897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mixed20201884_45*i*4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23.xml><?xml version="1.0" encoding="utf-8"?>
<p:tagLst xmlns:p="http://schemas.openxmlformats.org/presentationml/2006/main">
  <p:tag name="KSO_WM_UNIT_TEXTBOXSTYLE_GUID" val="{fa17e29c-0ed9-47d9-b499-11031d57a368}"/>
</p:tagLst>
</file>

<file path=ppt/tags/tag24.xml><?xml version="1.0" encoding="utf-8"?>
<p:tagLst xmlns:p="http://schemas.openxmlformats.org/presentationml/2006/main">
  <p:tag name="KSO_WM_UNIT_TEXTBOXSTYLE_SHAPETYPE" val="1"/>
  <p:tag name="KSO_WM_UNIT_TEXTBOXSTYLE_ADJUSTLEFT" val="0_-15.38583"/>
  <p:tag name="KSO_WM_UNIT_TEXTBOXSTYLE_ADJUSTTOP" val="0_-5.098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4_45*i*2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25.xml><?xml version="1.0" encoding="utf-8"?>
<p:tagLst xmlns:p="http://schemas.openxmlformats.org/presentationml/2006/main">
  <p:tag name="KSO_WM_UNIT_TEXTBOXSTYLE_SHAPETYPE" val="1"/>
  <p:tag name="KSO_WM_UNIT_TEXTBOXSTYLE_ADJUSTLEFT" val="0_-6.915749"/>
  <p:tag name="KSO_WM_UNIT_TEXTBOXSTYLE_ADJUSTTOP" val="0_-16.35"/>
  <p:tag name="KSO_WM_UNIT_TEXTBOXSTYLE_ADJUSTHEIGTH" val="100_32.6392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mixed20201884_45*i*3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26.xml><?xml version="1.0" encoding="utf-8"?>
<p:tagLst xmlns:p="http://schemas.openxmlformats.org/presentationml/2006/main">
  <p:tag name="KSO_WM_UNIT_TEXTBOXSTYLE_SHAPETYPE" val="1"/>
  <p:tag name="KSO_WM_UNIT_TEXTBOXSTYLE_ADJUSTLEFT" val="0_-22.8"/>
  <p:tag name="KSO_WM_UNIT_TEXTBOXSTYLE_ADJUSTTOP" val="100_6.95897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mixed20201884_45*i*4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27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4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PRESET_TEXT" val="单击此处输入正文标题内容"/>
  <p:tag name="KSO_WM_UNIT_TEXTBOXSTYLE_GUID" val="{fa17e29c-0ed9-47d9-b499-11031d57a368}"/>
  <p:tag name="KSO_WM_UNIT_TEXTBOXSTYLE_TEMPLATEID" val="3130905"/>
  <p:tag name="KSO_WM_UNIT_TEXTBOXSTYLE_TYPE" val="3"/>
</p:tagLst>
</file>

<file path=ppt/tags/tag28.xml><?xml version="1.0" encoding="utf-8"?>
<p:tagLst xmlns:p="http://schemas.openxmlformats.org/presentationml/2006/main">
  <p:tag name="KSO_WM_UNIT_TEXTBOXSTYLE_GUID" val="{fa17e29c-0ed9-47d9-b499-11031d57a368}"/>
</p:tagLst>
</file>

<file path=ppt/tags/tag29.xml><?xml version="1.0" encoding="utf-8"?>
<p:tagLst xmlns:p="http://schemas.openxmlformats.org/presentationml/2006/main">
  <p:tag name="KSO_WM_UNIT_TEXTBOXSTYLE_SHAPETYPE" val="1"/>
  <p:tag name="KSO_WM_UNIT_TEXTBOXSTYLE_ADJUSTLEFT" val="0_-15.38583"/>
  <p:tag name="KSO_WM_UNIT_TEXTBOXSTYLE_ADJUSTTOP" val="0_-5.098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4_45*i*2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TEXTBOXSTYLE_SHAPETYPE" val="1"/>
  <p:tag name="KSO_WM_UNIT_TEXTBOXSTYLE_ADJUSTLEFT" val="0_-6.915749"/>
  <p:tag name="KSO_WM_UNIT_TEXTBOXSTYLE_ADJUSTTOP" val="0_-16.35"/>
  <p:tag name="KSO_WM_UNIT_TEXTBOXSTYLE_ADJUSTHEIGTH" val="100_32.6392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mixed20201884_45*i*3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31.xml><?xml version="1.0" encoding="utf-8"?>
<p:tagLst xmlns:p="http://schemas.openxmlformats.org/presentationml/2006/main">
  <p:tag name="KSO_WM_UNIT_TEXTBOXSTYLE_SHAPETYPE" val="1"/>
  <p:tag name="KSO_WM_UNIT_TEXTBOXSTYLE_ADJUSTLEFT" val="0_-22.8"/>
  <p:tag name="KSO_WM_UNIT_TEXTBOXSTYLE_ADJUSTTOP" val="100_6.95897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mixed20201884_45*i*4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3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4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PRESET_TEXT" val="单击此处输入正文标题内容"/>
  <p:tag name="KSO_WM_UNIT_TEXTBOXSTYLE_GUID" val="{fa17e29c-0ed9-47d9-b499-11031d57a368}"/>
  <p:tag name="KSO_WM_UNIT_TEXTBOXSTYLE_TEMPLATEID" val="3130905"/>
  <p:tag name="KSO_WM_UNIT_TEXTBOXSTYLE_TYPE" val="3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TEXTBOXSTYLE_GUID" val="{fa17e29c-0ed9-47d9-b499-11031d57a368}"/>
</p:tagLst>
</file>

<file path=ppt/tags/tag8.xml><?xml version="1.0" encoding="utf-8"?>
<p:tagLst xmlns:p="http://schemas.openxmlformats.org/presentationml/2006/main">
  <p:tag name="KSO_WM_UNIT_TEXTBOXSTYLE_SHAPETYPE" val="1"/>
  <p:tag name="KSO_WM_UNIT_TEXTBOXSTYLE_ADJUSTLEFT" val="0_-15.38583"/>
  <p:tag name="KSO_WM_UNIT_TEXTBOXSTYLE_ADJUSTTOP" val="0_-5.098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mixed20201884_45*i*2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ags/tag9.xml><?xml version="1.0" encoding="utf-8"?>
<p:tagLst xmlns:p="http://schemas.openxmlformats.org/presentationml/2006/main">
  <p:tag name="KSO_WM_UNIT_TEXTBOXSTYLE_SHAPETYPE" val="1"/>
  <p:tag name="KSO_WM_UNIT_TEXTBOXSTYLE_ADJUSTLEFT" val="0_-6.915749"/>
  <p:tag name="KSO_WM_UNIT_TEXTBOXSTYLE_ADJUSTTOP" val="0_-16.35"/>
  <p:tag name="KSO_WM_UNIT_TEXTBOXSTYLE_ADJUSTHEIGTH" val="100_32.63921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mixed20201884_45*i*3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fa17e29c-0ed9-47d9-b499-11031d57a368}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738</Words>
  <Application>WPS 演示</Application>
  <PresentationFormat>全屏显示(16:9)</PresentationFormat>
  <Paragraphs>58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楷体</vt:lpstr>
      <vt:lpstr>方正小标宋简体</vt:lpstr>
      <vt:lpstr>Arial Unicode MS</vt:lpstr>
      <vt:lpstr>Times New Roman</vt:lpstr>
      <vt:lpstr>Segoe UI</vt:lpstr>
      <vt:lpstr>仿宋</vt:lpstr>
      <vt:lpstr>Arial Black</vt:lpstr>
      <vt:lpstr>Calibri</vt:lpstr>
      <vt:lpstr>自定义设计方案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201</cp:revision>
  <dcterms:created xsi:type="dcterms:W3CDTF">2016-06-30T08:45:00Z</dcterms:created>
  <dcterms:modified xsi:type="dcterms:W3CDTF">2021-11-06T07:23:17Z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company">
    <vt:lpwstr>100111021000101210101002100010021010010210000012100011121001111210011102</vt:lpwstr>
  </property>
  <property fmtid="{D5CDD505-2E9C-101B-9397-08002B2CF9AE}" pid="4" name="ICV">
    <vt:lpwstr>91AE7F27D4AE454B98C032B3437ED661</vt:lpwstr>
  </property>
</Properties>
</file>