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3" r:id="rId3"/>
  </p:sldMasterIdLst>
  <p:notesMasterIdLst>
    <p:notesMasterId r:id="rId5"/>
  </p:notesMasterIdLst>
  <p:sldIdLst>
    <p:sldId id="268" r:id="rId4"/>
    <p:sldId id="267" r:id="rId6"/>
    <p:sldId id="271" r:id="rId7"/>
    <p:sldId id="339" r:id="rId8"/>
    <p:sldId id="347" r:id="rId9"/>
    <p:sldId id="348" r:id="rId10"/>
    <p:sldId id="349" r:id="rId11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ECFF"/>
    <a:srgbClr val="FF99FF"/>
    <a:srgbClr val="CC99FF"/>
    <a:srgbClr val="CC66FF"/>
    <a:srgbClr val="9933FF"/>
    <a:srgbClr val="9999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6429"/>
    <p:restoredTop sz="94660"/>
  </p:normalViewPr>
  <p:slideViewPr>
    <p:cSldViewPr snapToGrid="0" snapToObjects="1" showGuides="1">
      <p:cViewPr>
        <p:scale>
          <a:sx n="82" d="100"/>
          <a:sy n="82" d="100"/>
        </p:scale>
        <p:origin x="-1494" y="-570"/>
      </p:cViewPr>
      <p:guideLst>
        <p:guide orient="horz" pos="1577"/>
        <p:guide pos="30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75013" cy="533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281488" y="0"/>
            <a:ext cx="3276600" cy="533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060" name="Rectangle 4"/>
          <p:cNvSpPr>
            <a:spLocks noGrp="1"/>
          </p:cNvSpPr>
          <p:nvPr>
            <p:ph type="sldImg"/>
          </p:nvPr>
        </p:nvSpPr>
        <p:spPr>
          <a:xfrm>
            <a:off x="215900" y="801688"/>
            <a:ext cx="7127875" cy="4010025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55650" y="5078413"/>
            <a:ext cx="6048375" cy="48117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0155238"/>
            <a:ext cx="3275013" cy="534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281488" y="10155238"/>
            <a:ext cx="3276600" cy="534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备注占位符 2"/>
          <p:cNvSpPr>
            <a:spLocks noGrp="1"/>
          </p:cNvSpPr>
          <p:nvPr>
            <p:ph type="body"/>
          </p:nvPr>
        </p:nvSpPr>
        <p:spPr>
          <a:xfrm>
            <a:off x="755650" y="5078413"/>
            <a:ext cx="6048375" cy="4811712"/>
          </a:xfrm>
          <a:ln/>
        </p:spPr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460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3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4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7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9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0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1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6" Type="http://schemas.openxmlformats.org/officeDocument/2006/relationships/theme" Target="../theme/theme1.xml"/><Relationship Id="rId35" Type="http://schemas.openxmlformats.org/officeDocument/2006/relationships/image" Target="../media/image1.png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2.xml"/><Relationship Id="rId13" Type="http://schemas.openxmlformats.org/officeDocument/2006/relationships/image" Target="../media/image1.pn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9A1B4E-3254-492C-B991-287CD9901F61}" type="datetime1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2" name="Picture 2" descr="图片1"/>
          <p:cNvPicPr>
            <a:picLocks noChangeAspect="1"/>
          </p:cNvPicPr>
          <p:nvPr userDrawn="1"/>
        </p:nvPicPr>
        <p:blipFill>
          <a:blip r:embed="rId35"/>
          <a:srcRect l="4323" r="432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66675" y="33338"/>
            <a:ext cx="2466975" cy="206375"/>
          </a:xfrm>
          <a:prstGeom prst="rect">
            <a:avLst/>
          </a:prstGeom>
          <a:gradFill>
            <a:gsLst>
              <a:gs pos="73000">
                <a:schemeClr val="accent5">
                  <a:lumMod val="60000"/>
                  <a:lumOff val="40000"/>
                </a:schemeClr>
              </a:gs>
              <a:gs pos="100000">
                <a:schemeClr val="bg1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漫步世界名著花园</a:t>
            </a:r>
            <a:endParaRPr kumimoji="0" lang="zh-CN" altLang="zh-CN" sz="1800" b="0" i="0" u="none" strike="noStrike" kern="1200" cap="none" spc="0" normalizeH="0" baseline="0" noProof="1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2" descr="图片1"/>
          <p:cNvPicPr>
            <a:picLocks noChangeAspect="1"/>
          </p:cNvPicPr>
          <p:nvPr userDrawn="1"/>
        </p:nvPicPr>
        <p:blipFill>
          <a:blip r:embed="rId13"/>
          <a:srcRect l="4323" r="432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7890" name="Rectangle 4"/>
          <p:cNvSpPr/>
          <p:nvPr/>
        </p:nvSpPr>
        <p:spPr>
          <a:xfrm>
            <a:off x="539750" y="3525838"/>
            <a:ext cx="8353425" cy="5222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891" name="WordArt 4"/>
          <p:cNvSpPr>
            <a:spLocks noTextEdit="1"/>
          </p:cNvSpPr>
          <p:nvPr/>
        </p:nvSpPr>
        <p:spPr>
          <a:xfrm>
            <a:off x="1139825" y="1871663"/>
            <a:ext cx="6473825" cy="598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76"/>
              </a:avLst>
            </a:prstTxWarp>
            <a:normAutofit/>
          </a:bodyPr>
          <a:p>
            <a:pPr algn="ctr"/>
            <a:r>
              <a:rPr lang="zh-CN" altLang="en-US" sz="40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漫步世界名著花园</a:t>
            </a:r>
            <a:endParaRPr lang="zh-CN" altLang="en-US" sz="40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892" name="文本框 1"/>
          <p:cNvSpPr txBox="1"/>
          <p:nvPr/>
        </p:nvSpPr>
        <p:spPr>
          <a:xfrm>
            <a:off x="628650" y="2754313"/>
            <a:ext cx="81676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8914" name="Rectangle 3"/>
          <p:cNvSpPr/>
          <p:nvPr/>
        </p:nvSpPr>
        <p:spPr>
          <a:xfrm>
            <a:off x="827088" y="2490788"/>
            <a:ext cx="7632700" cy="584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32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915" name="Rectangle 4"/>
          <p:cNvSpPr/>
          <p:nvPr/>
        </p:nvSpPr>
        <p:spPr>
          <a:xfrm>
            <a:off x="539750" y="3525838"/>
            <a:ext cx="8353425" cy="5222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Text Box 5"/>
          <p:cNvSpPr txBox="1"/>
          <p:nvPr/>
        </p:nvSpPr>
        <p:spPr>
          <a:xfrm>
            <a:off x="6243638" y="512763"/>
            <a:ext cx="2216150" cy="473868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44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书架上的每一个故事，都是一个精彩的世界。</a:t>
            </a:r>
            <a:endParaRPr lang="zh-CN" altLang="en-US" sz="4400" b="1" dirty="0">
              <a:solidFill>
                <a:schemeClr val="accent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827088" y="969963"/>
            <a:ext cx="4857750" cy="3078162"/>
            <a:chOff x="0" y="0"/>
            <a:chExt cx="6793" cy="6466"/>
          </a:xfrm>
        </p:grpSpPr>
        <p:pic>
          <p:nvPicPr>
            <p:cNvPr id="38918" name="Picture 7" descr="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6464" cy="6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8919" name="Text Box 8"/>
            <p:cNvSpPr txBox="1"/>
            <p:nvPr/>
          </p:nvSpPr>
          <p:spPr>
            <a:xfrm>
              <a:off x="3411" y="4406"/>
              <a:ext cx="3382" cy="9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rPr>
                <a:t>[英国] 笛福</a:t>
              </a:r>
              <a:endParaRPr lang="zh-CN" altLang="en-US" sz="2400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9938" name="Rectangle 3"/>
          <p:cNvSpPr/>
          <p:nvPr/>
        </p:nvSpPr>
        <p:spPr>
          <a:xfrm>
            <a:off x="566738" y="631825"/>
            <a:ext cx="8280400" cy="1630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4000"/>
              </a:lnSpc>
            </a:pPr>
            <a:r>
              <a:rPr lang="zh-CN" altLang="en-US" sz="3200" b="1" dirty="0">
                <a:solidFill>
                  <a:schemeClr val="accent2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鲁滨逊给你留下的怎样的印象？为什么？</a:t>
            </a:r>
            <a:endParaRPr lang="zh-CN" altLang="en-US" sz="2800" b="1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>
              <a:lnSpc>
                <a:spcPts val="4000"/>
              </a:lnSpc>
            </a:pP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用自己的话，结合故事内容，简要说说人物的主要性格特征。</a:t>
            </a:r>
            <a:endParaRPr lang="zh-CN" altLang="en-US" sz="28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云形标注2 400"/>
          <p:cNvSpPr/>
          <p:nvPr/>
        </p:nvSpPr>
        <p:spPr>
          <a:xfrm flipV="1">
            <a:off x="3362325" y="1811338"/>
            <a:ext cx="6107113" cy="2028825"/>
          </a:xfrm>
          <a:custGeom>
            <a:avLst/>
            <a:gdLst>
              <a:gd name="txL" fmla="*/ 0 w 2590131"/>
              <a:gd name="txT" fmla="*/ 0 h 1711271"/>
              <a:gd name="txR" fmla="*/ 2590131 w 2590131"/>
              <a:gd name="txB" fmla="*/ 1711271 h 1711271"/>
            </a:gdLst>
            <a:ahLst/>
            <a:cxnLst>
              <a:cxn ang="0">
                <a:pos x="1308079" y="1"/>
              </a:cxn>
              <a:cxn ang="0">
                <a:pos x="1824329" y="234217"/>
              </a:cxn>
              <a:cxn ang="0">
                <a:pos x="1989086" y="1263947"/>
              </a:cxn>
              <a:cxn ang="0">
                <a:pos x="1981650" y="1265904"/>
              </a:cxn>
              <a:cxn ang="0">
                <a:pos x="1981573" y="1266740"/>
              </a:cxn>
              <a:cxn ang="0">
                <a:pos x="1912938" y="1496165"/>
              </a:cxn>
              <a:cxn ang="0">
                <a:pos x="1517453" y="1711271"/>
              </a:cxn>
              <a:cxn ang="0">
                <a:pos x="1696726" y="1363880"/>
              </a:cxn>
              <a:cxn ang="0">
                <a:pos x="1687689" y="1343262"/>
              </a:cxn>
              <a:cxn ang="0">
                <a:pos x="1676048" y="1346325"/>
              </a:cxn>
              <a:cxn ang="0">
                <a:pos x="854235" y="1318790"/>
              </a:cxn>
              <a:cxn ang="0">
                <a:pos x="765530" y="1259338"/>
              </a:cxn>
              <a:cxn ang="0">
                <a:pos x="762632" y="1260911"/>
              </a:cxn>
              <a:cxn ang="0">
                <a:pos x="560291" y="1301761"/>
              </a:cxn>
              <a:cxn ang="0">
                <a:pos x="519829" y="1301761"/>
              </a:cxn>
              <a:cxn ang="0">
                <a:pos x="0" y="781932"/>
              </a:cxn>
              <a:cxn ang="0">
                <a:pos x="0" y="741470"/>
              </a:cxn>
              <a:cxn ang="0">
                <a:pos x="519829" y="221641"/>
              </a:cxn>
              <a:cxn ang="0">
                <a:pos x="560291" y="221641"/>
              </a:cxn>
              <a:cxn ang="0">
                <a:pos x="665055" y="232202"/>
              </a:cxn>
              <a:cxn ang="0">
                <a:pos x="760997" y="261984"/>
              </a:cxn>
              <a:cxn ang="0">
                <a:pos x="1308079" y="1"/>
              </a:cxn>
            </a:cxnLst>
            <a:rect l="txL" t="txT" r="txR" b="txB"/>
            <a:pathLst>
              <a:path w="2590131" h="1711271">
                <a:moveTo>
                  <a:pt x="1308079" y="1"/>
                </a:moveTo>
                <a:cubicBezTo>
                  <a:pt x="1566396" y="-107"/>
                  <a:pt x="1752248" y="158703"/>
                  <a:pt x="1824329" y="234217"/>
                </a:cubicBezTo>
                <a:cubicBezTo>
                  <a:pt x="2958405" y="74951"/>
                  <a:pt x="2675572" y="1414975"/>
                  <a:pt x="1989086" y="1263947"/>
                </a:cubicBezTo>
                <a:lnTo>
                  <a:pt x="1981650" y="1265904"/>
                </a:lnTo>
                <a:cubicBezTo>
                  <a:pt x="1981624" y="1266183"/>
                  <a:pt x="1981599" y="1266461"/>
                  <a:pt x="1981573" y="1266740"/>
                </a:cubicBezTo>
                <a:cubicBezTo>
                  <a:pt x="1969032" y="1345227"/>
                  <a:pt x="1945334" y="1429962"/>
                  <a:pt x="1912938" y="1496165"/>
                </a:cubicBezTo>
                <a:cubicBezTo>
                  <a:pt x="1870183" y="1579875"/>
                  <a:pt x="1838329" y="1707330"/>
                  <a:pt x="1517453" y="1711271"/>
                </a:cubicBezTo>
                <a:cubicBezTo>
                  <a:pt x="1626176" y="1677603"/>
                  <a:pt x="1749492" y="1546894"/>
                  <a:pt x="1696726" y="1363880"/>
                </a:cubicBezTo>
                <a:lnTo>
                  <a:pt x="1687689" y="1343262"/>
                </a:lnTo>
                <a:lnTo>
                  <a:pt x="1676048" y="1346325"/>
                </a:lnTo>
                <a:cubicBezTo>
                  <a:pt x="1501091" y="1409580"/>
                  <a:pt x="1382653" y="1608349"/>
                  <a:pt x="854235" y="1318790"/>
                </a:cubicBezTo>
                <a:lnTo>
                  <a:pt x="765530" y="1259338"/>
                </a:lnTo>
                <a:lnTo>
                  <a:pt x="762632" y="1260911"/>
                </a:lnTo>
                <a:cubicBezTo>
                  <a:pt x="700440" y="1287215"/>
                  <a:pt x="632064" y="1301761"/>
                  <a:pt x="560291" y="1301761"/>
                </a:cubicBezTo>
                <a:lnTo>
                  <a:pt x="519829" y="1301761"/>
                </a:lnTo>
                <a:cubicBezTo>
                  <a:pt x="232735" y="1301761"/>
                  <a:pt x="0" y="1069026"/>
                  <a:pt x="0" y="781932"/>
                </a:cubicBezTo>
                <a:lnTo>
                  <a:pt x="0" y="741470"/>
                </a:lnTo>
                <a:cubicBezTo>
                  <a:pt x="0" y="454376"/>
                  <a:pt x="232735" y="221641"/>
                  <a:pt x="519829" y="221641"/>
                </a:cubicBezTo>
                <a:lnTo>
                  <a:pt x="560291" y="221641"/>
                </a:lnTo>
                <a:cubicBezTo>
                  <a:pt x="596178" y="221641"/>
                  <a:pt x="631215" y="225278"/>
                  <a:pt x="665055" y="232202"/>
                </a:cubicBezTo>
                <a:lnTo>
                  <a:pt x="760997" y="261984"/>
                </a:lnTo>
                <a:cubicBezTo>
                  <a:pt x="873847" y="209808"/>
                  <a:pt x="1049762" y="109"/>
                  <a:pt x="1308079" y="1"/>
                </a:cubicBezTo>
                <a:close/>
              </a:path>
            </a:pathLst>
          </a:custGeom>
          <a:solidFill>
            <a:srgbClr val="FF9966"/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3" name="Rectangle 5"/>
          <p:cNvSpPr>
            <a:spLocks noGrp="1"/>
          </p:cNvSpPr>
          <p:nvPr/>
        </p:nvSpPr>
        <p:spPr>
          <a:xfrm>
            <a:off x="3048000" y="2362200"/>
            <a:ext cx="6938963" cy="113188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温馨提示：走进人物的内心世界，</a:t>
            </a:r>
            <a:br>
              <a:rPr lang="zh-CN" altLang="en-US" sz="2400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设身处地地感受人物的生活和命运！</a:t>
            </a:r>
            <a:endParaRPr lang="zh-CN" altLang="en-US" sz="24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994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42887" y="2379663"/>
            <a:ext cx="3605212" cy="3024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62" name="Rectangle 4"/>
          <p:cNvSpPr/>
          <p:nvPr/>
        </p:nvSpPr>
        <p:spPr>
          <a:xfrm>
            <a:off x="539750" y="3525838"/>
            <a:ext cx="8353425" cy="5222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63" name="TextBox 10"/>
          <p:cNvSpPr txBox="1"/>
          <p:nvPr/>
        </p:nvSpPr>
        <p:spPr>
          <a:xfrm>
            <a:off x="790575" y="1312863"/>
            <a:ext cx="7178675" cy="3108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你还阅读哪些外国文学作品，哪些作品中的人物给你留下了深刻的印象？</a:t>
            </a:r>
            <a:endParaRPr lang="zh-CN" altLang="en-US" sz="28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谈谈你是在什么时间、怎样进行阅读的。</a:t>
            </a:r>
            <a:endParaRPr lang="zh-CN" altLang="en-US" sz="28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你有什么好的阅读方法，能够让我们走进经典的外国文学作品？一起和大家分享。</a:t>
            </a:r>
            <a:endParaRPr lang="zh-CN" altLang="en-US" sz="28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64" name="文本框 1"/>
          <p:cNvSpPr txBox="1"/>
          <p:nvPr/>
        </p:nvSpPr>
        <p:spPr>
          <a:xfrm>
            <a:off x="225425" y="755650"/>
            <a:ext cx="24003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讨论交流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1986" name="Rectangle 4"/>
          <p:cNvSpPr/>
          <p:nvPr/>
        </p:nvSpPr>
        <p:spPr>
          <a:xfrm>
            <a:off x="539750" y="3525838"/>
            <a:ext cx="8353425" cy="5222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987" name="文本框 1"/>
          <p:cNvSpPr txBox="1"/>
          <p:nvPr/>
        </p:nvSpPr>
        <p:spPr>
          <a:xfrm>
            <a:off x="1441450" y="715963"/>
            <a:ext cx="303053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阅读方法总结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41988" name="椭圆 4"/>
          <p:cNvSpPr/>
          <p:nvPr/>
        </p:nvSpPr>
        <p:spPr>
          <a:xfrm>
            <a:off x="1795463" y="1371600"/>
            <a:ext cx="461962" cy="242888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74900" y="1296988"/>
            <a:ext cx="310197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了解写作背景</a:t>
            </a:r>
            <a:endParaRPr lang="zh-CN" altLang="en-US" sz="28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990" name="椭圆 6"/>
          <p:cNvSpPr/>
          <p:nvPr/>
        </p:nvSpPr>
        <p:spPr>
          <a:xfrm>
            <a:off x="1795463" y="2376488"/>
            <a:ext cx="461962" cy="244475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991" name="椭圆 7"/>
          <p:cNvSpPr/>
          <p:nvPr/>
        </p:nvSpPr>
        <p:spPr>
          <a:xfrm>
            <a:off x="1795463" y="1916113"/>
            <a:ext cx="461962" cy="242887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992" name="椭圆 8"/>
          <p:cNvSpPr/>
          <p:nvPr/>
        </p:nvSpPr>
        <p:spPr>
          <a:xfrm>
            <a:off x="1795463" y="2782888"/>
            <a:ext cx="461962" cy="244475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993" name="椭圆 9"/>
          <p:cNvSpPr/>
          <p:nvPr/>
        </p:nvSpPr>
        <p:spPr>
          <a:xfrm>
            <a:off x="1795463" y="3316288"/>
            <a:ext cx="461962" cy="244475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97138" y="1766888"/>
            <a:ext cx="24939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作批注笔记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459038" y="2228850"/>
            <a:ext cx="25701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摘抄精彩语段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503488" y="2708275"/>
            <a:ext cx="297338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画人物图谱</a:t>
            </a:r>
            <a:endParaRPr lang="zh-CN" altLang="en-US" sz="28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38400" y="3168650"/>
            <a:ext cx="31051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了解全书结构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3010" name="Rectangle 4"/>
          <p:cNvSpPr/>
          <p:nvPr/>
        </p:nvSpPr>
        <p:spPr>
          <a:xfrm>
            <a:off x="539750" y="3525838"/>
            <a:ext cx="8353425" cy="5222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1" name="文本框 1"/>
          <p:cNvSpPr txBox="1"/>
          <p:nvPr/>
        </p:nvSpPr>
        <p:spPr>
          <a:xfrm>
            <a:off x="168275" y="328613"/>
            <a:ext cx="302895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拓展延伸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pic>
        <p:nvPicPr>
          <p:cNvPr id="43012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8488" y="1270000"/>
            <a:ext cx="3155950" cy="2701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4034" name="Rectangle 4"/>
          <p:cNvSpPr/>
          <p:nvPr/>
        </p:nvSpPr>
        <p:spPr>
          <a:xfrm>
            <a:off x="539750" y="3525838"/>
            <a:ext cx="8353425" cy="5222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8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35" name="文本框 1"/>
          <p:cNvSpPr txBox="1"/>
          <p:nvPr/>
        </p:nvSpPr>
        <p:spPr>
          <a:xfrm>
            <a:off x="76200" y="279400"/>
            <a:ext cx="43830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推荐课外阅读书目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5275" y="881063"/>
            <a:ext cx="6218238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《夏洛的网》</a:t>
            </a:r>
            <a:endParaRPr kumimoji="0" lang="zh-CN" altLang="en-US" sz="28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《爱的教育》</a:t>
            </a:r>
            <a:endParaRPr kumimoji="0" lang="zh-CN" altLang="en-US" sz="28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《窗边的小豆豆》</a:t>
            </a:r>
            <a:endParaRPr kumimoji="0" lang="zh-CN" altLang="en-US" sz="28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《王子与贫儿》</a:t>
            </a:r>
            <a:endParaRPr kumimoji="0" lang="zh-CN" altLang="en-US" sz="28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《假如给我三天光明》</a:t>
            </a:r>
            <a:endParaRPr kumimoji="0" lang="zh-CN" altLang="en-US" sz="28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19588" y="346075"/>
            <a:ext cx="2168525" cy="2246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8463" y="444500"/>
            <a:ext cx="2406650" cy="2584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5725" y="2773363"/>
            <a:ext cx="2592388" cy="2276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9575" y="3236913"/>
            <a:ext cx="1951038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7538" y="3236913"/>
            <a:ext cx="1968500" cy="1930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F0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F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</Words>
  <Application>WPS 演示</Application>
  <PresentationFormat>全屏显示(16:9)</PresentationFormat>
  <Paragraphs>57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黑体</vt:lpstr>
      <vt:lpstr>+mn-ea</vt:lpstr>
      <vt:lpstr>Segoe Print</vt:lpstr>
      <vt:lpstr>楷体_GB2312</vt:lpstr>
      <vt:lpstr>新宋体</vt:lpstr>
      <vt:lpstr>仿宋_GB2312</vt:lpstr>
      <vt:lpstr>仿宋</vt:lpstr>
      <vt:lpstr>Times New Roman</vt:lpstr>
      <vt:lpstr>微软雅黑</vt:lpstr>
      <vt:lpstr>Arial Unicode MS</vt:lpstr>
      <vt:lpstr>默认设计模板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qwe</cp:lastModifiedBy>
  <cp:revision>12</cp:revision>
  <dcterms:created xsi:type="dcterms:W3CDTF">2013-01-25T01:44:32Z</dcterms:created>
  <dcterms:modified xsi:type="dcterms:W3CDTF">2021-11-06T07:38:08Z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77121A6ED24B4146A09EFFFD303DDA88</vt:lpwstr>
  </property>
  <property fmtid="{D5CDD505-2E9C-101B-9397-08002B2CF9AE}" pid="3" name="KSOProductBuildVer">
    <vt:lpwstr>2052-11.1.0.10938</vt:lpwstr>
  </property>
</Properties>
</file>