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1" d="100"/>
          <a:sy n="91" d="100"/>
        </p:scale>
        <p:origin x="7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78D5D-6270-4D25-B358-C0B6828D3C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98E0A-3259-4FC6-8525-6A721E3624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316486" y="1747422"/>
            <a:ext cx="95590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zh-CN" altLang="en-US" sz="8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那   个   星   期   天</a:t>
            </a:r>
            <a:endParaRPr lang="zh-CN" altLang="en-US" sz="8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644303" y="546166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这段时光不好挨。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644303" y="1129168"/>
            <a:ext cx="5702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作者怎么来体现“时光不好挨”的</a:t>
            </a:r>
            <a:r>
              <a:rPr lang="en-US" altLang="zh-CN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318876" y="236310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通过描写“我”的动作来写“我”焦急又兴奋的心理</a:t>
            </a:r>
            <a:r>
              <a:rPr lang="en-US" altLang="zh-CN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;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通过写“我”跳方砖、看云彩走、拨弄蚁穴、看电影画报来表现“我”等待时的无聊与无奈。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42931" y="1848814"/>
            <a:ext cx="3889585" cy="3535986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77124" y="3241764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跳房子</a:t>
            </a:r>
            <a:endParaRPr lang="zh-CN" altLang="en-US" sz="28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80634" y="1760459"/>
            <a:ext cx="12618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看云彩</a:t>
            </a:r>
            <a:endParaRPr lang="zh-CN" altLang="en-US" sz="28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97919" y="4375411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拨弄蚁穴</a:t>
            </a:r>
            <a:endParaRPr lang="zh-CN" altLang="en-US" sz="28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16544" y="1893428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看电影画报</a:t>
            </a:r>
            <a:endParaRPr lang="zh-CN" altLang="en-US" sz="2800" b="1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2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11628" y="773107"/>
            <a:ext cx="87155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我蹲在草丛里看她们，想象她们的家，想象她们此刻在干什么，想象她们的兄弟姐妹和她们的父母，想象她们的声音。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60714" y="2848290"/>
            <a:ext cx="85740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通过“我”坐在草丛里看电影画报时的想象来表现“我”等待时的无聊与孤独。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20051" y="1061264"/>
            <a:ext cx="84433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去年的荒草丛里又有了绿色，院子很大，空空落落。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20050" y="2305615"/>
            <a:ext cx="817592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“我”独自等待时的寂寞。“空落落”的不仅仅是空无一人的院子，还有“我”孤寂的内心。等待的过程非常漫长而又孤独，但“我”依然没有放弃，一直耐心执着地等待着。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91951" y="75830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整个上午“我”的心情怎样变化的？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81984" y="170721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期盼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96459" y="169455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愉快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813190" y="173226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耐心等待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040692" y="170703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急切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05187" y="2731015"/>
            <a:ext cx="74738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“我”盼着母亲兑现在礼拜天带“我”出去玩的承诺，由开始盼望中的兴奋期待，到后来由于母亲的一拖再拖而产生了焦急心理。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15" name="直接箭头连接符 14"/>
          <p:cNvCxnSpPr>
            <a:stCxn id="3" idx="3"/>
            <a:endCxn id="10" idx="1"/>
          </p:cNvCxnSpPr>
          <p:nvPr/>
        </p:nvCxnSpPr>
        <p:spPr>
          <a:xfrm flipV="1">
            <a:off x="3684795" y="1956168"/>
            <a:ext cx="611664" cy="126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V="1">
            <a:off x="5164170" y="1981220"/>
            <a:ext cx="611664" cy="126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7431588" y="2010530"/>
            <a:ext cx="611664" cy="126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59941" y="501184"/>
            <a:ext cx="986337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蹲在她身边，看着她洗。我一声不吭，盼着。我想我再不离开半步，再不把觉睡过头，我想衣服一洗完我马上拉起她就走，决不许她再耽搁。我看着盆里的衣服和盆外的衣服，我看着太阳，看着光线，我一声不吭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79568" y="2957493"/>
            <a:ext cx="609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从“我”的动作，你能猜出“我”当时的心理吗</a:t>
            </a:r>
            <a:r>
              <a:rPr lang="en-US" altLang="zh-CN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79568" y="4184315"/>
            <a:ext cx="609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想看看母亲还有多少衣服，看看天是不是晚了，心里渐渐失落、失望，但仍心存期盼。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12090" y="2748071"/>
            <a:ext cx="3481118" cy="2408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06113" y="804307"/>
            <a:ext cx="84353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我感觉到周围的光线渐渐暗下去，渐渐地凉下去沉郁下去，越来越远越来越缥缈。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210032" y="342900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交代了天色渐晚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2280" y="2123458"/>
            <a:ext cx="58144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    </a:t>
            </a:r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写出了随着希望一点点破灭，“我”的内心越来越惆怅。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76723" y="2170514"/>
            <a:ext cx="50342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表现了“我”完全沉浸在伤心失望之中。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70103" y="3780436"/>
            <a:ext cx="898892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环境描写，写出光线变暗，暗示时间的推移，“我”的期盼落空。同时也照应“我”的心情，希望渐渐破灭的失落。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584046" y="689157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我一声不吭，忽然有点儿明白了。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24699" y="1399818"/>
            <a:ext cx="3188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“我”明白了什么</a:t>
            </a:r>
            <a:r>
              <a:rPr lang="en-US" altLang="zh-CN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854975" y="2396397"/>
            <a:ext cx="44935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今天是没有希望再出去了。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10881" y="3587569"/>
            <a:ext cx="51189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“我”的心情由之前的等待转变为期盼落空的失望。</a:t>
            </a:r>
            <a:endParaRPr lang="zh-CN" altLang="en-US" sz="2800" dirty="0">
              <a:solidFill>
                <a:srgbClr val="C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43399" y="2110479"/>
            <a:ext cx="3481118" cy="2408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58027" y="891986"/>
            <a:ext cx="88517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默读课文第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7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自然段，用实线画出表现母亲行为的句子，用波纹线画出表现出“我”的心情的关键语句，体会“我”心情的变化。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909436" y="702080"/>
            <a:ext cx="89255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我现在还能感觉到那光线漫长而急遽的变化，孤独而惆怅的黄昏到来，并且听得见母亲咔嚓咔嚓搓衣服的声音，那声音永无休止就像时光的脚步。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9823" y="2261275"/>
            <a:ext cx="84409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 </a:t>
            </a:r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体现出等待中的孤独、时间的漫长及等待无果后的悲伤。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79318" y="3408350"/>
            <a:ext cx="6061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为什么说光线的变化“漫长而急遽”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29822" y="4207062"/>
            <a:ext cx="89255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漫长</a:t>
            </a:r>
            <a:r>
              <a:rPr lang="en-US" altLang="zh-CN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时间长。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急遽</a:t>
            </a:r>
            <a:r>
              <a:rPr lang="en-US" altLang="zh-CN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:</a:t>
            </a:r>
            <a:r>
              <a:rPr lang="zh-CN" altLang="en-US" sz="2800" dirty="0">
                <a:solidFill>
                  <a:srgbClr val="00206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虽然等待时间很漫长，但是我却并不希望黑夜降临，希望白天能更长一点。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体现出“我”执着盼望的心情。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30912" y="907128"/>
            <a:ext cx="8021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那个星期天。就在那天。母亲发现男孩儿蹲在那儿一动不动，发现他在哭，在不出声地流泪。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0912" y="2461865"/>
            <a:ext cx="817532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“我”的情绪郁结到顶点以致最后哭了出来，表现出“我”无比的悲伤、绝望的心情。那种极度地悲伤，无以言表。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66850" y="645329"/>
            <a:ext cx="9258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那个星期天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是统编版六年级下册第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9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课的课文。这是史铁生的长篇小说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务虚笔记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第四章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童年之门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中的一部分。</a:t>
            </a:r>
            <a:endParaRPr lang="zh-CN" altLang="en-US" dirty="0"/>
          </a:p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史铁生，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1951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年生于北京。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1967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年毕业于清华附属中学，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1969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年去延安地区插队落户。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1972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年因双腿瘫痪回到北京。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1979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年后，相继有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我遥远的清平湾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命若琴弦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我与地坛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务虚笔记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等小说与散文发表，并先后获多种全国文学大奖。此后有随笔集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病隙碎笔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，散文集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记忆与印象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，长篇小说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我的丁一之旅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出版。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16355" y="954970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这一天“我”的心情怎样变化的？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65996" y="229329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期盼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463344" y="2293293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愉快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739475" y="229187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耐心等待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690314" y="2291872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急切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863068" y="2286601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失望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135996" y="227770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委屈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341024" y="227770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绝望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3668" y="2536033"/>
            <a:ext cx="482600" cy="1143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004" y="2507885"/>
            <a:ext cx="481626" cy="11583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0026" y="2486759"/>
            <a:ext cx="481626" cy="11583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851" y="2507885"/>
            <a:ext cx="481626" cy="1158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2392" y="2514654"/>
            <a:ext cx="481626" cy="11583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962" y="2514654"/>
            <a:ext cx="481626" cy="115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56149" y="938118"/>
            <a:ext cx="838826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《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那个星期天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》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这篇文章通过具体细致的叙述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真实自然地表达了作者的内心感受，我们从中体会到了作者的失落和母亲的无奈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,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以及这种失落和无奈背后蕴含着的深厚的母爱。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13560" y="1845658"/>
            <a:ext cx="4493538" cy="1569660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谢 谢 ！</a:t>
            </a:r>
            <a:endParaRPr lang="zh-CN" altLang="en-US" sz="96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61473" y="688306"/>
            <a:ext cx="83776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自读课文，用一句话概述课文主要写了一件什么事</a:t>
            </a:r>
            <a:r>
              <a:rPr lang="zh-CN" altLang="en-US" dirty="0"/>
              <a:t>？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691568" y="1758544"/>
            <a:ext cx="77028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课文写了一个小男孩在一个星期天里等候母亲带他出去玩的经历。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61473" y="2909648"/>
            <a:ext cx="77028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一开始他既兴奋又满怀期待，后来因为母亲一拖再拖而焦急万分，最后因母亲没有兑现承诺而失望、委屈至“绝望”。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24933" y="89234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思考：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）这篇文章是以什么顺序来写的？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709506" y="2068671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时间顺序。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81390" y="2793862"/>
            <a:ext cx="6816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）跟随着时间变化而变化的是什么呢？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301484" y="35612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“我”的心情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0799" y="641449"/>
            <a:ext cx="767442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思考：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那是一个星期天，从早晨到下午，一直到天色昏暗下去。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9349" y="2064940"/>
            <a:ext cx="85099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 如果把这句话改为“那个星期天我从早等到晚”，好不好？为什么？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90798" y="3146456"/>
            <a:ext cx="76417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不好，“从早晨到下午，一直到天色昏暗下去”，这里罗列了时间点，显得时间过得特别漫长，突出了等待过程的煎和“我”的期盼。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77142" y="814606"/>
            <a:ext cx="78377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默读课文第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2-6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自然段，用横线画出表现母亲行为的句子，用波纹线画出表现出“我”的心情的关键语句，思考：“我”的心情经历了什么样的变化？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00199" y="864551"/>
            <a:ext cx="85670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那个星期天母亲答应带我出去，去哪儿已经记不清了，可能是动物园，也可能是别的什么地方。总之她很久之前就答应了，就在那个星期天带我出去玩，这不会错；一个人平生第一次盼一个日子，都不会错。而且就在那天早晨母亲也还是这样答应的：去，当然去。我想到底是让我盼来了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76844" y="838731"/>
            <a:ext cx="97145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为什么如此令“我”期待的一天，“我”却记不清去哪儿了</a:t>
            </a:r>
            <a:r>
              <a:rPr lang="en-US" altLang="zh-CN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?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23999" y="1965166"/>
            <a:ext cx="804336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7030A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       母亲之前一直答应我去，但是却没有兑现，我一直期盼，以至于忘记了目的地。</a:t>
            </a:r>
            <a:endParaRPr lang="zh-CN" altLang="en-US" sz="2800" dirty="0">
              <a:solidFill>
                <a:srgbClr val="7030A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76844" y="3404322"/>
            <a:ext cx="93290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</a:t>
            </a:r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我的期望越大，失望也越大，在那天期盼落空，所以这样的伤痛令我印象深刻，以至于忘记了具体信息。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/>
        </p:nvSpPr>
        <p:spPr>
          <a:xfrm>
            <a:off x="0" y="3027680"/>
            <a:ext cx="838200" cy="348742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6400800"/>
            <a:ext cx="12192000" cy="1143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0" y="3911600"/>
            <a:ext cx="924560" cy="294640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2100560" y="0"/>
            <a:ext cx="18288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 flipV="1">
            <a:off x="0" y="-1"/>
            <a:ext cx="12192000" cy="14128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6492875"/>
            <a:ext cx="12283440" cy="36512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451" y="1540671"/>
            <a:ext cx="101955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           </a:t>
            </a:r>
            <a:r>
              <a:rPr lang="zh-CN" altLang="en-US" sz="2800" dirty="0">
                <a:solidFill>
                  <a:srgbClr val="0070C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起床，刷牙，吃饭，那是个春天的早晨，阳光明媚。走吗？等一会儿，等一会儿再走。我跑出去，站在街门口，等一会儿就等一会儿，我藏在大门后，藏了很久，我知道不会是那么简单的一会儿，我得不出声地多藏一会儿。母亲出来了，可我忘了吓唬她，她手里怎么提着菜篮？您说了去！等等，买完菜，买完菜就去。买完菜马上就去吗？嗯。</a:t>
            </a:r>
            <a:endParaRPr lang="zh-CN" altLang="en-US" sz="2800" dirty="0">
              <a:solidFill>
                <a:srgbClr val="0070C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055637" y="839053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描写天气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975975" y="2402445"/>
            <a:ext cx="10382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动作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描写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88638" y="4310402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从这片段中可以看出我急切的心情</a:t>
            </a:r>
            <a:endParaRPr lang="zh-CN" altLang="en-US" sz="2800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4772416" y="2016690"/>
            <a:ext cx="4697261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162133" y="2454636"/>
            <a:ext cx="351446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657605" y="2883073"/>
            <a:ext cx="211481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2390</Words>
  <Application>WPS 演示</Application>
  <PresentationFormat>宽屏</PresentationFormat>
  <Paragraphs>138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Arial</vt:lpstr>
      <vt:lpstr>宋体</vt:lpstr>
      <vt:lpstr>Wingdings</vt:lpstr>
      <vt:lpstr>等线</vt:lpstr>
      <vt:lpstr>华文楷体</vt:lpstr>
      <vt:lpstr>微软雅黑</vt:lpstr>
      <vt:lpstr>Arial Unicode MS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18</cp:revision>
  <dcterms:created xsi:type="dcterms:W3CDTF">2020-07-22T08:34:00Z</dcterms:created>
  <dcterms:modified xsi:type="dcterms:W3CDTF">2021-11-06T07:45:48Z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4DDD04CDCC8646F889144681856F2BF6</vt:lpwstr>
  </property>
</Properties>
</file>