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fonts/font1.fntdata" ContentType="application/x-fontdata"/>
  <Override PartName="/ppt/fonts/font2.fntdata" ContentType="application/x-fontdata"/>
  <Override PartName="/ppt/fonts/font3.fntdata" ContentType="application/x-fontdata"/>
  <Override PartName="/ppt/fonts/font4.fntdata" ContentType="application/x-fontdata"/>
  <Override PartName="/ppt/fonts/font5.fntdata" ContentType="application/x-fontdata"/>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4"/>
  </p:notesMasterIdLst>
  <p:handoutMasterIdLst>
    <p:handoutMasterId r:id="rId15"/>
  </p:handoutMasterIdLst>
  <p:sldIdLst>
    <p:sldId id="256" r:id="rId3"/>
    <p:sldId id="11088549" r:id="rId4"/>
    <p:sldId id="302" r:id="rId5"/>
    <p:sldId id="301" r:id="rId6"/>
    <p:sldId id="11088550" r:id="rId7"/>
    <p:sldId id="11088577" r:id="rId8"/>
    <p:sldId id="305" r:id="rId9"/>
    <p:sldId id="11088598" r:id="rId10"/>
    <p:sldId id="11088578" r:id="rId11"/>
    <p:sldId id="11088579" r:id="rId12"/>
    <p:sldId id="258" r:id="rId13"/>
  </p:sldIdLst>
  <p:sldSz cx="9144000" cy="5143500"/>
  <p:notesSz cx="7104380" cy="10234930"/>
  <p:embeddedFontLst>
    <p:embeddedFont>
      <p:font typeface="Calibri" panose="020F0502020204030204" pitchFamily="34" charset="0"/>
      <p:regular r:id="rId19"/>
      <p:bold r:id="rId20"/>
      <p:italic r:id="rId21"/>
      <p:boldItalic r:id="rId22"/>
    </p:embeddedFont>
    <p:embeddedFont>
      <p:font typeface="楷体" panose="02010609060101010101" pitchFamily="49" charset="-122"/>
      <p:regular r:id="rId23"/>
    </p:embeddedFont>
  </p:embeddedFont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0FF"/>
    <a:srgbClr val="37AC2E"/>
    <a:srgbClr val="6600FF"/>
    <a:srgbClr val="D3650B"/>
    <a:srgbClr val="008000"/>
    <a:srgbClr val="00CC00"/>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21421"/>
    <p:restoredTop sz="94660"/>
  </p:normalViewPr>
  <p:slideViewPr>
    <p:cSldViewPr snapToGrid="0" showGuides="1">
      <p:cViewPr varScale="1">
        <p:scale>
          <a:sx n="72" d="100"/>
          <a:sy n="72" d="100"/>
        </p:scale>
        <p:origin x="72" y="316"/>
      </p:cViewPr>
      <p:guideLst>
        <p:guide orient="horz" pos="2139"/>
        <p:guide pos="2979"/>
      </p:guideLst>
    </p:cSldViewPr>
  </p:slideViewPr>
  <p:notesTextViewPr>
    <p:cViewPr>
      <p:scale>
        <a:sx n="1" d="1"/>
        <a:sy n="1" d="1"/>
      </p:scale>
      <p:origin x="0" y="0"/>
    </p:cViewPr>
  </p:notesTextViewPr>
  <p:sorterViewPr showFormatting="0">
    <p:cViewPr>
      <p:scale>
        <a:sx n="100" d="100"/>
        <a:sy n="100" d="100"/>
      </p:scale>
      <p:origin x="0" y="-1740"/>
    </p:cViewPr>
  </p:sorter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font" Target="fonts/font5.fntdata"/><Relationship Id="rId22" Type="http://schemas.openxmlformats.org/officeDocument/2006/relationships/font" Target="fonts/font4.fntdata"/><Relationship Id="rId21" Type="http://schemas.openxmlformats.org/officeDocument/2006/relationships/font" Target="fonts/font3.fntdata"/><Relationship Id="rId20" Type="http://schemas.openxmlformats.org/officeDocument/2006/relationships/font" Target="fonts/font2.fntdata"/><Relationship Id="rId2" Type="http://schemas.openxmlformats.org/officeDocument/2006/relationships/theme" Target="theme/theme1.xml"/><Relationship Id="rId19" Type="http://schemas.openxmlformats.org/officeDocument/2006/relationships/font" Target="fonts/font1.fntdata"/><Relationship Id="rId18" Type="http://schemas.openxmlformats.org/officeDocument/2006/relationships/tableStyles" Target="tableStyles.xml"/><Relationship Id="rId17" Type="http://schemas.openxmlformats.org/officeDocument/2006/relationships/viewProps" Target="viewProps.xml"/><Relationship Id="rId16" Type="http://schemas.openxmlformats.org/officeDocument/2006/relationships/presProps" Target="presProps.xml"/><Relationship Id="rId15" Type="http://schemas.openxmlformats.org/officeDocument/2006/relationships/handoutMaster" Target="handoutMasters/handoutMaster1.xml"/><Relationship Id="rId14" Type="http://schemas.openxmlformats.org/officeDocument/2006/relationships/notesMaster" Target="notesMasters/notesMaster1.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eaLnBrk="0" hangingPunct="0">
              <a:defRPr sz="1200"/>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4024313" y="0"/>
            <a:ext cx="3078163" cy="512763"/>
          </a:xfrm>
          <a:prstGeom prst="rect">
            <a:avLst/>
          </a:prstGeom>
        </p:spPr>
        <p:txBody>
          <a:bodyPr vert="horz" lIns="91440" tIns="45720" rIns="91440" bIns="45720" rtlCol="0"/>
          <a:lstStyle>
            <a:lvl1pPr algn="r" eaLnBrk="0" hangingPunct="0">
              <a:defRPr sz="1200"/>
            </a:lvl1pPr>
          </a:lstStyle>
          <a:p>
            <a:pPr marL="0" marR="0" lvl="0" indent="0" algn="r" defTabSz="914400" rtl="0" eaLnBrk="0" fontAlgn="base" latinLnBrk="0" hangingPunct="0">
              <a:lnSpc>
                <a:spcPct val="100000"/>
              </a:lnSpc>
              <a:spcBef>
                <a:spcPct val="0"/>
              </a:spcBef>
              <a:spcAft>
                <a:spcPct val="0"/>
              </a:spcAft>
              <a:buClrTx/>
              <a:buSzTx/>
              <a:buFontTx/>
              <a:buNone/>
              <a:defRPr/>
            </a:pPr>
            <a:fld id="{1347583A-F62C-4A9A-A9A8-CE0C0F386E7C}" type="datetimeFigureOut">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eaLnBrk="0" hangingPunct="0">
              <a:defRPr sz="1200"/>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4024313" y="9721850"/>
            <a:ext cx="3078163" cy="512763"/>
          </a:xfrm>
          <a:prstGeom prst="rect">
            <a:avLst/>
          </a:prstGeom>
        </p:spPr>
        <p:txBody>
          <a:bodyPr vert="horz" lIns="91440" tIns="45720" rIns="91440" bIns="45720" rtlCol="0" anchor="b"/>
          <a:lstStyle>
            <a:lvl1pPr algn="r" eaLnBrk="0" hangingPunct="0">
              <a:defRPr sz="1200"/>
            </a:lvl1pPr>
          </a:lstStyle>
          <a:p>
            <a:pPr marL="0" marR="0" lvl="0" indent="0" algn="r" defTabSz="914400" rtl="0" eaLnBrk="0" fontAlgn="base" latinLnBrk="0" hangingPunct="0">
              <a:lnSpc>
                <a:spcPct val="100000"/>
              </a:lnSpc>
              <a:spcBef>
                <a:spcPct val="0"/>
              </a:spcBef>
              <a:spcAft>
                <a:spcPct val="0"/>
              </a:spcAft>
              <a:buClrTx/>
              <a:buSzTx/>
              <a:buFontTx/>
              <a:buNone/>
              <a:defRPr/>
            </a:pPr>
            <a:fld id="{EDA6A495-E230-448E-8559-7B8AC5775970}" type="slidenum">
              <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eaLnBrk="1" hangingPunct="1">
              <a:buFont typeface="Arial" panose="020B0604020202020204" pitchFamily="34" charset="0"/>
              <a:buNone/>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3" name="日期占位符 2"/>
          <p:cNvSpPr>
            <a:spLocks noGrp="1"/>
          </p:cNvSpPr>
          <p:nvPr>
            <p:ph type="dt" idx="1"/>
          </p:nvPr>
        </p:nvSpPr>
        <p:spPr>
          <a:xfrm>
            <a:off x="4024313" y="0"/>
            <a:ext cx="3078163" cy="512763"/>
          </a:xfrm>
          <a:prstGeom prst="rect">
            <a:avLst/>
          </a:prstGeom>
        </p:spPr>
        <p:txBody>
          <a:bodyPr vert="horz" lIns="91440" tIns="45720" rIns="91440" bIns="45720" rtlCol="0"/>
          <a:lstStyle>
            <a:lvl1pPr algn="r" eaLnBrk="1" hangingPunct="1">
              <a:buFont typeface="Arial" panose="020B0604020202020204" pitchFamily="34" charset="0"/>
              <a:buNone/>
              <a:defRPr sz="1200" noProof="1">
                <a:latin typeface="Calibri" panose="020F0502020204030204" pitchFamily="34" charset="0"/>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6715BA5-8483-4955-AAB1-2C837942C0D2}" type="datetimeFigureOut">
              <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2053" name="备注占位符 4"/>
          <p:cNvSpPr>
            <a:spLocks noGrp="1" noChangeArrowheads="1"/>
          </p:cNvSpPr>
          <p:nvPr>
            <p:ph type="body" sz="quarter" idx="4294967295"/>
          </p:nvPr>
        </p:nvSpPr>
        <p:spPr bwMode="auto">
          <a:xfrm>
            <a:off x="711200" y="4926013"/>
            <a:ext cx="5683250" cy="4029075"/>
          </a:xfrm>
          <a:prstGeom prst="rect">
            <a:avLst/>
          </a:prstGeom>
          <a:noFill/>
          <a:ln>
            <a:noFill/>
          </a:ln>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eaLnBrk="1" hangingPunct="1">
              <a:buFont typeface="Arial" panose="020B0604020202020204" pitchFamily="34" charset="0"/>
              <a:buNone/>
              <a:defRPr sz="1200" noProof="1"/>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4024313" y="9721850"/>
            <a:ext cx="3078163" cy="512763"/>
          </a:xfrm>
          <a:prstGeom prst="rect">
            <a:avLst/>
          </a:prstGeom>
        </p:spPr>
        <p:txBody>
          <a:bodyPr vert="horz" wrap="square" lIns="91440" tIns="45720" rIns="91440" bIns="45720" numCol="1" anchor="b" anchorCtr="0" compatLnSpc="1"/>
          <a:lstStyle>
            <a:lvl1pPr algn="r" eaLnBrk="1" hangingPunct="1">
              <a:buFont typeface="Arial" panose="020B0604020202020204" pitchFamily="34" charset="0"/>
              <a:buNone/>
              <a:defRPr sz="1200" noProof="1"/>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4C79D14D-6647-4BB6-9CB6-1F401D98B067}" type="slidenum">
              <a:rPr kumimoji="0"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image" Target="../media/image1.jpeg"/><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2"/>
          <a:stretch>
            <a:fillRect/>
          </a:stretch>
        </a:blipFill>
        <a:effectLst/>
      </p:bgPr>
    </p:bg>
    <p:spTree>
      <p:nvGrpSpPr>
        <p:cNvPr id="1" name=""/>
        <p:cNvGrpSpPr/>
        <p:nvPr/>
      </p:nvGrpSpPr>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ea typeface="宋体" panose="02010600030101010101" pitchFamily="2" charset="-122"/>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65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94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23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8035" algn="l" defTabSz="685800" rtl="0" eaLnBrk="1" latinLnBrk="0" hangingPunct="1">
        <a:defRPr sz="1350" kern="1200">
          <a:solidFill>
            <a:schemeClr val="tx1"/>
          </a:solidFill>
          <a:latin typeface="+mn-lt"/>
          <a:ea typeface="+mn-ea"/>
          <a:cs typeface="+mn-cs"/>
        </a:defRPr>
      </a:lvl7pPr>
      <a:lvl8pPr marL="2400935"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0.jpe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jpe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image" Target="../media/image6.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jpeg"/><Relationship Id="rId1"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标题 1"/>
          <p:cNvSpPr txBox="1"/>
          <p:nvPr/>
        </p:nvSpPr>
        <p:spPr>
          <a:xfrm>
            <a:off x="1800225" y="1527175"/>
            <a:ext cx="2208213" cy="731838"/>
          </a:xfrm>
          <a:prstGeom prst="rect">
            <a:avLst/>
          </a:prstGeom>
          <a:noFill/>
          <a:ln w="12700">
            <a:noFill/>
          </a:ln>
        </p:spPr>
        <p:txBody>
          <a:bodyPr/>
          <a:p>
            <a:pPr eaLnBrk="1" hangingPunct="1">
              <a:buFont typeface="Arial" panose="020B0604020202020204" pitchFamily="34" charset="0"/>
            </a:pPr>
            <a:endParaRPr lang="zh-CN" altLang="en-US" sz="4400" b="1" dirty="0">
              <a:solidFill>
                <a:srgbClr val="000000"/>
              </a:solidFill>
              <a:latin typeface="楷体" panose="02010609060101010101" pitchFamily="49" charset="-122"/>
              <a:ea typeface="楷体" panose="02010609060101010101" pitchFamily="49" charset="-122"/>
            </a:endParaRPr>
          </a:p>
        </p:txBody>
      </p:sp>
      <p:sp>
        <p:nvSpPr>
          <p:cNvPr id="4099" name="标题 1"/>
          <p:cNvSpPr txBox="1">
            <a:spLocks noChangeArrowheads="1"/>
          </p:cNvSpPr>
          <p:nvPr/>
        </p:nvSpPr>
        <p:spPr bwMode="auto">
          <a:xfrm>
            <a:off x="1385888" y="1458913"/>
            <a:ext cx="7100888" cy="1600200"/>
          </a:xfrm>
          <a:prstGeom prst="rect">
            <a:avLst/>
          </a:prstGeom>
          <a:noFill/>
          <a:ln>
            <a:noFill/>
          </a:ln>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3200" b="1" i="0" u="none" strike="noStrike" kern="1200" cap="none" spc="0" normalizeH="0" baseline="0" noProof="0" dirty="0">
                <a:ln>
                  <a:noFill/>
                </a:ln>
                <a:solidFill>
                  <a:schemeClr val="accent5">
                    <a:lumMod val="50000"/>
                  </a:schemeClr>
                </a:solidFill>
                <a:effectLst/>
                <a:uLnTx/>
                <a:uFillTx/>
                <a:latin typeface="楷体" panose="02010609060101010101" pitchFamily="49" charset="-122"/>
                <a:ea typeface="楷体" panose="02010609060101010101" pitchFamily="49" charset="-122"/>
                <a:cs typeface="+mn-cs"/>
              </a:rPr>
              <a:t>习作例文</a:t>
            </a:r>
            <a:endParaRPr kumimoji="0" lang="en-US" altLang="zh-CN" sz="3200" b="1" i="0" u="none" strike="noStrike" kern="1200" cap="none" spc="0" normalizeH="0" baseline="0" noProof="0" dirty="0">
              <a:ln>
                <a:noFill/>
              </a:ln>
              <a:solidFill>
                <a:schemeClr val="accent5">
                  <a:lumMod val="50000"/>
                </a:schemeClr>
              </a:solidFill>
              <a:effectLst/>
              <a:uLnTx/>
              <a:uFillTx/>
              <a:latin typeface="楷体" panose="02010609060101010101" pitchFamily="49" charset="-122"/>
              <a:ea typeface="楷体" panose="02010609060101010101" pitchFamily="49" charset="-122"/>
              <a:cs typeface="+mn-cs"/>
            </a:endParaRPr>
          </a:p>
          <a:p>
            <a:pPr marL="0" marR="0" lvl="0" indent="0" algn="l" defTabSz="914400" rtl="0" eaLnBrk="0" fontAlgn="base" latinLnBrk="0" hangingPunct="0">
              <a:lnSpc>
                <a:spcPct val="100000"/>
              </a:lnSpc>
              <a:spcBef>
                <a:spcPct val="0"/>
              </a:spcBef>
              <a:spcAft>
                <a:spcPct val="0"/>
              </a:spcAft>
              <a:buClrTx/>
              <a:buSzTx/>
              <a:buFontTx/>
              <a:buNone/>
              <a:defRPr/>
            </a:pPr>
            <a:endParaRPr kumimoji="0" lang="en-US" altLang="zh-CN" sz="4400" b="1" i="0" u="none" strike="noStrike" kern="1200" cap="none" spc="0" normalizeH="0" baseline="0" noProof="0" dirty="0">
              <a:ln>
                <a:noFill/>
              </a:ln>
              <a:solidFill>
                <a:srgbClr val="FF0000"/>
              </a:solidFill>
              <a:effectLst/>
              <a:uLnTx/>
              <a:uFillTx/>
              <a:latin typeface="楷体" panose="02010609060101010101" pitchFamily="49" charset="-122"/>
              <a:ea typeface="楷体" panose="02010609060101010101" pitchFamily="49" charset="-122"/>
              <a:cs typeface="+mn-cs"/>
            </a:endParaRPr>
          </a:p>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4400" b="1" i="0" u="none" strike="noStrike" kern="1200" cap="none" spc="0" normalizeH="0" baseline="0" noProof="0" dirty="0">
                <a:ln>
                  <a:noFill/>
                </a:ln>
                <a:solidFill>
                  <a:schemeClr val="accent5">
                    <a:lumMod val="75000"/>
                  </a:schemeClr>
                </a:solidFill>
                <a:effectLst/>
                <a:uLnTx/>
                <a:uFillTx/>
                <a:latin typeface="楷体" panose="02010609060101010101" pitchFamily="49" charset="-122"/>
                <a:ea typeface="楷体" panose="02010609060101010101" pitchFamily="49" charset="-122"/>
                <a:cs typeface="+mn-cs"/>
              </a:rPr>
              <a:t>阳光的两种用法</a:t>
            </a:r>
            <a:endParaRPr kumimoji="0" lang="zh-CN" altLang="en-US" sz="4400" b="1" i="0" u="none" strike="noStrike" kern="1200" cap="none" spc="0" normalizeH="0" baseline="0" noProof="0" dirty="0">
              <a:ln>
                <a:noFill/>
              </a:ln>
              <a:solidFill>
                <a:schemeClr val="accent5">
                  <a:lumMod val="75000"/>
                </a:schemeClr>
              </a:solidFill>
              <a:effectLst/>
              <a:uLnTx/>
              <a:uFillTx/>
              <a:latin typeface="楷体" panose="02010609060101010101" pitchFamily="49" charset="-122"/>
              <a:ea typeface="楷体" panose="02010609060101010101" pitchFamily="49" charset="-122"/>
              <a:cs typeface="+mn-cs"/>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Box 3"/>
          <p:cNvSpPr txBox="1"/>
          <p:nvPr/>
        </p:nvSpPr>
        <p:spPr>
          <a:xfrm>
            <a:off x="527050" y="1065213"/>
            <a:ext cx="7907338" cy="3322637"/>
          </a:xfrm>
          <a:prstGeom prst="rect">
            <a:avLst/>
          </a:prstGeom>
          <a:noFill/>
          <a:ln w="9525">
            <a:noFill/>
          </a:ln>
        </p:spPr>
        <p:txBody>
          <a:bodyPr>
            <a:spAutoFit/>
          </a:bodyPr>
          <a:p>
            <a:pPr eaLnBrk="1" hangingPunct="1">
              <a:lnSpc>
                <a:spcPct val="125000"/>
              </a:lnSpc>
            </a:pPr>
            <a:r>
              <a:rPr lang="zh-CN" altLang="en-US" sz="2800" b="1" dirty="0">
                <a:solidFill>
                  <a:srgbClr val="0000FF"/>
                </a:solidFill>
                <a:latin typeface="楷体" panose="02010609060101010101" pitchFamily="49" charset="-122"/>
                <a:ea typeface="楷体" panose="02010609060101010101" pitchFamily="49" charset="-122"/>
              </a:rPr>
              <a:t>（</a:t>
            </a:r>
            <a:r>
              <a:rPr lang="en-US" altLang="zh-CN" sz="2800" b="1" dirty="0">
                <a:solidFill>
                  <a:srgbClr val="0000FF"/>
                </a:solidFill>
                <a:latin typeface="楷体" panose="02010609060101010101" pitchFamily="49" charset="-122"/>
                <a:ea typeface="楷体" panose="02010609060101010101" pitchFamily="49" charset="-122"/>
              </a:rPr>
              <a:t>1</a:t>
            </a:r>
            <a:r>
              <a:rPr lang="zh-CN" altLang="en-US" sz="2800" b="1" dirty="0">
                <a:solidFill>
                  <a:srgbClr val="0000FF"/>
                </a:solidFill>
                <a:latin typeface="楷体" panose="02010609060101010101" pitchFamily="49" charset="-122"/>
                <a:ea typeface="楷体" panose="02010609060101010101" pitchFamily="49" charset="-122"/>
              </a:rPr>
              <a:t>）选取贴近生活的真实事例。用心感受、留心观察，发现生活中的趣事。</a:t>
            </a:r>
            <a:endParaRPr lang="zh-CN" altLang="en-US" sz="2800" b="1" dirty="0">
              <a:solidFill>
                <a:srgbClr val="0000FF"/>
              </a:solidFill>
              <a:latin typeface="楷体" panose="02010609060101010101" pitchFamily="49" charset="-122"/>
              <a:ea typeface="楷体" panose="02010609060101010101" pitchFamily="49" charset="-122"/>
            </a:endParaRPr>
          </a:p>
          <a:p>
            <a:pPr eaLnBrk="1" hangingPunct="1">
              <a:lnSpc>
                <a:spcPct val="125000"/>
              </a:lnSpc>
            </a:pPr>
            <a:r>
              <a:rPr lang="zh-CN" altLang="en-US" sz="2800" b="1" dirty="0">
                <a:solidFill>
                  <a:srgbClr val="0000FF"/>
                </a:solidFill>
                <a:latin typeface="楷体" panose="02010609060101010101" pitchFamily="49" charset="-122"/>
                <a:ea typeface="楷体" panose="02010609060101010101" pitchFamily="49" charset="-122"/>
              </a:rPr>
              <a:t>（</a:t>
            </a:r>
            <a:r>
              <a:rPr lang="en-US" altLang="zh-CN" sz="2800" b="1" dirty="0">
                <a:solidFill>
                  <a:srgbClr val="0000FF"/>
                </a:solidFill>
                <a:latin typeface="楷体" panose="02010609060101010101" pitchFamily="49" charset="-122"/>
                <a:ea typeface="楷体" panose="02010609060101010101" pitchFamily="49" charset="-122"/>
              </a:rPr>
              <a:t>2</a:t>
            </a:r>
            <a:r>
              <a:rPr lang="zh-CN" altLang="en-US" sz="2800" b="1" dirty="0">
                <a:solidFill>
                  <a:srgbClr val="0000FF"/>
                </a:solidFill>
                <a:latin typeface="楷体" panose="02010609060101010101" pitchFamily="49" charset="-122"/>
                <a:ea typeface="楷体" panose="02010609060101010101" pitchFamily="49" charset="-122"/>
              </a:rPr>
              <a:t>）选用贴近富有生活气息的语言。选用合适的修辞手法，善用动词，写出优美有趣的语言。</a:t>
            </a:r>
            <a:endParaRPr lang="zh-CN" altLang="en-US" sz="2800" b="1" dirty="0">
              <a:solidFill>
                <a:srgbClr val="0000FF"/>
              </a:solidFill>
              <a:latin typeface="楷体" panose="02010609060101010101" pitchFamily="49" charset="-122"/>
              <a:ea typeface="楷体" panose="02010609060101010101" pitchFamily="49" charset="-122"/>
            </a:endParaRPr>
          </a:p>
          <a:p>
            <a:pPr eaLnBrk="1" hangingPunct="1">
              <a:lnSpc>
                <a:spcPct val="125000"/>
              </a:lnSpc>
            </a:pPr>
            <a:r>
              <a:rPr lang="zh-CN" altLang="en-US" sz="2800" b="1" dirty="0">
                <a:solidFill>
                  <a:srgbClr val="0000FF"/>
                </a:solidFill>
                <a:latin typeface="楷体" panose="02010609060101010101" pitchFamily="49" charset="-122"/>
                <a:ea typeface="楷体" panose="02010609060101010101" pitchFamily="49" charset="-122"/>
              </a:rPr>
              <a:t>（</a:t>
            </a:r>
            <a:r>
              <a:rPr lang="en-US" altLang="zh-CN" sz="2800" b="1" dirty="0">
                <a:solidFill>
                  <a:srgbClr val="0000FF"/>
                </a:solidFill>
                <a:latin typeface="楷体" panose="02010609060101010101" pitchFamily="49" charset="-122"/>
                <a:ea typeface="楷体" panose="02010609060101010101" pitchFamily="49" charset="-122"/>
              </a:rPr>
              <a:t>3</a:t>
            </a:r>
            <a:r>
              <a:rPr lang="zh-CN" altLang="en-US" sz="2800" b="1" dirty="0">
                <a:solidFill>
                  <a:srgbClr val="0000FF"/>
                </a:solidFill>
                <a:latin typeface="楷体" panose="02010609060101010101" pitchFamily="49" charset="-122"/>
                <a:ea typeface="楷体" panose="02010609060101010101" pitchFamily="49" charset="-122"/>
              </a:rPr>
              <a:t>）表达真情深感。在最真实的情感基础上才能写出让别人感动的文章。</a:t>
            </a:r>
            <a:endParaRPr lang="zh-CN" altLang="en-US" sz="28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xEl>
                                              <p:charRg st="0" end="53"/>
                                            </p:txEl>
                                          </p:spTgt>
                                        </p:tgtEl>
                                        <p:attrNameLst>
                                          <p:attrName>style.visibility</p:attrName>
                                        </p:attrNameLst>
                                      </p:cBhvr>
                                      <p:to>
                                        <p:strVal val="visible"/>
                                      </p:to>
                                    </p:set>
                                    <p:anim calcmode="lin" valueType="num">
                                      <p:cBhvr>
                                        <p:cTn id="7" dur="500" fill="hold"/>
                                        <p:tgtEl>
                                          <p:spTgt spid="2">
                                            <p:txEl>
                                              <p:charRg st="0" end="53"/>
                                            </p:txEl>
                                          </p:spTgt>
                                        </p:tgtEl>
                                        <p:attrNameLst>
                                          <p:attrName>ppt_x</p:attrName>
                                        </p:attrNameLst>
                                      </p:cBhvr>
                                      <p:tavLst>
                                        <p:tav tm="0">
                                          <p:val>
                                            <p:strVal val="#ppt_x"/>
                                          </p:val>
                                        </p:tav>
                                        <p:tav tm="100000">
                                          <p:val>
                                            <p:strVal val="#ppt_x"/>
                                          </p:val>
                                        </p:tav>
                                      </p:tavLst>
                                    </p:anim>
                                    <p:anim calcmode="lin" valueType="num">
                                      <p:cBhvr>
                                        <p:cTn id="8" dur="500" fill="hold"/>
                                        <p:tgtEl>
                                          <p:spTgt spid="2">
                                            <p:txEl>
                                              <p:charRg st="0" end="53"/>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 calcmode="lin" valueType="num">
                                      <p:cBhvr>
                                        <p:cTn id="12"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3"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 calcmode="lin" valueType="num">
                                      <p:cBhvr>
                                        <p:cTn id="1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1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3314" name="组合 12"/>
          <p:cNvGrpSpPr/>
          <p:nvPr/>
        </p:nvGrpSpPr>
        <p:grpSpPr>
          <a:xfrm>
            <a:off x="87313" y="107950"/>
            <a:ext cx="2295525" cy="889000"/>
            <a:chOff x="52599" y="101562"/>
            <a:chExt cx="2295247" cy="887929"/>
          </a:xfrm>
        </p:grpSpPr>
        <p:pic>
          <p:nvPicPr>
            <p:cNvPr id="13318" name="图片 13"/>
            <p:cNvPicPr>
              <a:picLocks noChangeAspect="1"/>
            </p:cNvPicPr>
            <p:nvPr/>
          </p:nvPicPr>
          <p:blipFill>
            <a:blip r:embed="rId1"/>
            <a:stretch>
              <a:fillRect/>
            </a:stretch>
          </p:blipFill>
          <p:spPr>
            <a:xfrm>
              <a:off x="118661" y="115096"/>
              <a:ext cx="1863701" cy="694602"/>
            </a:xfrm>
            <a:prstGeom prst="rect">
              <a:avLst/>
            </a:prstGeom>
            <a:noFill/>
            <a:ln w="9525">
              <a:noFill/>
            </a:ln>
          </p:spPr>
        </p:pic>
        <p:pic>
          <p:nvPicPr>
            <p:cNvPr id="13319" name="图片 14"/>
            <p:cNvPicPr>
              <a:picLocks noChangeAspect="1"/>
            </p:cNvPicPr>
            <p:nvPr/>
          </p:nvPicPr>
          <p:blipFill>
            <a:blip r:embed="rId2"/>
            <a:stretch>
              <a:fillRect/>
            </a:stretch>
          </p:blipFill>
          <p:spPr>
            <a:xfrm>
              <a:off x="1593106" y="101562"/>
              <a:ext cx="754740" cy="887929"/>
            </a:xfrm>
            <a:prstGeom prst="rect">
              <a:avLst/>
            </a:prstGeom>
            <a:noFill/>
            <a:ln w="9525">
              <a:noFill/>
            </a:ln>
          </p:spPr>
        </p:pic>
        <p:pic>
          <p:nvPicPr>
            <p:cNvPr id="13320" name="图片 15"/>
            <p:cNvPicPr>
              <a:picLocks noChangeAspect="1"/>
            </p:cNvPicPr>
            <p:nvPr/>
          </p:nvPicPr>
          <p:blipFill>
            <a:blip r:embed="rId3"/>
            <a:stretch>
              <a:fillRect/>
            </a:stretch>
          </p:blipFill>
          <p:spPr>
            <a:xfrm rot="-463247">
              <a:off x="52599" y="507615"/>
              <a:ext cx="306866" cy="449340"/>
            </a:xfrm>
            <a:prstGeom prst="rect">
              <a:avLst/>
            </a:prstGeom>
            <a:noFill/>
            <a:ln w="9525">
              <a:noFill/>
            </a:ln>
          </p:spPr>
        </p:pic>
        <p:sp>
          <p:nvSpPr>
            <p:cNvPr id="13321" name="文本框 6"/>
            <p:cNvSpPr txBox="1"/>
            <p:nvPr/>
          </p:nvSpPr>
          <p:spPr>
            <a:xfrm>
              <a:off x="240957" y="172190"/>
              <a:ext cx="1627172" cy="522590"/>
            </a:xfrm>
            <a:prstGeom prst="rect">
              <a:avLst/>
            </a:prstGeom>
            <a:noFill/>
            <a:ln w="9525">
              <a:noFill/>
            </a:ln>
          </p:spPr>
          <p:txBody>
            <a:bodyPr wrap="none">
              <a:spAutoFit/>
            </a:bodyPr>
            <a:p>
              <a:pPr eaLnBrk="1" hangingPunct="1">
                <a:buFont typeface="Arial" panose="020B0604020202020204" pitchFamily="34" charset="0"/>
              </a:pPr>
              <a:r>
                <a:rPr lang="zh-CN" altLang="en-US" sz="2800" b="1" dirty="0">
                  <a:solidFill>
                    <a:srgbClr val="00B0F0"/>
                  </a:solidFill>
                  <a:latin typeface="楷体" panose="02010609060101010101" pitchFamily="49" charset="-122"/>
                  <a:ea typeface="楷体" panose="02010609060101010101" pitchFamily="49" charset="-122"/>
                </a:rPr>
                <a:t>习作指导</a:t>
              </a:r>
              <a:endParaRPr lang="zh-CN" altLang="en-US" sz="2800" b="1" dirty="0">
                <a:solidFill>
                  <a:srgbClr val="00B0F0"/>
                </a:solidFill>
                <a:latin typeface="楷体" panose="02010609060101010101" pitchFamily="49" charset="-122"/>
                <a:ea typeface="楷体" panose="02010609060101010101" pitchFamily="49" charset="-122"/>
              </a:endParaRPr>
            </a:p>
          </p:txBody>
        </p:sp>
      </p:grpSp>
      <p:grpSp>
        <p:nvGrpSpPr>
          <p:cNvPr id="6" name="组合 5"/>
          <p:cNvGrpSpPr/>
          <p:nvPr/>
        </p:nvGrpSpPr>
        <p:grpSpPr>
          <a:xfrm>
            <a:off x="544513" y="1414463"/>
            <a:ext cx="7786687" cy="2952750"/>
            <a:chOff x="544064" y="1414529"/>
            <a:chExt cx="7786608" cy="2952750"/>
          </a:xfrm>
        </p:grpSpPr>
        <p:sp>
          <p:nvSpPr>
            <p:cNvPr id="13316" name="Rectangle 2"/>
            <p:cNvSpPr txBox="1"/>
            <p:nvPr/>
          </p:nvSpPr>
          <p:spPr>
            <a:xfrm>
              <a:off x="544064" y="1414529"/>
              <a:ext cx="4027488" cy="2952750"/>
            </a:xfrm>
            <a:prstGeom prst="rect">
              <a:avLst/>
            </a:prstGeom>
            <a:noFill/>
            <a:ln w="9525">
              <a:noFill/>
            </a:ln>
          </p:spPr>
          <p:txBody>
            <a:bodyPr/>
            <a:p>
              <a:pPr indent="-342900">
                <a:lnSpc>
                  <a:spcPct val="130000"/>
                </a:lnSpc>
                <a:buFont typeface="Arial" panose="020B0604020202020204" pitchFamily="34" charset="0"/>
              </a:pPr>
              <a:r>
                <a:rPr lang="en-US" altLang="zh-CN" sz="3600" b="1" dirty="0">
                  <a:solidFill>
                    <a:srgbClr val="0000FF"/>
                  </a:solidFill>
                  <a:latin typeface="楷体" panose="02010609060101010101" pitchFamily="49" charset="-122"/>
                  <a:ea typeface="楷体" panose="02010609060101010101" pitchFamily="49" charset="-122"/>
                </a:rPr>
                <a:t>    </a:t>
              </a:r>
              <a:r>
                <a:rPr lang="zh-CN" altLang="en-US" sz="3600" b="1" dirty="0">
                  <a:solidFill>
                    <a:srgbClr val="0000FF"/>
                  </a:solidFill>
                  <a:latin typeface="楷体" panose="02010609060101010101" pitchFamily="49" charset="-122"/>
                  <a:ea typeface="楷体" panose="02010609060101010101" pitchFamily="49" charset="-122"/>
                </a:rPr>
                <a:t>选择合适的事例表达自己的真实感受。</a:t>
              </a:r>
              <a:endParaRPr lang="zh-CN" altLang="en-US" sz="3600" b="1" dirty="0">
                <a:solidFill>
                  <a:srgbClr val="0000FF"/>
                </a:solidFill>
                <a:latin typeface="楷体" panose="02010609060101010101" pitchFamily="49" charset="-122"/>
                <a:ea typeface="楷体" panose="02010609060101010101" pitchFamily="49" charset="-122"/>
              </a:endParaRPr>
            </a:p>
          </p:txBody>
        </p:sp>
        <p:pic>
          <p:nvPicPr>
            <p:cNvPr id="5" name="图片 4"/>
            <p:cNvPicPr>
              <a:picLocks noChangeAspect="1"/>
            </p:cNvPicPr>
            <p:nvPr/>
          </p:nvPicPr>
          <p:blipFill>
            <a:blip r:embed="rId4"/>
            <a:stretch>
              <a:fillRect/>
            </a:stretch>
          </p:blipFill>
          <p:spPr>
            <a:xfrm rot="21185923">
              <a:off x="5000959" y="1460633"/>
              <a:ext cx="3329713" cy="2429561"/>
            </a:xfrm>
            <a:prstGeom prst="rect">
              <a:avLst/>
            </a:prstGeom>
            <a:ln>
              <a:noFill/>
            </a:ln>
            <a:effectLst>
              <a:softEdge rad="112500"/>
            </a:effec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000000"/>
                                          </p:val>
                                        </p:tav>
                                        <p:tav tm="100000">
                                          <p:val>
                                            <p:strVal val="#ppt_w"/>
                                          </p:val>
                                        </p:tav>
                                      </p:tavLst>
                                    </p:anim>
                                    <p:anim calcmode="lin" valueType="num">
                                      <p:cBhvr>
                                        <p:cTn id="8" dur="500" fill="hold"/>
                                        <p:tgtEl>
                                          <p:spTgt spid="6"/>
                                        </p:tgtEl>
                                        <p:attrNameLst>
                                          <p:attrName>ppt_h</p:attrName>
                                        </p:attrNameLst>
                                      </p:cBhvr>
                                      <p:tavLst>
                                        <p:tav tm="0">
                                          <p:val>
                                            <p:fltVal val="0.00000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2"/>
          <p:cNvSpPr txBox="1"/>
          <p:nvPr/>
        </p:nvSpPr>
        <p:spPr>
          <a:xfrm>
            <a:off x="523875" y="1628775"/>
            <a:ext cx="4294188" cy="1762125"/>
          </a:xfrm>
          <a:prstGeom prst="rect">
            <a:avLst/>
          </a:prstGeom>
          <a:noFill/>
          <a:ln w="9525">
            <a:noFill/>
          </a:ln>
        </p:spPr>
        <p:txBody>
          <a:bodyPr>
            <a:spAutoFit/>
          </a:bodyPr>
          <a:p>
            <a:pPr algn="ctr" eaLnBrk="1" hangingPunct="1">
              <a:lnSpc>
                <a:spcPct val="200000"/>
              </a:lnSpc>
              <a:buFont typeface="Arial" panose="020B0604020202020204" pitchFamily="34" charset="0"/>
            </a:pPr>
            <a:r>
              <a:rPr lang="zh-CN" altLang="en-US" sz="2800" b="1" dirty="0">
                <a:solidFill>
                  <a:srgbClr val="FF0000"/>
                </a:solidFill>
                <a:latin typeface="楷体" panose="02010609060101010101" pitchFamily="49" charset="-122"/>
                <a:ea typeface="楷体" panose="02010609060101010101" pitchFamily="49" charset="-122"/>
              </a:rPr>
              <a:t>例文</a:t>
            </a:r>
            <a:r>
              <a:rPr lang="en-US" altLang="zh-CN" sz="2800" b="1" dirty="0">
                <a:solidFill>
                  <a:srgbClr val="FF0000"/>
                </a:solidFill>
                <a:latin typeface="楷体" panose="02010609060101010101" pitchFamily="49" charset="-122"/>
                <a:ea typeface="楷体" panose="02010609060101010101" pitchFamily="49" charset="-122"/>
              </a:rPr>
              <a:t>2</a:t>
            </a:r>
            <a:r>
              <a:rPr lang="zh-CN" altLang="en-US" sz="2800" b="1" dirty="0">
                <a:solidFill>
                  <a:srgbClr val="FF0000"/>
                </a:solidFill>
                <a:latin typeface="楷体" panose="02010609060101010101" pitchFamily="49" charset="-122"/>
                <a:ea typeface="楷体" panose="02010609060101010101" pitchFamily="49" charset="-122"/>
              </a:rPr>
              <a:t>《阳光的两种用法》</a:t>
            </a:r>
            <a:endParaRPr lang="zh-CN" altLang="en-US" sz="2800" b="1" dirty="0">
              <a:solidFill>
                <a:srgbClr val="FF0000"/>
              </a:solidFill>
              <a:latin typeface="楷体" panose="02010609060101010101" pitchFamily="49" charset="-122"/>
              <a:ea typeface="楷体" panose="02010609060101010101" pitchFamily="49" charset="-122"/>
            </a:endParaRPr>
          </a:p>
          <a:p>
            <a:pPr algn="ctr" eaLnBrk="1" hangingPunct="1">
              <a:lnSpc>
                <a:spcPct val="200000"/>
              </a:lnSpc>
              <a:buFont typeface="Arial" panose="020B0604020202020204" pitchFamily="34" charset="0"/>
            </a:pPr>
            <a:r>
              <a:rPr lang="zh-CN" altLang="en-US" sz="3200" b="1" dirty="0">
                <a:latin typeface="楷体" panose="02010609060101010101" pitchFamily="49" charset="-122"/>
                <a:ea typeface="楷体" panose="02010609060101010101" pitchFamily="49" charset="-122"/>
              </a:rPr>
              <a:t>（原文见教材）</a:t>
            </a:r>
            <a:endParaRPr lang="zh-CN" altLang="en-US" sz="3200" b="1" dirty="0">
              <a:latin typeface="楷体" panose="02010609060101010101" pitchFamily="49" charset="-122"/>
              <a:ea typeface="楷体" panose="02010609060101010101" pitchFamily="49" charset="-122"/>
            </a:endParaRPr>
          </a:p>
        </p:txBody>
      </p:sp>
      <p:grpSp>
        <p:nvGrpSpPr>
          <p:cNvPr id="4099" name="组合 1"/>
          <p:cNvGrpSpPr/>
          <p:nvPr/>
        </p:nvGrpSpPr>
        <p:grpSpPr>
          <a:xfrm>
            <a:off x="87313" y="107950"/>
            <a:ext cx="2295525" cy="889000"/>
            <a:chOff x="52599" y="101562"/>
            <a:chExt cx="2295247" cy="887929"/>
          </a:xfrm>
        </p:grpSpPr>
        <p:pic>
          <p:nvPicPr>
            <p:cNvPr id="4101" name="图片 7"/>
            <p:cNvPicPr>
              <a:picLocks noChangeAspect="1"/>
            </p:cNvPicPr>
            <p:nvPr/>
          </p:nvPicPr>
          <p:blipFill>
            <a:blip r:embed="rId1"/>
            <a:stretch>
              <a:fillRect/>
            </a:stretch>
          </p:blipFill>
          <p:spPr>
            <a:xfrm>
              <a:off x="118661" y="115096"/>
              <a:ext cx="1863701" cy="694602"/>
            </a:xfrm>
            <a:prstGeom prst="rect">
              <a:avLst/>
            </a:prstGeom>
            <a:noFill/>
            <a:ln w="9525">
              <a:noFill/>
            </a:ln>
          </p:spPr>
        </p:pic>
        <p:pic>
          <p:nvPicPr>
            <p:cNvPr id="4102" name="图片 8"/>
            <p:cNvPicPr>
              <a:picLocks noChangeAspect="1"/>
            </p:cNvPicPr>
            <p:nvPr/>
          </p:nvPicPr>
          <p:blipFill>
            <a:blip r:embed="rId2"/>
            <a:stretch>
              <a:fillRect/>
            </a:stretch>
          </p:blipFill>
          <p:spPr>
            <a:xfrm>
              <a:off x="1593106" y="101562"/>
              <a:ext cx="754740" cy="887929"/>
            </a:xfrm>
            <a:prstGeom prst="rect">
              <a:avLst/>
            </a:prstGeom>
            <a:noFill/>
            <a:ln w="9525">
              <a:noFill/>
            </a:ln>
          </p:spPr>
        </p:pic>
        <p:pic>
          <p:nvPicPr>
            <p:cNvPr id="4103" name="图片 9"/>
            <p:cNvPicPr>
              <a:picLocks noChangeAspect="1"/>
            </p:cNvPicPr>
            <p:nvPr/>
          </p:nvPicPr>
          <p:blipFill>
            <a:blip r:embed="rId3"/>
            <a:stretch>
              <a:fillRect/>
            </a:stretch>
          </p:blipFill>
          <p:spPr>
            <a:xfrm rot="-463247">
              <a:off x="52599" y="507615"/>
              <a:ext cx="306866" cy="449340"/>
            </a:xfrm>
            <a:prstGeom prst="rect">
              <a:avLst/>
            </a:prstGeom>
            <a:noFill/>
            <a:ln w="9525">
              <a:noFill/>
            </a:ln>
          </p:spPr>
        </p:pic>
        <p:sp>
          <p:nvSpPr>
            <p:cNvPr id="4104" name="文本框 6"/>
            <p:cNvSpPr txBox="1"/>
            <p:nvPr/>
          </p:nvSpPr>
          <p:spPr>
            <a:xfrm>
              <a:off x="248272" y="172190"/>
              <a:ext cx="1627172" cy="522590"/>
            </a:xfrm>
            <a:prstGeom prst="rect">
              <a:avLst/>
            </a:prstGeom>
            <a:noFill/>
            <a:ln w="9525">
              <a:noFill/>
            </a:ln>
          </p:spPr>
          <p:txBody>
            <a:bodyPr wrap="none">
              <a:spAutoFit/>
            </a:bodyPr>
            <a:p>
              <a:pPr eaLnBrk="1" hangingPunct="1">
                <a:buFont typeface="Arial" panose="020B0604020202020204" pitchFamily="34" charset="0"/>
              </a:pPr>
              <a:r>
                <a:rPr lang="zh-CN" altLang="en-US" sz="2800" b="1" dirty="0">
                  <a:solidFill>
                    <a:srgbClr val="00B0F0"/>
                  </a:solidFill>
                  <a:latin typeface="楷体" panose="02010609060101010101" pitchFamily="49" charset="-122"/>
                  <a:ea typeface="楷体" panose="02010609060101010101" pitchFamily="49" charset="-122"/>
                </a:rPr>
                <a:t>习作例文</a:t>
              </a:r>
              <a:endParaRPr lang="zh-CN" altLang="en-US" sz="2800" b="1" dirty="0">
                <a:solidFill>
                  <a:srgbClr val="00B0F0"/>
                </a:solidFill>
                <a:latin typeface="楷体" panose="02010609060101010101" pitchFamily="49" charset="-122"/>
                <a:ea typeface="楷体" panose="02010609060101010101" pitchFamily="49" charset="-122"/>
              </a:endParaRPr>
            </a:p>
          </p:txBody>
        </p:sp>
      </p:grpSp>
      <p:pic>
        <p:nvPicPr>
          <p:cNvPr id="8" name="图片 7"/>
          <p:cNvPicPr>
            <a:picLocks noChangeAspect="1"/>
          </p:cNvPicPr>
          <p:nvPr/>
        </p:nvPicPr>
        <p:blipFill rotWithShape="1">
          <a:blip r:embed="rId4"/>
          <a:srcRect l="2046" t="8906" r="33432" b="21109"/>
          <a:stretch>
            <a:fillRect/>
          </a:stretch>
        </p:blipFill>
        <p:spPr>
          <a:xfrm>
            <a:off x="5242854" y="1253438"/>
            <a:ext cx="3532311" cy="27441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5122" name="组合 1"/>
          <p:cNvGrpSpPr/>
          <p:nvPr/>
        </p:nvGrpSpPr>
        <p:grpSpPr>
          <a:xfrm>
            <a:off x="87313" y="107950"/>
            <a:ext cx="2295525" cy="889000"/>
            <a:chOff x="52599" y="101562"/>
            <a:chExt cx="2295247" cy="887929"/>
          </a:xfrm>
        </p:grpSpPr>
        <p:pic>
          <p:nvPicPr>
            <p:cNvPr id="5126" name="图片 7"/>
            <p:cNvPicPr>
              <a:picLocks noChangeAspect="1"/>
            </p:cNvPicPr>
            <p:nvPr/>
          </p:nvPicPr>
          <p:blipFill>
            <a:blip r:embed="rId1"/>
            <a:stretch>
              <a:fillRect/>
            </a:stretch>
          </p:blipFill>
          <p:spPr>
            <a:xfrm>
              <a:off x="118661" y="115096"/>
              <a:ext cx="1863701" cy="694602"/>
            </a:xfrm>
            <a:prstGeom prst="rect">
              <a:avLst/>
            </a:prstGeom>
            <a:noFill/>
            <a:ln w="9525">
              <a:noFill/>
            </a:ln>
          </p:spPr>
        </p:pic>
        <p:pic>
          <p:nvPicPr>
            <p:cNvPr id="5127" name="图片 8"/>
            <p:cNvPicPr>
              <a:picLocks noChangeAspect="1"/>
            </p:cNvPicPr>
            <p:nvPr/>
          </p:nvPicPr>
          <p:blipFill>
            <a:blip r:embed="rId2"/>
            <a:stretch>
              <a:fillRect/>
            </a:stretch>
          </p:blipFill>
          <p:spPr>
            <a:xfrm>
              <a:off x="1593106" y="101562"/>
              <a:ext cx="754740" cy="887929"/>
            </a:xfrm>
            <a:prstGeom prst="rect">
              <a:avLst/>
            </a:prstGeom>
            <a:noFill/>
            <a:ln w="9525">
              <a:noFill/>
            </a:ln>
          </p:spPr>
        </p:pic>
        <p:pic>
          <p:nvPicPr>
            <p:cNvPr id="5128" name="图片 9"/>
            <p:cNvPicPr>
              <a:picLocks noChangeAspect="1"/>
            </p:cNvPicPr>
            <p:nvPr/>
          </p:nvPicPr>
          <p:blipFill>
            <a:blip r:embed="rId3"/>
            <a:stretch>
              <a:fillRect/>
            </a:stretch>
          </p:blipFill>
          <p:spPr>
            <a:xfrm rot="-463247">
              <a:off x="52599" y="507615"/>
              <a:ext cx="306866" cy="449340"/>
            </a:xfrm>
            <a:prstGeom prst="rect">
              <a:avLst/>
            </a:prstGeom>
            <a:noFill/>
            <a:ln w="9525">
              <a:noFill/>
            </a:ln>
          </p:spPr>
        </p:pic>
        <p:sp>
          <p:nvSpPr>
            <p:cNvPr id="5129" name="文本框 6"/>
            <p:cNvSpPr txBox="1"/>
            <p:nvPr/>
          </p:nvSpPr>
          <p:spPr>
            <a:xfrm>
              <a:off x="248272" y="172190"/>
              <a:ext cx="1627172" cy="522590"/>
            </a:xfrm>
            <a:prstGeom prst="rect">
              <a:avLst/>
            </a:prstGeom>
            <a:noFill/>
            <a:ln w="9525">
              <a:noFill/>
            </a:ln>
          </p:spPr>
          <p:txBody>
            <a:bodyPr wrap="none">
              <a:spAutoFit/>
            </a:bodyPr>
            <a:p>
              <a:pPr eaLnBrk="1" hangingPunct="1">
                <a:buFont typeface="Arial" panose="020B0604020202020204" pitchFamily="34" charset="0"/>
              </a:pPr>
              <a:r>
                <a:rPr lang="zh-CN" altLang="en-US" sz="2800" b="1" dirty="0">
                  <a:solidFill>
                    <a:srgbClr val="00B0F0"/>
                  </a:solidFill>
                  <a:latin typeface="楷体" panose="02010609060101010101" pitchFamily="49" charset="-122"/>
                  <a:ea typeface="楷体" panose="02010609060101010101" pitchFamily="49" charset="-122"/>
                </a:rPr>
                <a:t>课文主题</a:t>
              </a:r>
              <a:endParaRPr lang="zh-CN" altLang="en-US" sz="2800" b="1" dirty="0">
                <a:solidFill>
                  <a:srgbClr val="00B0F0"/>
                </a:solidFill>
                <a:latin typeface="楷体" panose="02010609060101010101" pitchFamily="49" charset="-122"/>
                <a:ea typeface="楷体" panose="02010609060101010101" pitchFamily="49" charset="-122"/>
              </a:endParaRPr>
            </a:p>
          </p:txBody>
        </p:sp>
      </p:grpSp>
      <p:sp>
        <p:nvSpPr>
          <p:cNvPr id="8" name="Rectangle 2"/>
          <p:cNvSpPr txBox="1"/>
          <p:nvPr/>
        </p:nvSpPr>
        <p:spPr>
          <a:xfrm>
            <a:off x="585788" y="1349375"/>
            <a:ext cx="5878512" cy="4456113"/>
          </a:xfrm>
          <a:prstGeom prst="rect">
            <a:avLst/>
          </a:prstGeom>
          <a:noFill/>
          <a:ln w="9525">
            <a:noFill/>
          </a:ln>
        </p:spPr>
        <p:txBody>
          <a:bodyPr/>
          <a:p>
            <a:pPr indent="-342900" eaLnBrk="1" hangingPunct="1">
              <a:lnSpc>
                <a:spcPct val="120000"/>
              </a:lnSpc>
              <a:spcBef>
                <a:spcPts val="600"/>
              </a:spcBef>
              <a:buFont typeface="Arial" panose="020B0604020202020204" pitchFamily="34" charset="0"/>
            </a:pPr>
            <a:r>
              <a:rPr lang="zh-CN" altLang="en-US" sz="2800" b="1" dirty="0">
                <a:latin typeface="楷体" panose="02010609060101010101" pitchFamily="49" charset="-122"/>
                <a:ea typeface="楷体" panose="02010609060101010101" pitchFamily="49" charset="-122"/>
              </a:rPr>
              <a:t>    文章通过记叙母亲和毕大妈利用阳光的两件事，表现出她们虽然身处艰苦环境但依旧保持温暖和智慧，表达了作者对拥有幸福童年生活的感恩。</a:t>
            </a:r>
            <a:endParaRPr lang="zh-CN" altLang="zh-CN" sz="2800" b="1" dirty="0">
              <a:latin typeface="楷体" panose="02010609060101010101" pitchFamily="49" charset="-122"/>
              <a:ea typeface="楷体" panose="02010609060101010101" pitchFamily="49" charset="-122"/>
            </a:endParaRPr>
          </a:p>
        </p:txBody>
      </p:sp>
      <p:pic>
        <p:nvPicPr>
          <p:cNvPr id="9" name="图片 8"/>
          <p:cNvPicPr>
            <a:picLocks noChangeAspect="1"/>
          </p:cNvPicPr>
          <p:nvPr/>
        </p:nvPicPr>
        <p:blipFill>
          <a:blip r:embed="rId4" cstate="print">
            <a:clrChange>
              <a:clrFrom>
                <a:srgbClr val="FFFFFF">
                  <a:alpha val="100000"/>
                </a:srgbClr>
              </a:clrFrom>
              <a:clrTo>
                <a:srgbClr val="FFFFFF">
                  <a:alpha val="100000"/>
                  <a:alpha val="0"/>
                </a:srgbClr>
              </a:clrTo>
            </a:clrChange>
          </a:blip>
          <a:stretch>
            <a:fillRect/>
          </a:stretch>
        </p:blipFill>
        <p:spPr>
          <a:xfrm>
            <a:off x="6677558" y="3181677"/>
            <a:ext cx="2252611" cy="1658837"/>
          </a:xfrm>
          <a:prstGeom prst="rect">
            <a:avLst/>
          </a:prstGeom>
          <a:scene3d>
            <a:camera prst="orthographicFront">
              <a:rot lat="0" lon="0" rev="20400000"/>
            </a:camera>
            <a:lightRig rig="threePt" dir="t"/>
          </a:scene3d>
        </p:spPr>
      </p:pic>
      <p:pic>
        <p:nvPicPr>
          <p:cNvPr id="5" name="图片 4"/>
          <p:cNvPicPr>
            <a:picLocks noChangeAspect="1"/>
          </p:cNvPicPr>
          <p:nvPr/>
        </p:nvPicPr>
        <p:blipFill>
          <a:blip r:embed="rId5"/>
          <a:stretch>
            <a:fillRect/>
          </a:stretch>
        </p:blipFill>
        <p:spPr>
          <a:xfrm>
            <a:off x="6463846" y="3030909"/>
            <a:ext cx="2542268" cy="196037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TextBox 3"/>
          <p:cNvSpPr txBox="1"/>
          <p:nvPr/>
        </p:nvSpPr>
        <p:spPr>
          <a:xfrm>
            <a:off x="727075" y="671513"/>
            <a:ext cx="7350125" cy="1641475"/>
          </a:xfrm>
          <a:prstGeom prst="rect">
            <a:avLst/>
          </a:prstGeom>
          <a:noFill/>
          <a:ln w="9525">
            <a:noFill/>
          </a:ln>
        </p:spPr>
        <p:txBody>
          <a:bodyPr>
            <a:spAutoFit/>
          </a:bodyPr>
          <a:p>
            <a:pPr eaLnBrk="1" hangingPunct="1">
              <a:lnSpc>
                <a:spcPct val="120000"/>
              </a:lnSpc>
              <a:buFont typeface="Arial" panose="020B0604020202020204" pitchFamily="34" charset="0"/>
            </a:pPr>
            <a:r>
              <a:rPr lang="en-US" altLang="zh-CN" sz="2800" b="1" dirty="0">
                <a:latin typeface="楷体" panose="02010609060101010101" pitchFamily="49" charset="-122"/>
                <a:ea typeface="楷体" panose="02010609060101010101" pitchFamily="49" charset="-122"/>
              </a:rPr>
              <a:t>1.</a:t>
            </a:r>
            <a:r>
              <a:rPr lang="zh-CN" altLang="en-US" sz="2800" b="1" dirty="0">
                <a:latin typeface="楷体" panose="02010609060101010101" pitchFamily="49" charset="-122"/>
                <a:ea typeface="楷体" panose="02010609060101010101" pitchFamily="49" charset="-122"/>
              </a:rPr>
              <a:t>例文描绘了哪两件有趣的事？太阳有哪两种用法？</a:t>
            </a:r>
            <a:endParaRPr lang="zh-CN" altLang="en-US" sz="2800" b="1" dirty="0">
              <a:latin typeface="楷体" panose="02010609060101010101" pitchFamily="49" charset="-122"/>
              <a:ea typeface="楷体" panose="02010609060101010101" pitchFamily="49" charset="-122"/>
            </a:endParaRPr>
          </a:p>
          <a:p>
            <a:pPr eaLnBrk="1" hangingPunct="1">
              <a:lnSpc>
                <a:spcPct val="120000"/>
              </a:lnSpc>
              <a:buFont typeface="Arial" panose="020B0604020202020204" pitchFamily="34" charset="0"/>
            </a:pPr>
            <a:endParaRPr lang="zh-CN" altLang="en-US" sz="2800" b="1" dirty="0">
              <a:latin typeface="楷体" panose="02010609060101010101" pitchFamily="49" charset="-122"/>
              <a:ea typeface="楷体" panose="02010609060101010101" pitchFamily="49" charset="-122"/>
            </a:endParaRPr>
          </a:p>
        </p:txBody>
      </p:sp>
      <p:sp>
        <p:nvSpPr>
          <p:cNvPr id="7170" name="文本框 3"/>
          <p:cNvSpPr txBox="1"/>
          <p:nvPr/>
        </p:nvSpPr>
        <p:spPr>
          <a:xfrm>
            <a:off x="1858963" y="1546225"/>
            <a:ext cx="6342062" cy="1198563"/>
          </a:xfrm>
          <a:prstGeom prst="rect">
            <a:avLst/>
          </a:prstGeom>
          <a:noFill/>
          <a:ln w="9525">
            <a:noFill/>
          </a:ln>
        </p:spPr>
        <p:txBody>
          <a:bodyPr>
            <a:spAutoFit/>
          </a:bodyPr>
          <a:p>
            <a:pPr>
              <a:lnSpc>
                <a:spcPct val="150000"/>
              </a:lnSpc>
            </a:pPr>
            <a:r>
              <a:rPr lang="zh-CN" altLang="en-US" sz="2400" dirty="0">
                <a:latin typeface="Calibri" panose="020F0502020204030204" pitchFamily="34" charset="0"/>
              </a:rPr>
              <a:t>①冬天，母亲把老阳儿叠在被子里。　  </a:t>
            </a:r>
            <a:endParaRPr lang="zh-CN" altLang="en-US" sz="2400" dirty="0">
              <a:latin typeface="Calibri" panose="020F0502020204030204" pitchFamily="34" charset="0"/>
            </a:endParaRPr>
          </a:p>
          <a:p>
            <a:pPr>
              <a:lnSpc>
                <a:spcPct val="150000"/>
              </a:lnSpc>
            </a:pPr>
            <a:r>
              <a:rPr lang="zh-CN" altLang="en-US" sz="2400" dirty="0">
                <a:latin typeface="Calibri" panose="020F0502020204030204" pitchFamily="34" charset="0"/>
              </a:rPr>
              <a:t>②夏天，毕大妈把老阳儿煮在水里面。</a:t>
            </a:r>
            <a:endParaRPr lang="zh-CN" altLang="en-US" sz="2400" dirty="0">
              <a:latin typeface="Calibri" panose="020F0502020204030204" pitchFamily="34" charset="0"/>
            </a:endParaRPr>
          </a:p>
        </p:txBody>
      </p:sp>
      <p:pic>
        <p:nvPicPr>
          <p:cNvPr id="6" name="图片 5"/>
          <p:cNvPicPr>
            <a:picLocks noChangeAspect="1"/>
          </p:cNvPicPr>
          <p:nvPr/>
        </p:nvPicPr>
        <p:blipFill>
          <a:blip r:embed="rId1"/>
          <a:stretch>
            <a:fillRect/>
          </a:stretch>
        </p:blipFill>
        <p:spPr>
          <a:xfrm>
            <a:off x="1209675" y="2917825"/>
            <a:ext cx="2896870" cy="1913255"/>
          </a:xfrm>
          <a:prstGeom prst="rect">
            <a:avLst/>
          </a:prstGeom>
          <a:effectLst>
            <a:reflection blurRad="6350" stA="52000" endA="300" endPos="35000" dir="5400000" sy="-100000" algn="bl" rotWithShape="0"/>
          </a:effectLst>
        </p:spPr>
      </p:pic>
      <p:pic>
        <p:nvPicPr>
          <p:cNvPr id="7" name="图片 6"/>
          <p:cNvPicPr>
            <a:picLocks noChangeAspect="1"/>
          </p:cNvPicPr>
          <p:nvPr/>
        </p:nvPicPr>
        <p:blipFill>
          <a:blip r:embed="rId2"/>
          <a:stretch>
            <a:fillRect/>
          </a:stretch>
        </p:blipFill>
        <p:spPr>
          <a:xfrm>
            <a:off x="4785360" y="2925445"/>
            <a:ext cx="2858135" cy="1905635"/>
          </a:xfrm>
          <a:prstGeom prst="rect">
            <a:avLst/>
          </a:prstGeom>
          <a:effectLst>
            <a:reflection blurRad="6350" stA="52000" endA="300" endPos="3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charRg st="0" end="26"/>
                                            </p:txEl>
                                          </p:spTgt>
                                        </p:tgtEl>
                                        <p:attrNameLst>
                                          <p:attrName>style.visibility</p:attrName>
                                        </p:attrNameLst>
                                      </p:cBhvr>
                                      <p:to>
                                        <p:strVal val="visible"/>
                                      </p:to>
                                    </p:set>
                                    <p:anim calcmode="lin" valueType="num">
                                      <p:cBhvr additive="base">
                                        <p:cTn id="7" dur="500" fill="hold"/>
                                        <p:tgtEl>
                                          <p:spTgt spid="5">
                                            <p:txEl>
                                              <p:charRg st="0" end="2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charRg st="0" end="26"/>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17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TextBox 3"/>
          <p:cNvSpPr txBox="1"/>
          <p:nvPr/>
        </p:nvSpPr>
        <p:spPr>
          <a:xfrm>
            <a:off x="382588" y="750888"/>
            <a:ext cx="8161337" cy="1168400"/>
          </a:xfrm>
          <a:prstGeom prst="rect">
            <a:avLst/>
          </a:prstGeom>
          <a:noFill/>
          <a:ln w="9525">
            <a:noFill/>
          </a:ln>
        </p:spPr>
        <p:txBody>
          <a:bodyPr>
            <a:spAutoFit/>
          </a:bodyPr>
          <a:p>
            <a:pPr eaLnBrk="1" hangingPunct="1">
              <a:lnSpc>
                <a:spcPct val="125000"/>
              </a:lnSpc>
              <a:buFont typeface="Arial" panose="020B0604020202020204" pitchFamily="34" charset="0"/>
            </a:pPr>
            <a:r>
              <a:rPr lang="en-US" altLang="zh-CN" sz="2800" b="1" dirty="0">
                <a:latin typeface="楷体" panose="02010609060101010101" pitchFamily="49" charset="-122"/>
                <a:ea typeface="楷体" panose="02010609060101010101" pitchFamily="49" charset="-122"/>
              </a:rPr>
              <a:t>2.“</a:t>
            </a:r>
            <a:r>
              <a:rPr lang="zh-CN" altLang="en-US" sz="2800" b="1" dirty="0">
                <a:latin typeface="楷体" panose="02010609060101010101" pitchFamily="49" charset="-122"/>
                <a:ea typeface="楷体" panose="02010609060101010101" pitchFamily="49" charset="-122"/>
              </a:rPr>
              <a:t>把老阳儿叠起来</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是什么意思？体会</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叠</a:t>
            </a:r>
            <a:r>
              <a:rPr lang="en-US" altLang="zh-CN" sz="2800" b="1" dirty="0">
                <a:latin typeface="楷体" panose="02010609060101010101" pitchFamily="49" charset="-122"/>
                <a:ea typeface="楷体" panose="02010609060101010101" pitchFamily="49" charset="-122"/>
              </a:rPr>
              <a:t>”</a:t>
            </a:r>
            <a:r>
              <a:rPr lang="zh-CN" altLang="en-US" sz="2800" b="1" dirty="0">
                <a:latin typeface="楷体" panose="02010609060101010101" pitchFamily="49" charset="-122"/>
                <a:ea typeface="楷体" panose="02010609060101010101" pitchFamily="49" charset="-122"/>
              </a:rPr>
              <a:t>字的妙用。</a:t>
            </a:r>
            <a:endParaRPr lang="zh-CN" altLang="en-US" sz="2800" b="1" dirty="0">
              <a:latin typeface="楷体" panose="02010609060101010101" pitchFamily="49" charset="-122"/>
              <a:ea typeface="楷体" panose="02010609060101010101" pitchFamily="49" charset="-122"/>
            </a:endParaRPr>
          </a:p>
        </p:txBody>
      </p:sp>
      <p:sp>
        <p:nvSpPr>
          <p:cNvPr id="3" name="文本框 2"/>
          <p:cNvSpPr txBox="1"/>
          <p:nvPr/>
        </p:nvSpPr>
        <p:spPr>
          <a:xfrm>
            <a:off x="806450" y="1919288"/>
            <a:ext cx="7794625" cy="3028950"/>
          </a:xfrm>
          <a:prstGeom prst="rect">
            <a:avLst/>
          </a:prstGeom>
          <a:noFill/>
          <a:ln w="9525">
            <a:noFill/>
          </a:ln>
        </p:spPr>
        <p:txBody>
          <a:bodyPr>
            <a:spAutoFit/>
          </a:bodyPr>
          <a:p>
            <a:pPr eaLnBrk="1" hangingPunct="1">
              <a:lnSpc>
                <a:spcPct val="120000"/>
              </a:lnSpc>
            </a:pPr>
            <a:r>
              <a:rPr lang="en-US" altLang="zh-CN" sz="2400" dirty="0">
                <a:latin typeface="Calibri" panose="020F0502020204030204" pitchFamily="34" charset="0"/>
              </a:rPr>
              <a:t>         </a:t>
            </a:r>
            <a:r>
              <a:rPr lang="zh-CN" altLang="zh-CN" sz="2400" dirty="0">
                <a:latin typeface="Calibri" panose="020F0502020204030204" pitchFamily="34" charset="0"/>
              </a:rPr>
              <a:t>把老阳儿叠起来的意思就是将太阳的温度存在被子里留着晚上取暖。母亲的这句话新鲜、有趣，仿佛让太阳成为了我们居家过日子必备的一种物件带给我们温暖与快乐。母亲这种智慧和温暖的心，尤其是在艰苦日子里磨炼出的一点儿本事，也是我们生命里不可或缺的太阳。</a:t>
            </a:r>
            <a:endParaRPr lang="zh-CN" altLang="zh-CN" sz="2400" dirty="0">
              <a:latin typeface="Calibri" panose="020F0502020204030204" pitchFamily="34" charset="0"/>
            </a:endParaRPr>
          </a:p>
          <a:p>
            <a:pPr eaLnBrk="1" hangingPunct="1"/>
            <a:endParaRPr lang="zh-CN" altLang="en-US" dirty="0">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xEl>
                                              <p:charRg st="0" end="28"/>
                                            </p:txEl>
                                          </p:spTgt>
                                        </p:tgtEl>
                                        <p:attrNameLst>
                                          <p:attrName>style.visibility</p:attrName>
                                        </p:attrNameLst>
                                      </p:cBhvr>
                                      <p:to>
                                        <p:strVal val="visible"/>
                                      </p:to>
                                    </p:set>
                                    <p:anim calcmode="lin" valueType="num">
                                      <p:cBhvr additive="base">
                                        <p:cTn id="7" dur="500" fill="hold"/>
                                        <p:tgtEl>
                                          <p:spTgt spid="2">
                                            <p:txEl>
                                              <p:charRg st="0" end="28"/>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charRg st="0" end="28"/>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457200" y="796925"/>
            <a:ext cx="8339138" cy="641350"/>
          </a:xfrm>
          <a:prstGeom prst="rect">
            <a:avLst/>
          </a:prstGeom>
          <a:noFill/>
          <a:ln w="9525">
            <a:noFill/>
          </a:ln>
        </p:spPr>
        <p:txBody>
          <a:bodyPr>
            <a:spAutoFit/>
          </a:bodyPr>
          <a:p>
            <a:pPr eaLnBrk="1" hangingPunct="1">
              <a:lnSpc>
                <a:spcPct val="130000"/>
              </a:lnSpc>
              <a:buFont typeface="Arial" panose="020B0604020202020204" pitchFamily="34" charset="0"/>
            </a:pPr>
            <a:r>
              <a:rPr lang="en-US" altLang="zh-CN" sz="3200" b="1" dirty="0">
                <a:latin typeface="楷体" panose="02010609060101010101" pitchFamily="49" charset="-122"/>
                <a:ea typeface="楷体" panose="02010609060101010101" pitchFamily="49" charset="-122"/>
              </a:rPr>
              <a:t>3.</a:t>
            </a:r>
            <a:r>
              <a:rPr lang="zh-CN" altLang="en-US" sz="3200" b="1" dirty="0">
                <a:latin typeface="楷体" panose="02010609060101010101" pitchFamily="49" charset="-122"/>
                <a:ea typeface="楷体" panose="02010609060101010101" pitchFamily="49" charset="-122"/>
              </a:rPr>
              <a:t>说一说</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水还能够溶解阳光</a:t>
            </a:r>
            <a:r>
              <a:rPr lang="en-US" altLang="zh-CN" sz="3200" b="1" dirty="0">
                <a:latin typeface="楷体" panose="02010609060101010101" pitchFamily="49" charset="-122"/>
                <a:ea typeface="楷体" panose="02010609060101010101" pitchFamily="49" charset="-122"/>
              </a:rPr>
              <a:t>”</a:t>
            </a:r>
            <a:r>
              <a:rPr lang="zh-CN" altLang="en-US" sz="3200" b="1" dirty="0">
                <a:latin typeface="楷体" panose="02010609060101010101" pitchFamily="49" charset="-122"/>
                <a:ea typeface="楷体" panose="02010609060101010101" pitchFamily="49" charset="-122"/>
              </a:rPr>
              <a:t>是什么意思？</a:t>
            </a:r>
            <a:endParaRPr lang="en-US" altLang="zh-CN" sz="3200" b="1" dirty="0">
              <a:latin typeface="楷体" panose="02010609060101010101" pitchFamily="49" charset="-122"/>
              <a:ea typeface="楷体" panose="02010609060101010101" pitchFamily="49" charset="-122"/>
            </a:endParaRPr>
          </a:p>
        </p:txBody>
      </p:sp>
      <p:sp>
        <p:nvSpPr>
          <p:cNvPr id="2" name="文本框 1"/>
          <p:cNvSpPr txBox="1"/>
          <p:nvPr/>
        </p:nvSpPr>
        <p:spPr>
          <a:xfrm>
            <a:off x="1041400" y="1841500"/>
            <a:ext cx="7170738" cy="2141538"/>
          </a:xfrm>
          <a:prstGeom prst="rect">
            <a:avLst/>
          </a:prstGeom>
          <a:noFill/>
          <a:ln w="9525">
            <a:noFill/>
          </a:ln>
        </p:spPr>
        <p:txBody>
          <a:bodyPr>
            <a:spAutoFit/>
          </a:bodyPr>
          <a:p>
            <a:pPr eaLnBrk="1" hangingPunct="1">
              <a:lnSpc>
                <a:spcPct val="120000"/>
              </a:lnSpc>
            </a:pPr>
            <a:r>
              <a:rPr lang="en-US" altLang="zh-CN" sz="2400" dirty="0">
                <a:latin typeface="Calibri" panose="020F0502020204030204" pitchFamily="34" charset="0"/>
              </a:rPr>
              <a:t>         </a:t>
            </a:r>
            <a:r>
              <a:rPr lang="zh-CN" altLang="zh-CN" sz="2400" dirty="0">
                <a:latin typeface="Calibri" panose="020F0502020204030204" pitchFamily="34" charset="0"/>
              </a:rPr>
              <a:t>水还能够溶解阳光的意思就是水能够保存太阳的温度，在夏天利用太阳将水加热供孩子们晚上洗澡。从这里可以看出毕大妈的生活智慧，可以看出她们积极乐观、热爱生活。</a:t>
            </a:r>
            <a:endParaRPr lang="zh-CN" altLang="zh-CN" sz="2400" dirty="0">
              <a:latin typeface="Calibri" panose="020F0502020204030204" pitchFamily="34" charset="0"/>
            </a:endParaRPr>
          </a:p>
          <a:p>
            <a:pPr eaLnBrk="1" hangingPunct="1"/>
            <a:endParaRPr lang="zh-CN" altLang="en-US" dirty="0">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00000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 name="Rectangle 2"/>
          <p:cNvSpPr txBox="1"/>
          <p:nvPr/>
        </p:nvSpPr>
        <p:spPr>
          <a:xfrm>
            <a:off x="422275" y="677863"/>
            <a:ext cx="8983663" cy="1325562"/>
          </a:xfrm>
          <a:prstGeom prst="rect">
            <a:avLst/>
          </a:prstGeom>
          <a:noFill/>
          <a:ln w="9525">
            <a:noFill/>
          </a:ln>
        </p:spPr>
        <p:txBody>
          <a:bodyPr/>
          <a:p>
            <a:pPr indent="-342900" eaLnBrk="1" hangingPunct="1">
              <a:lnSpc>
                <a:spcPct val="138000"/>
              </a:lnSpc>
              <a:spcBef>
                <a:spcPts val="600"/>
              </a:spcBef>
              <a:buFont typeface="Arial" panose="020B0604020202020204" pitchFamily="34" charset="0"/>
            </a:pPr>
            <a:r>
              <a:rPr lang="en-US" altLang="zh-CN" sz="3200" b="1" dirty="0">
                <a:latin typeface="楷体" panose="02010609060101010101" pitchFamily="49" charset="-122"/>
                <a:ea typeface="楷体" panose="02010609060101010101" pitchFamily="49" charset="-122"/>
              </a:rPr>
              <a:t>4.</a:t>
            </a:r>
            <a:r>
              <a:rPr lang="zh-CN" altLang="zh-CN" sz="3200" b="1" dirty="0">
                <a:latin typeface="楷体" panose="02010609060101010101" pitchFamily="49" charset="-122"/>
                <a:ea typeface="楷体" panose="02010609060101010101" pitchFamily="49" charset="-122"/>
              </a:rPr>
              <a:t>“看人家毕大妈，把老阳儿煮在水里面了。”赏析“煮”字用得妙处。</a:t>
            </a:r>
            <a:endParaRPr lang="zh-CN" altLang="zh-CN" sz="3200" b="1" dirty="0">
              <a:latin typeface="楷体" panose="02010609060101010101" pitchFamily="49" charset="-122"/>
              <a:ea typeface="楷体" panose="02010609060101010101" pitchFamily="49" charset="-122"/>
            </a:endParaRPr>
          </a:p>
        </p:txBody>
      </p:sp>
      <p:sp>
        <p:nvSpPr>
          <p:cNvPr id="2" name="文本框 1"/>
          <p:cNvSpPr txBox="1"/>
          <p:nvPr/>
        </p:nvSpPr>
        <p:spPr>
          <a:xfrm>
            <a:off x="869950" y="2071688"/>
            <a:ext cx="7567613" cy="2716212"/>
          </a:xfrm>
          <a:prstGeom prst="rect">
            <a:avLst/>
          </a:prstGeom>
          <a:noFill/>
          <a:ln w="9525">
            <a:noFill/>
          </a:ln>
        </p:spPr>
        <p:txBody>
          <a:bodyPr>
            <a:spAutoFit/>
          </a:bodyPr>
          <a:p>
            <a:pPr eaLnBrk="1" hangingPunct="1">
              <a:lnSpc>
                <a:spcPct val="120000"/>
              </a:lnSpc>
            </a:pPr>
            <a:r>
              <a:rPr lang="en-US" altLang="zh-CN" sz="2400" dirty="0">
                <a:latin typeface="Calibri" panose="020F0502020204030204" pitchFamily="34" charset="0"/>
              </a:rPr>
              <a:t>         </a:t>
            </a:r>
            <a:r>
              <a:rPr lang="zh-CN" altLang="zh-CN" sz="2400" dirty="0">
                <a:latin typeface="Calibri" panose="020F0502020204030204" pitchFamily="34" charset="0"/>
              </a:rPr>
              <a:t>院里的人通常是用柴火烧水，“煮”字的联想自然贴切。竭力保证全家温饱是母亲的责任，“煮”字的使用突出母亲日常挂念的事情。“煮太阳”是很新颖独特的说法，给人以文学想像的空间和文字阅读的美感。母亲生动准确的语言下是一颗温暖、智慧的心，是我们所有幸福和感恩的来源。</a:t>
            </a:r>
            <a:endParaRPr lang="zh-CN" altLang="en-US" sz="2400" dirty="0">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pSp>
        <p:nvGrpSpPr>
          <p:cNvPr id="10242" name="组合 12"/>
          <p:cNvGrpSpPr/>
          <p:nvPr/>
        </p:nvGrpSpPr>
        <p:grpSpPr>
          <a:xfrm>
            <a:off x="87313" y="107950"/>
            <a:ext cx="2295525" cy="889000"/>
            <a:chOff x="52599" y="101562"/>
            <a:chExt cx="2295247" cy="887929"/>
          </a:xfrm>
        </p:grpSpPr>
        <p:pic>
          <p:nvPicPr>
            <p:cNvPr id="10245" name="图片 13"/>
            <p:cNvPicPr>
              <a:picLocks noChangeAspect="1"/>
            </p:cNvPicPr>
            <p:nvPr/>
          </p:nvPicPr>
          <p:blipFill>
            <a:blip r:embed="rId1"/>
            <a:stretch>
              <a:fillRect/>
            </a:stretch>
          </p:blipFill>
          <p:spPr>
            <a:xfrm>
              <a:off x="118661" y="115096"/>
              <a:ext cx="1863701" cy="694602"/>
            </a:xfrm>
            <a:prstGeom prst="rect">
              <a:avLst/>
            </a:prstGeom>
            <a:noFill/>
            <a:ln w="9525">
              <a:noFill/>
            </a:ln>
          </p:spPr>
        </p:pic>
        <p:pic>
          <p:nvPicPr>
            <p:cNvPr id="10246" name="图片 14"/>
            <p:cNvPicPr>
              <a:picLocks noChangeAspect="1"/>
            </p:cNvPicPr>
            <p:nvPr/>
          </p:nvPicPr>
          <p:blipFill>
            <a:blip r:embed="rId2"/>
            <a:stretch>
              <a:fillRect/>
            </a:stretch>
          </p:blipFill>
          <p:spPr>
            <a:xfrm>
              <a:off x="1593106" y="101562"/>
              <a:ext cx="754740" cy="887929"/>
            </a:xfrm>
            <a:prstGeom prst="rect">
              <a:avLst/>
            </a:prstGeom>
            <a:noFill/>
            <a:ln w="9525">
              <a:noFill/>
            </a:ln>
          </p:spPr>
        </p:pic>
        <p:pic>
          <p:nvPicPr>
            <p:cNvPr id="10247" name="图片 15"/>
            <p:cNvPicPr>
              <a:picLocks noChangeAspect="1"/>
            </p:cNvPicPr>
            <p:nvPr/>
          </p:nvPicPr>
          <p:blipFill>
            <a:blip r:embed="rId3"/>
            <a:stretch>
              <a:fillRect/>
            </a:stretch>
          </p:blipFill>
          <p:spPr>
            <a:xfrm rot="-463247">
              <a:off x="52599" y="507615"/>
              <a:ext cx="306866" cy="449340"/>
            </a:xfrm>
            <a:prstGeom prst="rect">
              <a:avLst/>
            </a:prstGeom>
            <a:noFill/>
            <a:ln w="9525">
              <a:noFill/>
            </a:ln>
          </p:spPr>
        </p:pic>
        <p:sp>
          <p:nvSpPr>
            <p:cNvPr id="10248" name="文本框 6"/>
            <p:cNvSpPr txBox="1"/>
            <p:nvPr/>
          </p:nvSpPr>
          <p:spPr>
            <a:xfrm>
              <a:off x="240957" y="172190"/>
              <a:ext cx="1612705" cy="521341"/>
            </a:xfrm>
            <a:prstGeom prst="rect">
              <a:avLst/>
            </a:prstGeom>
            <a:noFill/>
            <a:ln w="9525">
              <a:noFill/>
            </a:ln>
          </p:spPr>
          <p:txBody>
            <a:bodyPr wrap="none">
              <a:spAutoFit/>
            </a:bodyPr>
            <a:p>
              <a:pPr eaLnBrk="1" hangingPunct="1">
                <a:buFont typeface="Arial" panose="020B0604020202020204" pitchFamily="34" charset="0"/>
              </a:pPr>
              <a:r>
                <a:rPr lang="zh-CN" altLang="zh-CN" sz="2800" b="1" dirty="0">
                  <a:solidFill>
                    <a:srgbClr val="00B0F0"/>
                  </a:solidFill>
                  <a:latin typeface="楷体" panose="02010609060101010101" pitchFamily="49" charset="-122"/>
                  <a:ea typeface="楷体" panose="02010609060101010101" pitchFamily="49" charset="-122"/>
                </a:rPr>
                <a:t>体会情感</a:t>
              </a:r>
              <a:endParaRPr lang="zh-CN" altLang="zh-CN" sz="2800" b="1" dirty="0">
                <a:solidFill>
                  <a:srgbClr val="00B0F0"/>
                </a:solidFill>
                <a:latin typeface="楷体" panose="02010609060101010101" pitchFamily="49" charset="-122"/>
                <a:ea typeface="楷体" panose="02010609060101010101" pitchFamily="49" charset="-122"/>
              </a:endParaRPr>
            </a:p>
          </p:txBody>
        </p:sp>
      </p:grpSp>
      <p:sp>
        <p:nvSpPr>
          <p:cNvPr id="7" name="Rectangle 2"/>
          <p:cNvSpPr txBox="1"/>
          <p:nvPr/>
        </p:nvSpPr>
        <p:spPr>
          <a:xfrm>
            <a:off x="422275" y="1054100"/>
            <a:ext cx="8535988" cy="3265488"/>
          </a:xfrm>
          <a:prstGeom prst="rect">
            <a:avLst/>
          </a:prstGeom>
          <a:noFill/>
          <a:ln w="9525">
            <a:noFill/>
          </a:ln>
        </p:spPr>
        <p:txBody>
          <a:bodyPr/>
          <a:p>
            <a:pPr indent="-342900" eaLnBrk="1" hangingPunct="1">
              <a:lnSpc>
                <a:spcPct val="138000"/>
              </a:lnSpc>
              <a:spcBef>
                <a:spcPts val="600"/>
              </a:spcBef>
              <a:buFont typeface="Arial" panose="020B0604020202020204" pitchFamily="34" charset="0"/>
            </a:pPr>
            <a:r>
              <a:rPr lang="en-US" altLang="zh-CN" sz="3200" b="1" dirty="0">
                <a:latin typeface="楷体" panose="02010609060101010101" pitchFamily="49" charset="-122"/>
                <a:ea typeface="楷体" panose="02010609060101010101" pitchFamily="49" charset="-122"/>
              </a:rPr>
              <a:t>5.</a:t>
            </a:r>
            <a:r>
              <a:rPr lang="zh-CN" altLang="zh-CN" sz="3200" b="1" dirty="0">
                <a:latin typeface="楷体" panose="02010609060101010101" pitchFamily="49" charset="-122"/>
                <a:ea typeface="楷体" panose="02010609060101010101" pitchFamily="49" charset="-122"/>
              </a:rPr>
              <a:t>从叠老阳儿、煮老阳儿中你能体会到什么？</a:t>
            </a:r>
            <a:endParaRPr lang="en-US" altLang="zh-CN" sz="3200" b="1" dirty="0">
              <a:latin typeface="楷体" panose="02010609060101010101" pitchFamily="49" charset="-122"/>
              <a:ea typeface="楷体" panose="02010609060101010101" pitchFamily="49" charset="-122"/>
            </a:endParaRPr>
          </a:p>
        </p:txBody>
      </p:sp>
      <p:sp>
        <p:nvSpPr>
          <p:cNvPr id="2" name="文本框 1"/>
          <p:cNvSpPr txBox="1"/>
          <p:nvPr/>
        </p:nvSpPr>
        <p:spPr>
          <a:xfrm>
            <a:off x="739775" y="1879600"/>
            <a:ext cx="6945313" cy="1830388"/>
          </a:xfrm>
          <a:prstGeom prst="rect">
            <a:avLst/>
          </a:prstGeom>
          <a:noFill/>
          <a:ln w="9525">
            <a:noFill/>
          </a:ln>
        </p:spPr>
        <p:txBody>
          <a:bodyPr>
            <a:spAutoFit/>
          </a:bodyPr>
          <a:p>
            <a:pPr eaLnBrk="1" hangingPunct="1">
              <a:lnSpc>
                <a:spcPct val="120000"/>
              </a:lnSpc>
            </a:pPr>
            <a:r>
              <a:rPr lang="en-US" altLang="zh-CN" sz="2400" dirty="0">
                <a:latin typeface="Calibri" panose="020F0502020204030204" pitchFamily="34" charset="0"/>
              </a:rPr>
              <a:t>         </a:t>
            </a:r>
            <a:r>
              <a:rPr lang="zh-CN" altLang="zh-CN" sz="2400" dirty="0">
                <a:latin typeface="Calibri" panose="020F0502020204030204" pitchFamily="34" charset="0"/>
              </a:rPr>
              <a:t>母亲用词儿“新鲜”“准确”和“生动”，母亲把老阳儿叠起来、把老阳儿煮在水里、让太阳成为了我们居家过日子必备的一种物件带给我们温暖与快乐。从中感受到母亲的风趣、乐观、热爱生活。</a:t>
            </a:r>
            <a:endParaRPr lang="zh-CN" altLang="en-US" sz="2400" dirty="0">
              <a:latin typeface="Calibri" panose="020F050202020403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TextBox 2"/>
          <p:cNvSpPr txBox="1"/>
          <p:nvPr/>
        </p:nvSpPr>
        <p:spPr>
          <a:xfrm>
            <a:off x="307975" y="781050"/>
            <a:ext cx="8140700" cy="1254125"/>
          </a:xfrm>
          <a:prstGeom prst="rect">
            <a:avLst/>
          </a:prstGeom>
          <a:noFill/>
          <a:ln w="9525">
            <a:noFill/>
          </a:ln>
        </p:spPr>
        <p:txBody>
          <a:bodyPr>
            <a:spAutoFit/>
          </a:bodyPr>
          <a:p>
            <a:pPr eaLnBrk="1" hangingPunct="1">
              <a:lnSpc>
                <a:spcPct val="135000"/>
              </a:lnSpc>
              <a:buFont typeface="Arial" panose="020B0604020202020204" pitchFamily="34" charset="0"/>
            </a:pPr>
            <a:r>
              <a:rPr lang="zh-CN" altLang="en-US" sz="2800" b="1" dirty="0">
                <a:latin typeface="楷体" panose="02010609060101010101" pitchFamily="49" charset="-122"/>
                <a:ea typeface="楷体" panose="02010609060101010101" pitchFamily="49" charset="-122"/>
              </a:rPr>
              <a:t>    说说从两家人的生活中，你体会到什么情感。同学交流，作者是怎么将这种情感表达出来的。</a:t>
            </a:r>
            <a:endParaRPr lang="zh-CN" altLang="en-US" sz="2800" b="1" dirty="0">
              <a:latin typeface="楷体" panose="02010609060101010101" pitchFamily="49" charset="-122"/>
              <a:ea typeface="楷体" panose="02010609060101010101" pitchFamily="49" charset="-122"/>
            </a:endParaRPr>
          </a:p>
        </p:txBody>
      </p:sp>
      <p:sp>
        <p:nvSpPr>
          <p:cNvPr id="5" name="TextBox 3"/>
          <p:cNvSpPr txBox="1"/>
          <p:nvPr/>
        </p:nvSpPr>
        <p:spPr>
          <a:xfrm>
            <a:off x="336550" y="2317750"/>
            <a:ext cx="8080375" cy="1208088"/>
          </a:xfrm>
          <a:prstGeom prst="rect">
            <a:avLst/>
          </a:prstGeom>
          <a:noFill/>
          <a:ln w="9525">
            <a:noFill/>
          </a:ln>
        </p:spPr>
        <p:txBody>
          <a:bodyPr>
            <a:spAutoFit/>
          </a:bodyPr>
          <a:p>
            <a:pPr eaLnBrk="1" hangingPunct="1">
              <a:lnSpc>
                <a:spcPct val="140000"/>
              </a:lnSpc>
              <a:buFont typeface="Arial" panose="020B0604020202020204" pitchFamily="34" charset="0"/>
            </a:pPr>
            <a:r>
              <a:rPr lang="zh-CN" altLang="en-US" sz="2800" b="1" dirty="0">
                <a:solidFill>
                  <a:srgbClr val="0000FF"/>
                </a:solidFill>
                <a:latin typeface="楷体" panose="02010609060101010101" pitchFamily="49" charset="-122"/>
                <a:ea typeface="楷体" panose="02010609060101010101" pitchFamily="49" charset="-122"/>
              </a:rPr>
              <a:t>    从两家人的生活中，我体会到她们对待艰苦生活仍然积极、乐观，热爱生活。</a:t>
            </a:r>
            <a:endParaRPr lang="zh-CN" altLang="en-US" sz="2800" b="1" dirty="0">
              <a:solidFill>
                <a:srgbClr val="0000FF"/>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charRg st="0" end="39"/>
                                            </p:txEl>
                                          </p:spTgt>
                                        </p:tgtEl>
                                        <p:attrNameLst>
                                          <p:attrName>style.visibility</p:attrName>
                                        </p:attrNameLst>
                                      </p:cBhvr>
                                      <p:to>
                                        <p:strVal val="visible"/>
                                      </p:to>
                                    </p:set>
                                    <p:anim calcmode="lin" valueType="num">
                                      <p:cBhvr>
                                        <p:cTn id="13" dur="500" fill="hold"/>
                                        <p:tgtEl>
                                          <p:spTgt spid="5">
                                            <p:txEl>
                                              <p:charRg st="0" end="39"/>
                                            </p:txEl>
                                          </p:spTgt>
                                        </p:tgtEl>
                                        <p:attrNameLst>
                                          <p:attrName>ppt_x</p:attrName>
                                        </p:attrNameLst>
                                      </p:cBhvr>
                                      <p:tavLst>
                                        <p:tav tm="0">
                                          <p:val>
                                            <p:strVal val="#ppt_x"/>
                                          </p:val>
                                        </p:tav>
                                        <p:tav tm="100000">
                                          <p:val>
                                            <p:strVal val="#ppt_x"/>
                                          </p:val>
                                        </p:tav>
                                      </p:tavLst>
                                    </p:anim>
                                    <p:anim calcmode="lin" valueType="num">
                                      <p:cBhvr>
                                        <p:cTn id="14" dur="500" fill="hold"/>
                                        <p:tgtEl>
                                          <p:spTgt spid="5">
                                            <p:txEl>
                                              <p:charRg st="0" end="3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ags/tag1.xml><?xml version="1.0" encoding="utf-8"?>
<p:tagLst xmlns:p="http://schemas.openxmlformats.org/presentationml/2006/main">
  <p:tag name="KSO_WM_SLIDE_MODEL_TYPE" val="cover"/>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935</Words>
  <Application>WPS 演示</Application>
  <PresentationFormat>全屏显示(16:9)</PresentationFormat>
  <Paragraphs>51</Paragraphs>
  <Slides>11</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11</vt:i4>
      </vt:variant>
    </vt:vector>
  </HeadingPairs>
  <TitlesOfParts>
    <vt:vector size="20" baseType="lpstr">
      <vt:lpstr>Arial</vt:lpstr>
      <vt:lpstr>宋体</vt:lpstr>
      <vt:lpstr>Wingdings</vt:lpstr>
      <vt:lpstr>Calibri</vt:lpstr>
      <vt:lpstr>Calibri Light</vt:lpstr>
      <vt:lpstr>楷体</vt:lpstr>
      <vt:lpstr>微软雅黑</vt:lpstr>
      <vt:lpstr>Arial Unicode MS</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qwe</cp:lastModifiedBy>
  <cp:revision>223</cp:revision>
  <dcterms:created xsi:type="dcterms:W3CDTF">2018-12-29T03:20:00Z</dcterms:created>
  <dcterms:modified xsi:type="dcterms:W3CDTF">2021-11-06T07:51:37Z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7C8FACA8D022441D8A2D1B196E84A648</vt:lpwstr>
  </property>
</Properties>
</file>