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4" r:id="rId3"/>
    <p:sldId id="256" r:id="rId5"/>
    <p:sldId id="266" r:id="rId6"/>
    <p:sldId id="265" r:id="rId7"/>
    <p:sldId id="258" r:id="rId8"/>
    <p:sldId id="259" r:id="rId9"/>
    <p:sldId id="260" r:id="rId10"/>
    <p:sldId id="261" r:id="rId11"/>
    <p:sldId id="263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420B3-1513-41C3-A40B-14C0EBD1E9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87223-1A6E-4715-94C9-F023D321257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>
            <a:normAutofit/>
          </a:bodyPr>
          <a:lstStyle/>
          <a:p>
            <a:r>
              <a:rPr lang="zh-CN" altLang="en-US" dirty="0"/>
              <a:t>重点自此体会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87223-1A6E-4715-94C9-F023D32125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>
          <a:xfrm>
            <a:off x="685800" y="4343400"/>
            <a:ext cx="5486400" cy="4114800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87223-1A6E-4715-94C9-F023D32125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>
          <a:xfrm>
            <a:off x="685800" y="4343400"/>
            <a:ext cx="5486400" cy="4114800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>
          <a:xfrm>
            <a:off x="685800" y="4343400"/>
            <a:ext cx="5486400" cy="4114800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>
          <a:xfrm>
            <a:off x="685800" y="4343400"/>
            <a:ext cx="5486400" cy="4114800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>
          <a:xfrm>
            <a:off x="685800" y="4343400"/>
            <a:ext cx="5486400" cy="4114800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>
          <a:xfrm>
            <a:off x="685800" y="4343400"/>
            <a:ext cx="5486400" cy="4114800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>
          <a:xfrm>
            <a:off x="685800" y="4343400"/>
            <a:ext cx="5486400" cy="4114800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CB284-CC7C-4511-A60B-0004AFF3C6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B24D2-423B-44CC-83EB-77DCF247E1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16632"/>
            <a:ext cx="9161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43608" y="1268760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体会重点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字词所表达的情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感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6156176" y="2780928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7237" y="0"/>
            <a:ext cx="9161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1043608" y="2276872"/>
            <a:ext cx="6246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大  漠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/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沙  如  雪，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buFontTx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燕  山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/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月  似  钩。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buFontTx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何  当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/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金  络  脑， 快  走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/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踏  清  秋。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03848" y="692696"/>
            <a:ext cx="172996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马  诗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+mj-ea"/>
                <a:ea typeface="+mj-ea"/>
              </a:rPr>
              <a:t> </a:t>
            </a:r>
            <a:endParaRPr lang="en-US" altLang="zh-CN" sz="2000" b="1" dirty="0">
              <a:latin typeface="+mj-ea"/>
              <a:ea typeface="+mj-ea"/>
            </a:endParaRPr>
          </a:p>
          <a:p>
            <a:r>
              <a:rPr lang="zh-CN" altLang="en-US" sz="2000" b="1" dirty="0">
                <a:solidFill>
                  <a:srgbClr val="0070C0"/>
                </a:solidFill>
                <a:latin typeface="+mj-ea"/>
                <a:ea typeface="+mj-ea"/>
              </a:rPr>
              <a:t> 唐   李 贺</a:t>
            </a:r>
            <a:endParaRPr lang="zh-CN" altLang="en-US" sz="20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88640"/>
            <a:ext cx="9161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0" y="332656"/>
            <a:ext cx="9446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根据自己的理解，对这两句诗进行描绘。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19672" y="1196752"/>
            <a:ext cx="63594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大漠沙如雪，燕山月似钩。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988840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空旷辽阔的沙漠，在月光的映照下，像铺上了一层皑皑白雪。连绵的燕山之上，一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弯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像金钩一样的月亮，散发出清冷的光辉。</a:t>
            </a:r>
            <a:endParaRPr lang="zh-CN" altLang="en-US" sz="3200" dirty="0"/>
          </a:p>
        </p:txBody>
      </p:sp>
      <p:sp>
        <p:nvSpPr>
          <p:cNvPr id="8" name="矩形 7"/>
          <p:cNvSpPr/>
          <p:nvPr/>
        </p:nvSpPr>
        <p:spPr>
          <a:xfrm>
            <a:off x="395536" y="3789040"/>
            <a:ext cx="84176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沙如雪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是从哪些角度来写沙子？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03648" y="4869160"/>
            <a:ext cx="27574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触觉：冰凉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88024" y="4869160"/>
            <a:ext cx="27574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颜色：白色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7237" y="188640"/>
            <a:ext cx="9161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57244" y="548680"/>
            <a:ext cx="89867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这两句写了哪些景物？展现了怎样的画面？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1747" y="2708920"/>
            <a:ext cx="89322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展现了一个富于特色的边疆战场的画面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933056"/>
            <a:ext cx="27574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环境描写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sz="4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55776" y="3933056"/>
            <a:ext cx="64087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描写了悲凉肃杀的战场景色，暗示了诗人作为有志之士报国的决心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051720" y="1700808"/>
            <a:ext cx="504056" cy="576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004048" y="1700808"/>
            <a:ext cx="576064" cy="576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987824" y="1700808"/>
            <a:ext cx="576064" cy="576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012160" y="1700808"/>
            <a:ext cx="576064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3995936" y="1700808"/>
            <a:ext cx="93610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1043608" y="1700808"/>
            <a:ext cx="93610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1600" y="1628800"/>
            <a:ext cx="62055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/>
            <a:r>
              <a:rPr lang="zh-CN" altLang="en-US" sz="3600" b="1" spc="300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大漠沙如雪，燕山月似钩。</a:t>
            </a:r>
            <a:endParaRPr lang="zh-CN" altLang="en-US" sz="3600" b="1" spc="300" noProof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 descr="图片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 noRot="1"/>
          </p:cNvSpPr>
          <p:nvPr>
            <p:ph type="title"/>
          </p:nvPr>
        </p:nvSpPr>
        <p:spPr>
          <a:xfrm>
            <a:off x="-1260475" y="14128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6000" noProof="1">
                <a:solidFill>
                  <a:schemeClr val="accent3">
                    <a:lumMod val="95000"/>
                  </a:schemeClr>
                </a:solidFill>
              </a:rPr>
              <a:t>大漠沙如雪</a:t>
            </a:r>
            <a:endParaRPr lang="zh-CN" altLang="en-US" sz="6000" noProof="1">
              <a:solidFill>
                <a:schemeClr val="accent3">
                  <a:lumMod val="95000"/>
                </a:schemeClr>
              </a:solidFill>
            </a:endParaRPr>
          </a:p>
        </p:txBody>
      </p:sp>
      <p:sp>
        <p:nvSpPr>
          <p:cNvPr id="25604" name="AutoShape 1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459788" y="6453188"/>
            <a:ext cx="684212" cy="4048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>
    <p:blinds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4" descr="图片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6350" y="-15875"/>
            <a:ext cx="4776788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图片 5" descr="图片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0438" y="-15875"/>
            <a:ext cx="4471987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7"/>
          <p:cNvSpPr>
            <a:spLocks noGrp="1" noRot="1"/>
          </p:cNvSpPr>
          <p:nvPr/>
        </p:nvSpPr>
        <p:spPr>
          <a:xfrm>
            <a:off x="2770188" y="2619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6000" noProof="1">
                <a:solidFill>
                  <a:schemeClr val="bg2">
                    <a:lumMod val="20000"/>
                    <a:lumOff val="80000"/>
                  </a:schemeClr>
                </a:solidFill>
              </a:rPr>
              <a:t>燕山月似钩</a:t>
            </a:r>
            <a:endParaRPr lang="zh-CN" altLang="en-US" sz="6000" noProof="1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61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0" y="1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/>
              <a:t>         </a:t>
            </a:r>
            <a:r>
              <a:rPr lang="zh-CN" altLang="en-US" sz="6000" b="1" dirty="0">
                <a:solidFill>
                  <a:srgbClr val="7030A0"/>
                </a:solidFill>
              </a:rPr>
              <a:t>钩，武术器械，古代兵器之一。由戈演变而成。钩是一种多刃器械，其身有刃，末端为钩状，护手处作月牙状，有尖有刃。相传清代中期河北献县人窦尔墩曾以双钩闻名。</a:t>
            </a:r>
            <a:endParaRPr lang="zh-CN" altLang="en-US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16632"/>
            <a:ext cx="9161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d:\Documents\Tencent Files\504804917\Image\C2C\GUL)N4@[8IIKDNGT(42$U7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16632"/>
            <a:ext cx="9161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0" y="476672"/>
            <a:ext cx="91440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李贺是中唐到晚唐诗风转变期的一个代表者。他所写的诗大多是慨叹生不逢时和内心苦闷，抒发对理想、抱负的追求；对当时藩镇割据、宦官专权和人民所受的残酷剥削都有所反映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“月似钩”不仅为了写月亮的形状，同时也是一种写出了渴望建功立业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励</a:t>
            </a: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志报国的精神象征。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506</Words>
  <Application>WPS 演示</Application>
  <PresentationFormat>全屏显示(4:3)</PresentationFormat>
  <Paragraphs>41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楷体</vt:lpstr>
      <vt:lpstr>黑体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大漠沙如雪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16</cp:revision>
  <dcterms:created xsi:type="dcterms:W3CDTF">2020-08-22T15:18:00Z</dcterms:created>
  <dcterms:modified xsi:type="dcterms:W3CDTF">2021-11-06T10:51:40Z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9E15637DA751470DAF3ADDEAC163B0B3</vt:lpwstr>
  </property>
</Properties>
</file>