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 id="2147483652" r:id="rId4"/>
  </p:sldMasterIdLst>
  <p:notesMasterIdLst>
    <p:notesMasterId r:id="rId19"/>
  </p:notesMasterIdLst>
  <p:sldIdLst>
    <p:sldId id="474" r:id="rId5"/>
    <p:sldId id="475" r:id="rId6"/>
    <p:sldId id="476" r:id="rId7"/>
    <p:sldId id="481" r:id="rId8"/>
    <p:sldId id="432" r:id="rId9"/>
    <p:sldId id="431" r:id="rId10"/>
    <p:sldId id="413" r:id="rId11"/>
    <p:sldId id="333" r:id="rId12"/>
    <p:sldId id="394" r:id="rId13"/>
    <p:sldId id="441" r:id="rId14"/>
    <p:sldId id="477" r:id="rId15"/>
    <p:sldId id="478" r:id="rId16"/>
    <p:sldId id="479" r:id="rId17"/>
    <p:sldId id="473" r:id="rId18"/>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FBD"/>
    <a:srgbClr val="BBE1F4"/>
    <a:srgbClr val="4F80BD"/>
    <a:srgbClr val="4E70A8"/>
    <a:srgbClr val="CC00CC"/>
    <a:srgbClr val="009900"/>
    <a:srgbClr val="FF6600"/>
    <a:srgbClr val="996633"/>
    <a:srgbClr val="CC0000"/>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p:restoredTop sz="94660"/>
  </p:normalViewPr>
  <p:slideViewPr>
    <p:cSldViewPr snapToGrid="0" showGuides="1">
      <p:cViewPr varScale="1">
        <p:scale>
          <a:sx n="71" d="100"/>
          <a:sy n="71" d="100"/>
        </p:scale>
        <p:origin x="-1356" y="-96"/>
      </p:cViewPr>
      <p:guideLst>
        <p:guide orient="horz" pos="1920"/>
        <p:guide pos="2970"/>
      </p:guideLst>
    </p:cSldViewPr>
  </p:slideViewPr>
  <p:notesTextViewPr>
    <p:cViewPr>
      <p:scale>
        <a:sx n="100" d="100"/>
        <a:sy n="100" d="100"/>
      </p:scale>
      <p:origin x="0" y="0"/>
    </p:cViewPr>
  </p:notesTextViewPr>
  <p:sorterViewPr showFormatting="0">
    <p:cViewPr>
      <p:scale>
        <a:sx n="99" d="100"/>
        <a:sy n="99" d="100"/>
      </p:scale>
      <p:origin x="0" y="1932"/>
    </p:cViewPr>
  </p:sorter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6886" y="11121"/>
            <a:ext cx="9128144" cy="6846879"/>
          </a:xfrm>
          <a:prstGeom prst="rect">
            <a:avLst/>
          </a:prstGeom>
        </p:spPr>
      </p:pic>
      <p:sp>
        <p:nvSpPr>
          <p:cNvPr id="3" name="文本框 2"/>
          <p:cNvSpPr txBox="1"/>
          <p:nvPr/>
        </p:nvSpPr>
        <p:spPr>
          <a:xfrm>
            <a:off x="2483855" y="1700880"/>
            <a:ext cx="5760400" cy="646331"/>
          </a:xfrm>
          <a:prstGeom prst="rect">
            <a:avLst/>
          </a:prstGeom>
          <a:noFill/>
          <a:effectLst/>
        </p:spPr>
        <p:txBody>
          <a:bodyPr wrap="square" rtlCol="0">
            <a:spAutoFit/>
          </a:bodyPr>
          <a:lstStyle/>
          <a:p>
            <a:pPr algn="ctr"/>
            <a:r>
              <a:rPr lang="zh-CN" altLang="en-US" sz="3600" b="1" dirty="0" smtClean="0">
                <a:solidFill>
                  <a:srgbClr val="4F80BD"/>
                </a:solidFill>
                <a:latin typeface="黑体" panose="02010609060101010101" pitchFamily="49" charset="-122"/>
                <a:ea typeface="黑体" panose="02010609060101010101" pitchFamily="49" charset="-122"/>
                <a:cs typeface="黑体" panose="02010609060101010101" pitchFamily="49" charset="-122"/>
              </a:rPr>
              <a:t>第四单元</a:t>
            </a:r>
            <a:endParaRPr lang="zh-CN" altLang="en-US" sz="3600" b="1" dirty="0">
              <a:solidFill>
                <a:srgbClr val="4F80BD"/>
              </a:solidFill>
              <a:latin typeface="黑体" panose="02010609060101010101" pitchFamily="49" charset="-122"/>
              <a:ea typeface="黑体" panose="02010609060101010101" pitchFamily="49" charset="-122"/>
              <a:cs typeface="黑体" panose="02010609060101010101" pitchFamily="49" charset="-122"/>
            </a:endParaRPr>
          </a:p>
        </p:txBody>
      </p:sp>
      <p:sp>
        <p:nvSpPr>
          <p:cNvPr id="5" name="文本框 4"/>
          <p:cNvSpPr txBox="1"/>
          <p:nvPr/>
        </p:nvSpPr>
        <p:spPr>
          <a:xfrm>
            <a:off x="107690" y="78719"/>
            <a:ext cx="2765501" cy="400110"/>
          </a:xfrm>
          <a:prstGeom prst="rect">
            <a:avLst/>
          </a:prstGeom>
          <a:noFill/>
        </p:spPr>
        <p:txBody>
          <a:bodyPr wrap="none" rtlCol="0">
            <a:spAutoFit/>
          </a:bodyPr>
          <a:lstStyle/>
          <a:p>
            <a:r>
              <a:rPr lang="zh-CN" altLang="en-US" sz="2000" b="1" dirty="0" smtClean="0"/>
              <a:t>部编版语文六年级下册</a:t>
            </a:r>
            <a:endParaRPr lang="zh-CN" altLang="en-US" sz="2000" b="1" dirty="0"/>
          </a:p>
        </p:txBody>
      </p:sp>
      <p:sp>
        <p:nvSpPr>
          <p:cNvPr id="6" name="文本框 10"/>
          <p:cNvSpPr txBox="1"/>
          <p:nvPr/>
        </p:nvSpPr>
        <p:spPr>
          <a:xfrm>
            <a:off x="2339846" y="2742062"/>
            <a:ext cx="5772440" cy="1384995"/>
          </a:xfrm>
          <a:prstGeom prst="rect">
            <a:avLst/>
          </a:prstGeom>
          <a:noFill/>
          <a:effectLst/>
        </p:spPr>
        <p:txBody>
          <a:bodyPr wrap="square" rtlCol="0">
            <a:spAutoFit/>
          </a:bodyPr>
          <a:lstStyle/>
          <a:p>
            <a:pPr algn="ctr">
              <a:lnSpc>
                <a:spcPct val="150000"/>
              </a:lnSpc>
            </a:pPr>
            <a:r>
              <a:rPr lang="zh-CN" altLang="en-US" sz="28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第</a:t>
            </a:r>
            <a:r>
              <a:rPr lang="en-US" altLang="zh-CN" sz="28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10</a:t>
            </a:r>
            <a:r>
              <a:rPr lang="zh-CN" altLang="en-US" sz="28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rPr>
              <a:t>课  古诗三首</a:t>
            </a:r>
            <a:endParaRPr lang="en-US" altLang="zh-CN" sz="2800" b="1" dirty="0" smtClean="0">
              <a:solidFill>
                <a:srgbClr val="FF0000"/>
              </a:solidFill>
              <a:latin typeface="黑体" panose="02010609060101010101" pitchFamily="49" charset="-122"/>
              <a:ea typeface="黑体" panose="02010609060101010101" pitchFamily="49" charset="-122"/>
              <a:cs typeface="黑体" panose="02010609060101010101" pitchFamily="49" charset="-122"/>
            </a:endParaRPr>
          </a:p>
          <a:p>
            <a:pPr algn="ctr">
              <a:lnSpc>
                <a:spcPct val="150000"/>
              </a:lnSpc>
            </a:pPr>
            <a:r>
              <a:rPr lang="en-US" altLang="zh-CN" sz="2800" b="1" dirty="0" smtClean="0">
                <a:solidFill>
                  <a:srgbClr val="00B0F0"/>
                </a:solidFill>
                <a:latin typeface="黑体" panose="02010609060101010101" pitchFamily="49" charset="-122"/>
                <a:ea typeface="黑体" panose="02010609060101010101" pitchFamily="49" charset="-122"/>
                <a:cs typeface="黑体" panose="02010609060101010101" pitchFamily="49" charset="-122"/>
              </a:rPr>
              <a:t>《</a:t>
            </a:r>
            <a:r>
              <a:rPr lang="zh-CN" altLang="en-US" sz="2800" b="1" dirty="0">
                <a:solidFill>
                  <a:srgbClr val="00B0F0"/>
                </a:solidFill>
                <a:latin typeface="黑体" panose="02010609060101010101" pitchFamily="49" charset="-122"/>
                <a:ea typeface="黑体" panose="02010609060101010101" pitchFamily="49" charset="-122"/>
                <a:cs typeface="黑体" panose="02010609060101010101" pitchFamily="49" charset="-122"/>
              </a:rPr>
              <a:t>石灰吟</a:t>
            </a:r>
            <a:r>
              <a:rPr lang="en-US" altLang="zh-CN" sz="2800" b="1" dirty="0" smtClean="0">
                <a:solidFill>
                  <a:srgbClr val="00B0F0"/>
                </a:solidFill>
                <a:latin typeface="黑体" panose="02010609060101010101" pitchFamily="49" charset="-122"/>
                <a:ea typeface="黑体" panose="02010609060101010101" pitchFamily="49" charset="-122"/>
                <a:cs typeface="黑体" panose="02010609060101010101" pitchFamily="49" charset="-122"/>
              </a:rPr>
              <a:t>》</a:t>
            </a:r>
            <a:endParaRPr lang="zh-CN" altLang="en-US" sz="2800" b="1" dirty="0">
              <a:solidFill>
                <a:srgbClr val="00B0F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8871" y="2187575"/>
            <a:ext cx="7490011" cy="2308324"/>
          </a:xfrm>
          <a:prstGeom prst="rect">
            <a:avLst/>
          </a:prstGeom>
          <a:noFill/>
        </p:spPr>
        <p:txBody>
          <a:bodyPr wrap="square" rtlCol="0" anchor="t">
            <a:spAutoFit/>
          </a:bodyPr>
          <a:lstStyle/>
          <a:p>
            <a:pPr indent="457200">
              <a:lnSpc>
                <a:spcPct val="150000"/>
              </a:lnSpc>
            </a:pPr>
            <a:r>
              <a:rPr lang="en-US" altLang="zh-CN" sz="3200" b="1" dirty="0">
                <a:latin typeface="楷体" panose="02010609060101010101" pitchFamily="49" charset="-122"/>
                <a:ea typeface="楷体" panose="02010609060101010101" pitchFamily="49" charset="-122"/>
                <a:cs typeface="黑体" panose="02010609060101010101" pitchFamily="49" charset="-122"/>
              </a:rPr>
              <a:t>1.</a:t>
            </a:r>
            <a:r>
              <a:rPr lang="zh-CN" altLang="en-US" sz="3200" b="1" dirty="0">
                <a:latin typeface="楷体" panose="02010609060101010101" pitchFamily="49" charset="-122"/>
                <a:ea typeface="楷体" panose="02010609060101010101" pitchFamily="49" charset="-122"/>
                <a:cs typeface="黑体" panose="02010609060101010101" pitchFamily="49" charset="-122"/>
              </a:rPr>
              <a:t>阅读于谦《石灰吟》的姊妹篇《咏煤炭》。</a:t>
            </a:r>
            <a:endParaRPr lang="zh-CN" altLang="en-US" sz="3200" b="1" dirty="0">
              <a:latin typeface="楷体" panose="02010609060101010101" pitchFamily="49" charset="-122"/>
              <a:ea typeface="楷体" panose="02010609060101010101" pitchFamily="49" charset="-122"/>
              <a:cs typeface="黑体" panose="02010609060101010101" pitchFamily="49" charset="-122"/>
            </a:endParaRPr>
          </a:p>
          <a:p>
            <a:pPr indent="457200">
              <a:lnSpc>
                <a:spcPct val="150000"/>
              </a:lnSpc>
            </a:pPr>
            <a:r>
              <a:rPr lang="en-US" altLang="zh-CN" sz="3200" b="1" dirty="0">
                <a:latin typeface="楷体" panose="02010609060101010101" pitchFamily="49" charset="-122"/>
                <a:ea typeface="楷体" panose="02010609060101010101" pitchFamily="49" charset="-122"/>
                <a:cs typeface="黑体" panose="02010609060101010101" pitchFamily="49" charset="-122"/>
              </a:rPr>
              <a:t>2.</a:t>
            </a:r>
            <a:r>
              <a:rPr lang="zh-CN" altLang="en-US" sz="3200" b="1" dirty="0">
                <a:latin typeface="楷体" panose="02010609060101010101" pitchFamily="49" charset="-122"/>
                <a:ea typeface="楷体" panose="02010609060101010101" pitchFamily="49" charset="-122"/>
                <a:cs typeface="黑体" panose="02010609060101010101" pitchFamily="49" charset="-122"/>
              </a:rPr>
              <a:t>《爱莲说》</a:t>
            </a:r>
            <a:r>
              <a:rPr lang="en-US" altLang="zh-CN" sz="3200" b="1" dirty="0">
                <a:latin typeface="楷体" panose="02010609060101010101" pitchFamily="49" charset="-122"/>
                <a:ea typeface="楷体" panose="02010609060101010101" pitchFamily="49" charset="-122"/>
                <a:cs typeface="黑体" panose="02010609060101010101" pitchFamily="49" charset="-122"/>
              </a:rPr>
              <a:t>[</a:t>
            </a:r>
            <a:r>
              <a:rPr lang="zh-CN" altLang="en-US" sz="3200" b="1" dirty="0">
                <a:latin typeface="楷体" panose="02010609060101010101" pitchFamily="49" charset="-122"/>
                <a:ea typeface="楷体" panose="02010609060101010101" pitchFamily="49" charset="-122"/>
                <a:cs typeface="黑体" panose="02010609060101010101" pitchFamily="49" charset="-122"/>
              </a:rPr>
              <a:t>宋</a:t>
            </a:r>
            <a:r>
              <a:rPr lang="en-US" altLang="zh-CN" sz="3200" b="1" dirty="0">
                <a:latin typeface="楷体" panose="02010609060101010101" pitchFamily="49" charset="-122"/>
                <a:ea typeface="楷体" panose="02010609060101010101" pitchFamily="49" charset="-122"/>
                <a:cs typeface="黑体" panose="02010609060101010101" pitchFamily="49" charset="-122"/>
              </a:rPr>
              <a:t>] </a:t>
            </a:r>
            <a:r>
              <a:rPr lang="zh-CN" altLang="en-US" sz="3200" b="1" dirty="0">
                <a:latin typeface="楷体" panose="02010609060101010101" pitchFamily="49" charset="-122"/>
                <a:ea typeface="楷体" panose="02010609060101010101" pitchFamily="49" charset="-122"/>
                <a:cs typeface="黑体" panose="02010609060101010101" pitchFamily="49" charset="-122"/>
              </a:rPr>
              <a:t>周敦颐</a:t>
            </a:r>
            <a:endParaRPr lang="zh-CN" altLang="en-US" sz="3200" b="1" dirty="0">
              <a:latin typeface="楷体" panose="02010609060101010101" pitchFamily="49" charset="-122"/>
              <a:ea typeface="楷体" panose="02010609060101010101" pitchFamily="49" charset="-122"/>
              <a:cs typeface="黑体" panose="02010609060101010101" pitchFamily="49" charset="-122"/>
            </a:endParaRPr>
          </a:p>
        </p:txBody>
      </p:sp>
      <p:sp>
        <p:nvSpPr>
          <p:cNvPr id="5"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拓展阅读</a:t>
            </a:r>
            <a:endParaRPr lang="zh-CN" altLang="en-US" sz="3200" dirty="0">
              <a:solidFill>
                <a:srgbClr val="009900"/>
              </a:solidFill>
              <a:latin typeface="黑体" panose="02010609060101010101" pitchFamily="49" charset="-122"/>
              <a:ea typeface="黑体" panose="02010609060101010101" pitchFamily="49"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7129" y="1492624"/>
            <a:ext cx="6938683" cy="2931572"/>
          </a:xfrm>
          <a:prstGeom prst="rect">
            <a:avLst/>
          </a:prstGeom>
        </p:spPr>
        <p:txBody>
          <a:bodyPr wrap="square">
            <a:spAutoFit/>
          </a:bodyPr>
          <a:lstStyle/>
          <a:p>
            <a:pPr indent="457200">
              <a:lnSpc>
                <a:spcPct val="150000"/>
              </a:lnSpc>
            </a:pPr>
            <a:r>
              <a:rPr lang="zh-CN" altLang="en-US" sz="3200" b="1" dirty="0" smtClean="0">
                <a:latin typeface="楷体" panose="02010609060101010101" pitchFamily="49" charset="-122"/>
                <a:ea typeface="楷体" panose="02010609060101010101" pitchFamily="49" charset="-122"/>
              </a:rPr>
              <a:t>于谦的这</a:t>
            </a:r>
            <a:r>
              <a:rPr lang="zh-CN" altLang="en-US" sz="3200" b="1" dirty="0">
                <a:latin typeface="楷体" panose="02010609060101010101" pitchFamily="49" charset="-122"/>
                <a:ea typeface="楷体" panose="02010609060101010101" pitchFamily="49" charset="-122"/>
              </a:rPr>
              <a:t>首</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石灰吟</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不仅赞扬了石灰坚强不屈，洁身自好的品质，也抒发了诗人不同流合污、坚决同恶势力斗争到底的思想品德。</a:t>
            </a:r>
            <a:endParaRPr lang="zh-CN" altLang="en-US" sz="3200" b="1" dirty="0">
              <a:latin typeface="楷体" panose="02010609060101010101" pitchFamily="49" charset="-122"/>
              <a:ea typeface="楷体" panose="02010609060101010101" pitchFamily="49" charset="-122"/>
            </a:endParaRPr>
          </a:p>
        </p:txBody>
      </p:sp>
      <p:sp>
        <p:nvSpPr>
          <p:cNvPr id="3"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课堂总结</a:t>
            </a:r>
            <a:endParaRPr lang="zh-CN" altLang="en-US" sz="3200" dirty="0">
              <a:solidFill>
                <a:srgbClr val="009900"/>
              </a:solidFill>
              <a:latin typeface="黑体" panose="02010609060101010101" pitchFamily="49" charset="-122"/>
              <a:ea typeface="黑体" panose="02010609060101010101" pitchFamily="49"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4705" y="1390001"/>
            <a:ext cx="6373907" cy="3222998"/>
          </a:xfrm>
          <a:prstGeom prst="rect">
            <a:avLst/>
          </a:prstGeom>
        </p:spPr>
        <p:txBody>
          <a:bodyPr wrap="square">
            <a:spAutoFit/>
          </a:bodyPr>
          <a:lstStyle/>
          <a:p>
            <a:pPr>
              <a:lnSpc>
                <a:spcPct val="150000"/>
              </a:lnSpc>
            </a:pP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搜集以下一些古诗，读一读，背一背。</a:t>
            </a:r>
            <a:endParaRPr lang="en-US" altLang="zh-CN" sz="28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①《</a:t>
            </a:r>
            <a:r>
              <a:rPr lang="zh-CN" altLang="en-US" sz="2800" b="1" dirty="0">
                <a:latin typeface="楷体" panose="02010609060101010101" pitchFamily="49" charset="-122"/>
                <a:ea typeface="楷体" panose="02010609060101010101" pitchFamily="49" charset="-122"/>
              </a:rPr>
              <a:t>咏煤炭</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于谦</a:t>
            </a:r>
            <a:endParaRPr lang="en-US" altLang="zh-CN" sz="28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②《</a:t>
            </a:r>
            <a:r>
              <a:rPr lang="zh-CN" altLang="en-US" sz="2800" b="1" dirty="0">
                <a:latin typeface="楷体" panose="02010609060101010101" pitchFamily="49" charset="-122"/>
                <a:ea typeface="楷体" panose="02010609060101010101" pitchFamily="49" charset="-122"/>
              </a:rPr>
              <a:t>梅花</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王安石</a:t>
            </a:r>
            <a:endParaRPr lang="en-US" altLang="zh-CN" sz="28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③《</a:t>
            </a:r>
            <a:r>
              <a:rPr lang="zh-CN" altLang="en-US" sz="2800" b="1" dirty="0">
                <a:latin typeface="楷体" panose="02010609060101010101" pitchFamily="49" charset="-122"/>
                <a:ea typeface="楷体" panose="02010609060101010101" pitchFamily="49" charset="-122"/>
              </a:rPr>
              <a:t>青松</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陈毅</a:t>
            </a:r>
            <a:endParaRPr lang="en-US" altLang="zh-CN" sz="2800" b="1" dirty="0">
              <a:latin typeface="楷体" panose="02010609060101010101" pitchFamily="49" charset="-122"/>
              <a:ea typeface="楷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④《</a:t>
            </a:r>
            <a:r>
              <a:rPr lang="zh-CN" altLang="en-US" sz="2800" b="1" dirty="0">
                <a:latin typeface="楷体" panose="02010609060101010101" pitchFamily="49" charset="-122"/>
                <a:ea typeface="楷体" panose="02010609060101010101" pitchFamily="49" charset="-122"/>
              </a:rPr>
              <a:t>竹石</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郑板桥</a:t>
            </a:r>
            <a:endParaRPr lang="zh-CN" altLang="en-US" sz="2800" b="1" dirty="0">
              <a:latin typeface="楷体" panose="02010609060101010101" pitchFamily="49" charset="-122"/>
              <a:ea typeface="楷体" panose="02010609060101010101" pitchFamily="49" charset="-122"/>
            </a:endParaRPr>
          </a:p>
        </p:txBody>
      </p:sp>
      <p:sp>
        <p:nvSpPr>
          <p:cNvPr id="3"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课后练习</a:t>
            </a:r>
            <a:endParaRPr lang="zh-CN" altLang="en-US" sz="3200" dirty="0">
              <a:solidFill>
                <a:srgbClr val="009900"/>
              </a:solidFill>
              <a:latin typeface="黑体" panose="02010609060101010101" pitchFamily="49" charset="-122"/>
              <a:ea typeface="黑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7129" y="1359566"/>
            <a:ext cx="6750423" cy="3222998"/>
          </a:xfrm>
          <a:prstGeom prst="rect">
            <a:avLst/>
          </a:prstGeom>
        </p:spPr>
        <p:txBody>
          <a:bodyPr wrap="square">
            <a:spAutoFit/>
          </a:bodyPr>
          <a:lstStyle/>
          <a:p>
            <a:pPr indent="457200">
              <a:lnSpc>
                <a:spcPct val="150000"/>
              </a:lnSpc>
            </a:pP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读读“千锤万击</a:t>
            </a:r>
            <a:r>
              <a:rPr lang="zh-CN" altLang="en-US" sz="2800" b="1" dirty="0" smtClean="0">
                <a:latin typeface="楷体" panose="02010609060101010101" pitchFamily="49" charset="-122"/>
                <a:ea typeface="楷体" panose="02010609060101010101" pitchFamily="49" charset="-122"/>
              </a:rPr>
              <a:t>”、“粉</a:t>
            </a:r>
            <a:r>
              <a:rPr lang="zh-CN" altLang="en-US" sz="2800" b="1" dirty="0">
                <a:latin typeface="楷体" panose="02010609060101010101" pitchFamily="49" charset="-122"/>
                <a:ea typeface="楷体" panose="02010609060101010101" pitchFamily="49" charset="-122"/>
              </a:rPr>
              <a:t>骨碎身”等词语，再到其他的诗句中找一找类似的出自诗文的成语</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indent="457200">
              <a:lnSpc>
                <a:spcPct val="150000"/>
              </a:lnSpc>
            </a:pPr>
            <a:r>
              <a:rPr lang="en-US" altLang="zh-CN" sz="2800" b="1" dirty="0" smtClean="0">
                <a:latin typeface="楷体" panose="02010609060101010101" pitchFamily="49" charset="-122"/>
                <a:ea typeface="楷体" panose="02010609060101010101" pitchFamily="49" charset="-122"/>
              </a:rPr>
              <a:t>3</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写话练习：以“我想对于谦说”为题，写一段话。</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3563930" y="2492935"/>
            <a:ext cx="2084225" cy="1107996"/>
          </a:xfrm>
          <a:prstGeom prst="rect">
            <a:avLst/>
          </a:prstGeom>
          <a:noFill/>
          <a:effectLst/>
        </p:spPr>
        <p:txBody>
          <a:bodyPr wrap="none" rtlCol="0">
            <a:spAutoFit/>
          </a:bodyPr>
          <a:lstStyle/>
          <a:p>
            <a:r>
              <a:rPr lang="zh-CN" altLang="en-US" sz="6600" b="1" dirty="0" smtClean="0">
                <a:solidFill>
                  <a:srgbClr val="009900"/>
                </a:solidFill>
                <a:latin typeface="华文彩云" panose="02010800040101010101" pitchFamily="2" charset="-122"/>
                <a:ea typeface="华文彩云" panose="02010800040101010101" pitchFamily="2" charset="-122"/>
              </a:rPr>
              <a:t>再 见</a:t>
            </a:r>
            <a:endParaRPr lang="zh-CN" altLang="en-US" sz="6600" b="1" dirty="0">
              <a:solidFill>
                <a:srgbClr val="009900"/>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500"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学习目标</a:t>
            </a:r>
            <a:endParaRPr lang="zh-CN" altLang="en-US" sz="3200" dirty="0">
              <a:solidFill>
                <a:srgbClr val="009900"/>
              </a:solidFill>
              <a:latin typeface="黑体" panose="02010609060101010101" pitchFamily="49" charset="-122"/>
              <a:ea typeface="黑体" panose="02010609060101010101" pitchFamily="49" charset="-122"/>
            </a:endParaRPr>
          </a:p>
        </p:txBody>
      </p:sp>
      <p:sp>
        <p:nvSpPr>
          <p:cNvPr id="4" name="矩形 3"/>
          <p:cNvSpPr/>
          <p:nvPr/>
        </p:nvSpPr>
        <p:spPr>
          <a:xfrm>
            <a:off x="773549" y="1179490"/>
            <a:ext cx="7536734" cy="5147563"/>
          </a:xfrm>
          <a:prstGeom prst="rect">
            <a:avLst/>
          </a:prstGeom>
        </p:spPr>
        <p:txBody>
          <a:bodyPr wrap="square">
            <a:spAutoFit/>
          </a:bodyPr>
          <a:lstStyle/>
          <a:p>
            <a:pPr indent="457200">
              <a:lnSpc>
                <a:spcPct val="150000"/>
              </a:lnSpc>
            </a:pPr>
            <a:r>
              <a:rPr lang="en-US" altLang="zh-CN" sz="3200" b="1" dirty="0">
                <a:solidFill>
                  <a:srgbClr val="00B0F0"/>
                </a:solidFill>
                <a:latin typeface="楷体" panose="02010609060101010101" pitchFamily="49" charset="-122"/>
                <a:ea typeface="楷体" panose="02010609060101010101" pitchFamily="49" charset="-122"/>
              </a:rPr>
              <a:t>1.</a:t>
            </a:r>
            <a:r>
              <a:rPr lang="zh-CN" altLang="en-US" sz="3200" b="1" dirty="0">
                <a:solidFill>
                  <a:srgbClr val="00B0F0"/>
                </a:solidFill>
                <a:latin typeface="楷体" panose="02010609060101010101" pitchFamily="49" charset="-122"/>
                <a:ea typeface="楷体" panose="02010609060101010101" pitchFamily="49" charset="-122"/>
              </a:rPr>
              <a:t>朗读</a:t>
            </a:r>
            <a:r>
              <a:rPr lang="en-US" altLang="zh-CN" sz="3200" b="1" dirty="0">
                <a:solidFill>
                  <a:srgbClr val="00B0F0"/>
                </a:solidFill>
                <a:latin typeface="楷体" panose="02010609060101010101" pitchFamily="49" charset="-122"/>
                <a:ea typeface="楷体" panose="02010609060101010101" pitchFamily="49" charset="-122"/>
              </a:rPr>
              <a:t>《</a:t>
            </a:r>
            <a:r>
              <a:rPr lang="zh-CN" altLang="en-US" sz="3200" b="1" dirty="0">
                <a:solidFill>
                  <a:srgbClr val="00B0F0"/>
                </a:solidFill>
                <a:latin typeface="楷体" panose="02010609060101010101" pitchFamily="49" charset="-122"/>
                <a:ea typeface="楷体" panose="02010609060101010101" pitchFamily="49" charset="-122"/>
              </a:rPr>
              <a:t>石灰吟</a:t>
            </a:r>
            <a:r>
              <a:rPr lang="en-US" altLang="zh-CN" sz="3200" b="1" dirty="0">
                <a:solidFill>
                  <a:srgbClr val="00B0F0"/>
                </a:solidFill>
                <a:latin typeface="楷体" panose="02010609060101010101" pitchFamily="49" charset="-122"/>
                <a:ea typeface="楷体" panose="02010609060101010101" pitchFamily="49" charset="-122"/>
              </a:rPr>
              <a:t>》</a:t>
            </a:r>
            <a:r>
              <a:rPr lang="zh-CN" altLang="en-US" sz="3200" b="1" dirty="0">
                <a:solidFill>
                  <a:srgbClr val="00B0F0"/>
                </a:solidFill>
                <a:latin typeface="楷体" panose="02010609060101010101" pitchFamily="49" charset="-122"/>
                <a:ea typeface="楷体" panose="02010609060101010101" pitchFamily="49" charset="-122"/>
              </a:rPr>
              <a:t>，要做到正确、流利，努力做到有感情，读出诗歌的韵味</a:t>
            </a:r>
            <a:r>
              <a:rPr lang="zh-CN" altLang="en-US" sz="3200" b="1" dirty="0" smtClean="0">
                <a:solidFill>
                  <a:srgbClr val="00B0F0"/>
                </a:solidFill>
                <a:latin typeface="楷体" panose="02010609060101010101" pitchFamily="49" charset="-122"/>
                <a:ea typeface="楷体" panose="02010609060101010101" pitchFamily="49" charset="-122"/>
              </a:rPr>
              <a:t>。</a:t>
            </a:r>
            <a:endParaRPr lang="en-US" altLang="zh-CN" sz="3200" b="1" dirty="0" smtClean="0">
              <a:solidFill>
                <a:srgbClr val="00B0F0"/>
              </a:solidFill>
              <a:latin typeface="楷体" panose="02010609060101010101" pitchFamily="49" charset="-122"/>
              <a:ea typeface="楷体" panose="02010609060101010101" pitchFamily="49" charset="-122"/>
            </a:endParaRPr>
          </a:p>
          <a:p>
            <a:pPr indent="457200">
              <a:lnSpc>
                <a:spcPct val="150000"/>
              </a:lnSpc>
            </a:pPr>
            <a:r>
              <a:rPr lang="en-US" altLang="zh-CN" sz="3200" b="1" dirty="0" smtClean="0">
                <a:solidFill>
                  <a:srgbClr val="00B0F0"/>
                </a:solidFill>
                <a:latin typeface="楷体" panose="02010609060101010101" pitchFamily="49" charset="-122"/>
                <a:ea typeface="楷体" panose="02010609060101010101" pitchFamily="49" charset="-122"/>
              </a:rPr>
              <a:t>2</a:t>
            </a:r>
            <a:r>
              <a:rPr lang="en-US" altLang="zh-CN" sz="3200" b="1" dirty="0">
                <a:solidFill>
                  <a:srgbClr val="00B0F0"/>
                </a:solidFill>
                <a:latin typeface="楷体" panose="02010609060101010101" pitchFamily="49" charset="-122"/>
                <a:ea typeface="楷体" panose="02010609060101010101" pitchFamily="49" charset="-122"/>
              </a:rPr>
              <a:t>.</a:t>
            </a:r>
            <a:r>
              <a:rPr lang="zh-CN" altLang="en-US" sz="3200" b="1" dirty="0">
                <a:solidFill>
                  <a:srgbClr val="00B0F0"/>
                </a:solidFill>
                <a:latin typeface="楷体" panose="02010609060101010101" pitchFamily="49" charset="-122"/>
                <a:ea typeface="楷体" panose="02010609060101010101" pitchFamily="49" charset="-122"/>
              </a:rPr>
              <a:t>利用工具书或联系上下句，理解“锤、击、若等闲、粉骨碎身、清白”等词语的意思</a:t>
            </a:r>
            <a:r>
              <a:rPr lang="zh-CN" altLang="en-US" sz="3200" b="1" dirty="0" smtClean="0">
                <a:solidFill>
                  <a:srgbClr val="00B0F0"/>
                </a:solidFill>
                <a:latin typeface="楷体" panose="02010609060101010101" pitchFamily="49" charset="-122"/>
                <a:ea typeface="楷体" panose="02010609060101010101" pitchFamily="49" charset="-122"/>
              </a:rPr>
              <a:t>。</a:t>
            </a:r>
            <a:endParaRPr lang="en-US" altLang="zh-CN" sz="3200" b="1" dirty="0" smtClean="0">
              <a:solidFill>
                <a:srgbClr val="00B0F0"/>
              </a:solidFill>
              <a:latin typeface="楷体" panose="02010609060101010101" pitchFamily="49" charset="-122"/>
              <a:ea typeface="楷体" panose="02010609060101010101" pitchFamily="49" charset="-122"/>
            </a:endParaRPr>
          </a:p>
          <a:p>
            <a:pPr indent="457200">
              <a:lnSpc>
                <a:spcPct val="150000"/>
              </a:lnSpc>
            </a:pPr>
            <a:r>
              <a:rPr lang="en-US" altLang="zh-CN" sz="3200" b="1" dirty="0" smtClean="0">
                <a:solidFill>
                  <a:srgbClr val="00B0F0"/>
                </a:solidFill>
                <a:latin typeface="楷体" panose="02010609060101010101" pitchFamily="49" charset="-122"/>
                <a:ea typeface="楷体" panose="02010609060101010101" pitchFamily="49" charset="-122"/>
              </a:rPr>
              <a:t>3</a:t>
            </a:r>
            <a:r>
              <a:rPr lang="en-US" altLang="zh-CN" sz="3200" b="1" dirty="0">
                <a:solidFill>
                  <a:srgbClr val="00B0F0"/>
                </a:solidFill>
                <a:latin typeface="楷体" panose="02010609060101010101" pitchFamily="49" charset="-122"/>
                <a:ea typeface="楷体" panose="02010609060101010101" pitchFamily="49" charset="-122"/>
              </a:rPr>
              <a:t>.</a:t>
            </a:r>
            <a:r>
              <a:rPr lang="zh-CN" altLang="en-US" sz="3200" b="1" dirty="0">
                <a:solidFill>
                  <a:srgbClr val="00B0F0"/>
                </a:solidFill>
                <a:latin typeface="楷体" panose="02010609060101010101" pitchFamily="49" charset="-122"/>
                <a:ea typeface="楷体" panose="02010609060101010101" pitchFamily="49" charset="-122"/>
              </a:rPr>
              <a:t>把词语的意思带入诗句中，用自己的话说说这首诗的意思</a:t>
            </a:r>
            <a:r>
              <a:rPr lang="zh-CN" altLang="en-US" sz="3200" b="1" dirty="0" smtClean="0">
                <a:solidFill>
                  <a:srgbClr val="00B0F0"/>
                </a:solidFill>
                <a:latin typeface="楷体" panose="02010609060101010101" pitchFamily="49" charset="-122"/>
                <a:ea typeface="楷体" panose="02010609060101010101" pitchFamily="49" charset="-122"/>
              </a:rPr>
              <a:t>。</a:t>
            </a:r>
            <a:endParaRPr lang="zh-CN" altLang="en-US" sz="3200" b="1" dirty="0" smtClean="0">
              <a:solidFill>
                <a:srgbClr val="00B0F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7814" y="2780973"/>
            <a:ext cx="3821310" cy="3821310"/>
          </a:xfrm>
          <a:prstGeom prst="rect">
            <a:avLst/>
          </a:prstGeom>
        </p:spPr>
      </p:pic>
      <p:sp>
        <p:nvSpPr>
          <p:cNvPr id="2" name="矩形 1"/>
          <p:cNvSpPr/>
          <p:nvPr/>
        </p:nvSpPr>
        <p:spPr>
          <a:xfrm>
            <a:off x="3180459" y="1387016"/>
            <a:ext cx="5184360" cy="2031325"/>
          </a:xfrm>
          <a:prstGeom prst="rect">
            <a:avLst/>
          </a:prstGeom>
          <a:ln w="19050">
            <a:solidFill>
              <a:schemeClr val="accent1"/>
            </a:solidFill>
          </a:ln>
        </p:spPr>
        <p:txBody>
          <a:bodyPr wrap="square">
            <a:spAutoFit/>
          </a:bodyPr>
          <a:lstStyle/>
          <a:p>
            <a:pPr indent="457200">
              <a:lnSpc>
                <a:spcPct val="150000"/>
              </a:lnSpc>
            </a:pPr>
            <a:r>
              <a:rPr lang="zh-CN" altLang="en-US" sz="2800" b="1" dirty="0" smtClean="0">
                <a:solidFill>
                  <a:schemeClr val="accent3">
                    <a:lumMod val="75000"/>
                  </a:schemeClr>
                </a:solidFill>
                <a:latin typeface="楷体" panose="02010609060101010101" pitchFamily="49" charset="-122"/>
                <a:ea typeface="楷体" panose="02010609060101010101" pitchFamily="49" charset="-122"/>
              </a:rPr>
              <a:t>同学们，石</a:t>
            </a:r>
            <a:r>
              <a:rPr lang="zh-CN" altLang="en-US" sz="2800" b="1" dirty="0">
                <a:solidFill>
                  <a:schemeClr val="accent3">
                    <a:lumMod val="75000"/>
                  </a:schemeClr>
                </a:solidFill>
                <a:latin typeface="楷体" panose="02010609060101010101" pitchFamily="49" charset="-122"/>
                <a:ea typeface="楷体" panose="02010609060101010101" pitchFamily="49" charset="-122"/>
              </a:rPr>
              <a:t>灰到底有什么值得吟咏的</a:t>
            </a:r>
            <a:r>
              <a:rPr lang="zh-CN" altLang="en-US" sz="2800" b="1" dirty="0" smtClean="0">
                <a:solidFill>
                  <a:schemeClr val="accent3">
                    <a:lumMod val="75000"/>
                  </a:schemeClr>
                </a:solidFill>
                <a:latin typeface="楷体" panose="02010609060101010101" pitchFamily="49" charset="-122"/>
                <a:ea typeface="楷体" panose="02010609060101010101" pitchFamily="49" charset="-122"/>
              </a:rPr>
              <a:t>呢？让</a:t>
            </a:r>
            <a:r>
              <a:rPr lang="zh-CN" altLang="en-US" sz="2800" b="1" dirty="0">
                <a:solidFill>
                  <a:schemeClr val="accent3">
                    <a:lumMod val="75000"/>
                  </a:schemeClr>
                </a:solidFill>
                <a:latin typeface="楷体" panose="02010609060101010101" pitchFamily="49" charset="-122"/>
                <a:ea typeface="楷体" panose="02010609060101010101" pitchFamily="49" charset="-122"/>
              </a:rPr>
              <a:t>我</a:t>
            </a:r>
            <a:r>
              <a:rPr lang="zh-CN" altLang="en-US" sz="2800" b="1" dirty="0" smtClean="0">
                <a:solidFill>
                  <a:schemeClr val="accent3">
                    <a:lumMod val="75000"/>
                  </a:schemeClr>
                </a:solidFill>
                <a:latin typeface="楷体" panose="02010609060101010101" pitchFamily="49" charset="-122"/>
                <a:ea typeface="楷体" panose="02010609060101010101" pitchFamily="49" charset="-122"/>
              </a:rPr>
              <a:t>们一起走</a:t>
            </a:r>
            <a:r>
              <a:rPr lang="zh-CN" altLang="en-US" sz="2800" b="1" dirty="0">
                <a:solidFill>
                  <a:schemeClr val="accent3">
                    <a:lumMod val="75000"/>
                  </a:schemeClr>
                </a:solidFill>
                <a:latin typeface="楷体" panose="02010609060101010101" pitchFamily="49" charset="-122"/>
                <a:ea typeface="楷体" panose="02010609060101010101" pitchFamily="49" charset="-122"/>
              </a:rPr>
              <a:t>进诗里看看吧</a:t>
            </a:r>
            <a:r>
              <a:rPr lang="zh-CN" altLang="en-US" sz="2800" b="1" dirty="0" smtClean="0">
                <a:solidFill>
                  <a:schemeClr val="accent3">
                    <a:lumMod val="75000"/>
                  </a:schemeClr>
                </a:solidFill>
                <a:latin typeface="楷体" panose="02010609060101010101" pitchFamily="49" charset="-122"/>
                <a:ea typeface="楷体" panose="02010609060101010101" pitchFamily="49" charset="-122"/>
              </a:rPr>
              <a:t>。</a:t>
            </a:r>
            <a:endParaRPr lang="zh-CN" altLang="en-US" sz="2800" b="1" dirty="0">
              <a:solidFill>
                <a:schemeClr val="accent3">
                  <a:lumMod val="75000"/>
                </a:schemeClr>
              </a:solidFill>
              <a:latin typeface="楷体" panose="02010609060101010101" pitchFamily="49" charset="-122"/>
              <a:ea typeface="楷体" panose="02010609060101010101" pitchFamily="49" charset="-122"/>
            </a:endParaRPr>
          </a:p>
        </p:txBody>
      </p:sp>
      <p:sp>
        <p:nvSpPr>
          <p:cNvPr id="3" name="矩形 2"/>
          <p:cNvSpPr/>
          <p:nvPr/>
        </p:nvSpPr>
        <p:spPr>
          <a:xfrm>
            <a:off x="4742549" y="4691628"/>
            <a:ext cx="2060179"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楷体" panose="02010609060101010101" pitchFamily="49" charset="-122"/>
                <a:ea typeface="楷体" panose="02010609060101010101" pitchFamily="49" charset="-122"/>
              </a:rPr>
              <a:t>石灰吟</a:t>
            </a:r>
            <a:endParaRPr lang="zh-CN" altLang="en-US"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楷体" panose="02010609060101010101" pitchFamily="49" charset="-122"/>
              <a:ea typeface="楷体" panose="02010609060101010101" pitchFamily="49" charset="-122"/>
            </a:endParaRPr>
          </a:p>
        </p:txBody>
      </p:sp>
      <p:sp>
        <p:nvSpPr>
          <p:cNvPr id="5"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导入新知</a:t>
            </a:r>
            <a:endParaRPr lang="zh-CN" altLang="en-US" sz="3200" dirty="0">
              <a:solidFill>
                <a:srgbClr val="0099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s0.baidu.com/-Po3dSag_xI4khGko9WTAnF6hhy/baike/s%3D220/sign=6bc7a87495cad1c8d4bbfb254f3f67c4/9f510fb30f2442a782ba45fed143ad4bd113023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983940" y="985276"/>
            <a:ext cx="2335681" cy="3411911"/>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616157" y="1233641"/>
            <a:ext cx="7703463" cy="4616648"/>
          </a:xfrm>
          <a:prstGeom prst="rect">
            <a:avLst/>
          </a:prstGeom>
        </p:spPr>
        <p:txBody>
          <a:bodyPr wrap="square">
            <a:spAutoFit/>
          </a:bodyPr>
          <a:lstStyle/>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    于</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谦</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（1398-1457</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），字</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廷</a:t>
            </a:r>
            <a:endParaRPr lang="en-US" altLang="zh-CN"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益</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，号节庵，杭州府钱塘县（</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今</a:t>
            </a:r>
            <a:endParaRPr lang="en-US" altLang="zh-CN"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浙</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江省杭州市上城区）人，明</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朝</a:t>
            </a:r>
            <a:endParaRPr lang="en-US" altLang="zh-CN"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名</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臣、民族英雄。有《于忠肃</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集</a:t>
            </a:r>
            <a:endParaRPr lang="en-US" altLang="zh-CN"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传世。《明史》称赞其“忠</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心</a:t>
            </a:r>
            <a:endParaRPr lang="en-US" altLang="zh-CN"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义</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烈，与日月争光”。他与岳飞</a:t>
            </a:r>
            <a:r>
              <a:rPr lang="zh-CN" altLang="en-US" sz="2800" b="1" dirty="0" smtClean="0">
                <a:solidFill>
                  <a:srgbClr val="0070C0"/>
                </a:solidFill>
                <a:latin typeface="楷体" panose="02010609060101010101" pitchFamily="49" charset="-122"/>
                <a:ea typeface="楷体" panose="02010609060101010101" pitchFamily="49" charset="-122"/>
                <a:cs typeface="楷体" panose="02010609060101010101" pitchFamily="49" charset="-122"/>
              </a:rPr>
              <a:t>、张</a:t>
            </a:r>
            <a:r>
              <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rPr>
              <a:t>煌言并称“西湖三杰”。</a:t>
            </a:r>
            <a:endParaRPr lang="zh-CN" altLang="en-US" sz="2800" b="1" dirty="0">
              <a:solidFill>
                <a:srgbClr val="0070C0"/>
              </a:solidFill>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了解于谦</a:t>
            </a:r>
            <a:endParaRPr lang="zh-CN" altLang="en-US" sz="3200" dirty="0">
              <a:solidFill>
                <a:srgbClr val="009900"/>
              </a:solidFill>
              <a:latin typeface="黑体" panose="02010609060101010101" pitchFamily="49" charset="-122"/>
              <a:ea typeface="黑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39509" y="1308100"/>
            <a:ext cx="4349750" cy="5507990"/>
          </a:xfrm>
          <a:prstGeom prst="rect">
            <a:avLst/>
          </a:prstGeom>
          <a:noFill/>
        </p:spPr>
        <p:txBody>
          <a:bodyPr wrap="square" rtlCol="0">
            <a:spAutoFit/>
          </a:bodyPr>
          <a:lstStyle/>
          <a:p>
            <a:pPr algn="ctr">
              <a:lnSpc>
                <a:spcPct val="150000"/>
              </a:lnSpc>
            </a:pPr>
            <a:r>
              <a:rPr lang="zh-CN" altLang="en-US" sz="3600" b="1" dirty="0">
                <a:latin typeface="方正书宋_GBK" panose="03000509000000000000" charset="-122"/>
                <a:ea typeface="方正书宋_GBK" panose="03000509000000000000" charset="-122"/>
              </a:rPr>
              <a:t>石灰吟</a:t>
            </a:r>
            <a:endParaRPr lang="zh-CN" altLang="en-US" sz="4000" b="1" dirty="0">
              <a:latin typeface="方正书宋_GBK" panose="03000509000000000000" charset="-122"/>
              <a:ea typeface="方正书宋_GBK" panose="03000509000000000000" charset="-122"/>
            </a:endParaRPr>
          </a:p>
          <a:p>
            <a:pPr algn="ctr">
              <a:lnSpc>
                <a:spcPct val="150000"/>
              </a:lnSpc>
            </a:pPr>
            <a:r>
              <a:rPr lang="en-US" altLang="zh-CN" sz="2800" dirty="0">
                <a:latin typeface="方正仿宋_GBK" panose="03000509000000000000" charset="-122"/>
                <a:ea typeface="方正仿宋_GBK" panose="03000509000000000000" charset="-122"/>
                <a:cs typeface="方正仿宋_GBK" panose="03000509000000000000" charset="-122"/>
              </a:rPr>
              <a:t>[</a:t>
            </a:r>
            <a:r>
              <a:rPr lang="zh-CN" altLang="en-US" sz="2800" dirty="0">
                <a:latin typeface="方正仿宋_GBK" panose="03000509000000000000" charset="-122"/>
                <a:ea typeface="方正仿宋_GBK" panose="03000509000000000000" charset="-122"/>
                <a:cs typeface="方正仿宋_GBK" panose="03000509000000000000" charset="-122"/>
              </a:rPr>
              <a:t>明</a:t>
            </a:r>
            <a:r>
              <a:rPr lang="en-US" altLang="zh-CN" sz="2800" dirty="0">
                <a:latin typeface="方正仿宋_GBK" panose="03000509000000000000" charset="-122"/>
                <a:ea typeface="方正仿宋_GBK" panose="03000509000000000000" charset="-122"/>
                <a:cs typeface="方正仿宋_GBK" panose="03000509000000000000" charset="-122"/>
              </a:rPr>
              <a:t>] </a:t>
            </a:r>
            <a:r>
              <a:rPr lang="zh-CN" altLang="en-US" sz="2800" dirty="0">
                <a:latin typeface="方正仿宋_GBK" panose="03000509000000000000" charset="-122"/>
                <a:ea typeface="方正仿宋_GBK" panose="03000509000000000000" charset="-122"/>
                <a:cs typeface="方正仿宋_GBK" panose="03000509000000000000" charset="-122"/>
              </a:rPr>
              <a:t>于谦</a:t>
            </a:r>
            <a:endParaRPr lang="zh-CN" altLang="en-US" dirty="0">
              <a:latin typeface="方正仿宋_GBK" panose="03000509000000000000" charset="-122"/>
              <a:ea typeface="方正仿宋_GBK" panose="03000509000000000000" charset="-122"/>
              <a:cs typeface="方正仿宋_GBK" panose="03000509000000000000" charset="-122"/>
            </a:endParaRPr>
          </a:p>
          <a:p>
            <a:pPr algn="ctr">
              <a:lnSpc>
                <a:spcPct val="150000"/>
              </a:lnSpc>
            </a:pPr>
            <a:r>
              <a:rPr lang="zh-CN" altLang="en-US" sz="3600" dirty="0">
                <a:latin typeface="方正书宋_GBK" panose="03000509000000000000" charset="-122"/>
                <a:ea typeface="方正书宋_GBK" panose="03000509000000000000" charset="-122"/>
              </a:rPr>
              <a:t>   千锤万凿出深山，</a:t>
            </a:r>
            <a:endParaRPr lang="zh-CN" altLang="en-US" sz="3600" dirty="0">
              <a:latin typeface="方正书宋_GBK" panose="03000509000000000000" charset="-122"/>
              <a:ea typeface="方正书宋_GBK" panose="03000509000000000000" charset="-122"/>
            </a:endParaRPr>
          </a:p>
          <a:p>
            <a:pPr algn="ctr">
              <a:lnSpc>
                <a:spcPct val="150000"/>
              </a:lnSpc>
            </a:pPr>
            <a:r>
              <a:rPr lang="zh-CN" altLang="en-US" sz="3600" dirty="0">
                <a:latin typeface="方正书宋_GBK" panose="03000509000000000000" charset="-122"/>
                <a:ea typeface="方正书宋_GBK" panose="03000509000000000000" charset="-122"/>
              </a:rPr>
              <a:t>   烈火焚烧若等闲。</a:t>
            </a:r>
            <a:endParaRPr lang="zh-CN" altLang="en-US" sz="3600" dirty="0">
              <a:latin typeface="方正书宋_GBK" panose="03000509000000000000" charset="-122"/>
              <a:ea typeface="方正书宋_GBK" panose="03000509000000000000" charset="-122"/>
            </a:endParaRPr>
          </a:p>
          <a:p>
            <a:pPr algn="ctr">
              <a:lnSpc>
                <a:spcPct val="150000"/>
              </a:lnSpc>
            </a:pPr>
            <a:r>
              <a:rPr lang="zh-CN" altLang="en-US" sz="3600" dirty="0">
                <a:latin typeface="方正书宋_GBK" panose="03000509000000000000" charset="-122"/>
                <a:ea typeface="方正书宋_GBK" panose="03000509000000000000" charset="-122"/>
              </a:rPr>
              <a:t>   粉骨碎身浑不怕，</a:t>
            </a:r>
            <a:endParaRPr lang="zh-CN" altLang="en-US" sz="3600" dirty="0">
              <a:latin typeface="方正书宋_GBK" panose="03000509000000000000" charset="-122"/>
              <a:ea typeface="方正书宋_GBK" panose="03000509000000000000" charset="-122"/>
            </a:endParaRPr>
          </a:p>
          <a:p>
            <a:pPr algn="ctr">
              <a:lnSpc>
                <a:spcPct val="150000"/>
              </a:lnSpc>
            </a:pPr>
            <a:r>
              <a:rPr lang="zh-CN" altLang="en-US" sz="3600" dirty="0">
                <a:latin typeface="方正书宋_GBK" panose="03000509000000000000" charset="-122"/>
                <a:ea typeface="方正书宋_GBK" panose="03000509000000000000" charset="-122"/>
              </a:rPr>
              <a:t>   要留清白在人间。</a:t>
            </a:r>
            <a:endParaRPr lang="zh-CN" altLang="en-US" sz="4000" dirty="0">
              <a:latin typeface="方正书宋_GBK" panose="03000509000000000000" charset="-122"/>
              <a:ea typeface="方正书宋_GBK" panose="03000509000000000000" charset="-122"/>
            </a:endParaRPr>
          </a:p>
          <a:p>
            <a:endParaRPr lang="zh-CN" altLang="en-US" sz="4000" dirty="0">
              <a:latin typeface="方正书宋_GBK" panose="03000509000000000000" charset="-122"/>
              <a:ea typeface="方正书宋_GBK" panose="03000509000000000000" charset="-122"/>
            </a:endParaRPr>
          </a:p>
        </p:txBody>
      </p:sp>
      <p:sp>
        <p:nvSpPr>
          <p:cNvPr id="5" name="文本框 10"/>
          <p:cNvSpPr txBox="1"/>
          <p:nvPr/>
        </p:nvSpPr>
        <p:spPr>
          <a:xfrm>
            <a:off x="418704" y="332785"/>
            <a:ext cx="1826141" cy="584775"/>
          </a:xfrm>
          <a:prstGeom prst="rect">
            <a:avLst/>
          </a:prstGeom>
          <a:solidFill>
            <a:schemeClr val="accent6">
              <a:lumMod val="20000"/>
              <a:lumOff val="80000"/>
            </a:schemeClr>
          </a:solidFill>
          <a:effectLst/>
        </p:spPr>
        <p:txBody>
          <a:bodyPr wrap="none" rtlCol="0">
            <a:spAutoFit/>
          </a:bodyPr>
          <a:lstStyle/>
          <a:p>
            <a:r>
              <a:rPr lang="zh-CN" altLang="en-US" sz="3200" dirty="0" smtClean="0">
                <a:solidFill>
                  <a:srgbClr val="009900"/>
                </a:solidFill>
                <a:latin typeface="黑体" panose="02010609060101010101" pitchFamily="49" charset="-122"/>
                <a:ea typeface="黑体" panose="02010609060101010101" pitchFamily="49" charset="-122"/>
              </a:rPr>
              <a:t>自学古诗</a:t>
            </a:r>
            <a:endParaRPr lang="zh-CN" altLang="en-US" sz="3200" dirty="0">
              <a:solidFill>
                <a:srgbClr val="009900"/>
              </a:solidFill>
              <a:latin typeface="黑体" panose="02010609060101010101" pitchFamily="49" charset="-122"/>
              <a:ea typeface="黑体" panose="02010609060101010101" pitchFamily="49" charset="-122"/>
            </a:endParaRPr>
          </a:p>
        </p:txBody>
      </p:sp>
      <p:pic>
        <p:nvPicPr>
          <p:cNvPr id="2050" name="Picture 2" descr="https://ss3.bdstatic.com/70cFv8Sh_Q1YnxGkpoWK1HF6hhy/it/u=3156219519,3347936614&amp;fm=26&amp;gp=0.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44632" y="2076132"/>
            <a:ext cx="3400425" cy="30575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75640" y="1498600"/>
            <a:ext cx="7820660" cy="2676525"/>
          </a:xfrm>
          <a:prstGeom prst="rect">
            <a:avLst/>
          </a:prstGeom>
          <a:noFill/>
        </p:spPr>
        <p:txBody>
          <a:bodyPr wrap="square" rtlCol="0" anchor="t">
            <a:spAutoFit/>
          </a:bodyPr>
          <a:lstStyle/>
          <a:p>
            <a:pPr>
              <a:lnSpc>
                <a:spcPct val="150000"/>
              </a:lnSpc>
            </a:pPr>
            <a:r>
              <a:rPr lang="zh-CN" altLang="en-US" sz="2800">
                <a:latin typeface="黑体" panose="02010609060101010101" pitchFamily="49" charset="-122"/>
                <a:ea typeface="黑体" panose="02010609060101010101" pitchFamily="49" charset="-122"/>
                <a:cs typeface="黑体" panose="02010609060101010101" pitchFamily="49" charset="-122"/>
              </a:rPr>
              <a:t>“千锤万凿”“烈火焚烧”“粉骨碎身”这些都是石灰的烧制过程。从这些词语中你觉得石灰由一块块石头变成可以为人所用的石灰历经了怎样一段历程?用词语形容。</a:t>
            </a:r>
            <a:endParaRPr lang="zh-CN" altLang="en-US" sz="2800">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2876550" y="4267200"/>
            <a:ext cx="4094480" cy="521970"/>
          </a:xfrm>
          <a:prstGeom prst="rect">
            <a:avLst/>
          </a:prstGeom>
          <a:noFill/>
        </p:spPr>
        <p:txBody>
          <a:bodyPr wrap="none" rtlCol="0" anchor="t">
            <a:spAutoFit/>
          </a:bodyPr>
          <a:lstStyle/>
          <a:p>
            <a:r>
              <a:rPr lang="zh-CN" altLang="en-US" sz="2800">
                <a:solidFill>
                  <a:srgbClr val="FF0000"/>
                </a:solidFill>
                <a:sym typeface="+mn-ea"/>
              </a:rPr>
              <a:t>（千辛万苦，历经磨难）</a:t>
            </a:r>
            <a:endParaRPr lang="zh-CN" altLang="en-US" sz="2800">
              <a:solidFill>
                <a:srgbClr val="FF0000"/>
              </a:solidFill>
              <a:sym typeface="+mn-ea"/>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22630" y="1354455"/>
            <a:ext cx="7665720" cy="1383665"/>
          </a:xfrm>
          <a:prstGeom prst="rect">
            <a:avLst/>
          </a:prstGeom>
          <a:noFill/>
        </p:spPr>
        <p:txBody>
          <a:bodyPr wrap="square" rtlCol="0" anchor="t">
            <a:spAutoFit/>
          </a:bodyPr>
          <a:lstStyle/>
          <a:p>
            <a:pPr>
              <a:lnSpc>
                <a:spcPct val="150000"/>
              </a:lnSpc>
            </a:pPr>
            <a:r>
              <a:rPr lang="zh-CN" altLang="en-US" sz="2800">
                <a:latin typeface="宋体" panose="02010600030101010101" pitchFamily="2" charset="-122"/>
                <a:cs typeface="宋体" panose="02010600030101010101" pitchFamily="2" charset="-122"/>
                <a:sym typeface="+mn-ea"/>
              </a:rPr>
              <a:t>从</a:t>
            </a:r>
            <a:r>
              <a:rPr lang="zh-CN" altLang="en-US" sz="2800">
                <a:latin typeface="宋体" panose="02010600030101010101" pitchFamily="2" charset="-122"/>
                <a:cs typeface="宋体" panose="02010600030101010101" pitchFamily="2" charset="-122"/>
              </a:rPr>
              <a:t>“若等闲”“浑不怕”这两个词语中体会石灰对这个磨难的态度和意志。</a:t>
            </a:r>
            <a:endParaRPr lang="zh-CN" altLang="en-US" sz="2800">
              <a:latin typeface="宋体" panose="02010600030101010101" pitchFamily="2" charset="-122"/>
              <a:cs typeface="宋体" panose="02010600030101010101" pitchFamily="2" charset="-122"/>
            </a:endParaRPr>
          </a:p>
        </p:txBody>
      </p:sp>
      <p:sp>
        <p:nvSpPr>
          <p:cNvPr id="3" name="文本框 2"/>
          <p:cNvSpPr txBox="1"/>
          <p:nvPr/>
        </p:nvSpPr>
        <p:spPr>
          <a:xfrm>
            <a:off x="1149985" y="2998470"/>
            <a:ext cx="7025640" cy="521970"/>
          </a:xfrm>
          <a:prstGeom prst="rect">
            <a:avLst/>
          </a:prstGeom>
          <a:noFill/>
        </p:spPr>
        <p:txBody>
          <a:bodyPr wrap="square" rtlCol="0" anchor="t">
            <a:spAutoFit/>
          </a:bodyPr>
          <a:lstStyle/>
          <a:p>
            <a:r>
              <a:rPr lang="zh-CN" altLang="en-US" sz="2800">
                <a:latin typeface="黑体" panose="02010609060101010101" pitchFamily="49" charset="-122"/>
                <a:ea typeface="黑体" panose="02010609060101010101" pitchFamily="49" charset="-122"/>
                <a:cs typeface="黑体" panose="02010609060101010101" pitchFamily="49" charset="-122"/>
              </a:rPr>
              <a:t>  用词语形容石灰面对这些困难时的态度。</a:t>
            </a:r>
            <a:endParaRPr lang="zh-CN" altLang="en-US" sz="2800">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2818130" y="3676650"/>
            <a:ext cx="4000500" cy="521970"/>
          </a:xfrm>
          <a:prstGeom prst="rect">
            <a:avLst/>
          </a:prstGeom>
          <a:noFill/>
        </p:spPr>
        <p:txBody>
          <a:bodyPr wrap="square" rtlCol="0" anchor="t">
            <a:spAutoFit/>
          </a:bodyPr>
          <a:lstStyle/>
          <a:p>
            <a:r>
              <a:rPr lang="zh-CN" altLang="en-US" sz="2800">
                <a:solidFill>
                  <a:srgbClr val="FF0000"/>
                </a:solidFill>
                <a:sym typeface="+mn-ea"/>
              </a:rPr>
              <a:t>（在所不惜，视若无睹）</a:t>
            </a:r>
            <a:endParaRPr lang="zh-CN" altLang="en-US" sz="2800">
              <a:solidFill>
                <a:srgbClr val="FF0000"/>
              </a:solidFill>
              <a:sym typeface="+mn-ea"/>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cBhvr>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6655" y="1994535"/>
            <a:ext cx="7316470" cy="521970"/>
          </a:xfrm>
          <a:prstGeom prst="rect">
            <a:avLst/>
          </a:prstGeom>
          <a:noFill/>
        </p:spPr>
        <p:txBody>
          <a:bodyPr wrap="square" rtlCol="0" anchor="t">
            <a:spAutoFit/>
          </a:bodyPr>
          <a:lstStyle/>
          <a:p>
            <a:r>
              <a:rPr lang="zh-CN" altLang="en-US" sz="2800">
                <a:latin typeface="黑体" panose="02010609060101010101" pitchFamily="49" charset="-122"/>
                <a:ea typeface="黑体" panose="02010609060101010101" pitchFamily="49" charset="-122"/>
                <a:cs typeface="黑体" panose="02010609060101010101" pitchFamily="49" charset="-122"/>
              </a:rPr>
              <a:t>  读到这，你的眼前出现的是怎样的石灰形象?</a:t>
            </a:r>
            <a:endParaRPr lang="zh-CN" altLang="en-US" sz="2800">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2604770" y="2787015"/>
            <a:ext cx="4094480" cy="521970"/>
          </a:xfrm>
          <a:prstGeom prst="rect">
            <a:avLst/>
          </a:prstGeom>
          <a:noFill/>
        </p:spPr>
        <p:txBody>
          <a:bodyPr wrap="none" rtlCol="0" anchor="t">
            <a:spAutoFit/>
          </a:bodyPr>
          <a:lstStyle/>
          <a:p>
            <a:r>
              <a:rPr lang="zh-CN" altLang="en-US" sz="2800">
                <a:solidFill>
                  <a:srgbClr val="FF0000"/>
                </a:solidFill>
                <a:sym typeface="+mn-ea"/>
              </a:rPr>
              <a:t>（坚强不屈、不怕牺牲）</a:t>
            </a:r>
            <a:endParaRPr lang="zh-CN" altLang="en-US" sz="2800">
              <a:solidFill>
                <a:srgbClr val="FF0000"/>
              </a:solidFill>
              <a:sym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1"/>
                                          </p:val>
                                        </p:tav>
                                        <p:tav tm="100000">
                                          <p:val>
                                            <p:strVal val="#ppt_x"/>
                                          </p:val>
                                        </p:tav>
                                      </p:tavLst>
                                    </p:anim>
                                    <p:anim calcmode="lin" valueType="num">
                                      <p:cBhvr>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35605" y="1395730"/>
            <a:ext cx="3434080" cy="583565"/>
          </a:xfrm>
          <a:prstGeom prst="rect">
            <a:avLst/>
          </a:prstGeom>
          <a:noFill/>
        </p:spPr>
        <p:txBody>
          <a:bodyPr wrap="none" rtlCol="0" anchor="t">
            <a:spAutoFit/>
          </a:bodyPr>
          <a:lstStyle/>
          <a:p>
            <a:r>
              <a:rPr lang="zh-CN" altLang="en-US" sz="3200">
                <a:latin typeface="楷体" panose="02010609060101010101" pitchFamily="49" charset="-122"/>
                <a:ea typeface="楷体" panose="02010609060101010101" pitchFamily="49" charset="-122"/>
                <a:sym typeface="+mn-ea"/>
              </a:rPr>
              <a:t>要留清白在人间。</a:t>
            </a:r>
            <a:endParaRPr lang="zh-CN" altLang="en-US" sz="3200">
              <a:latin typeface="楷体" panose="02010609060101010101" pitchFamily="49" charset="-122"/>
              <a:ea typeface="楷体" panose="02010609060101010101" pitchFamily="49" charset="-122"/>
              <a:sym typeface="+mn-ea"/>
            </a:endParaRPr>
          </a:p>
        </p:txBody>
      </p:sp>
      <p:sp>
        <p:nvSpPr>
          <p:cNvPr id="3" name="文本框 2"/>
          <p:cNvSpPr txBox="1"/>
          <p:nvPr/>
        </p:nvSpPr>
        <p:spPr>
          <a:xfrm>
            <a:off x="304800" y="2178685"/>
            <a:ext cx="8692515" cy="521970"/>
          </a:xfrm>
          <a:prstGeom prst="rect">
            <a:avLst/>
          </a:prstGeom>
          <a:noFill/>
        </p:spPr>
        <p:txBody>
          <a:bodyPr wrap="square" rtlCol="0" anchor="t">
            <a:spAutoFit/>
          </a:bodyPr>
          <a:lstStyle/>
          <a:p>
            <a:r>
              <a:rPr lang="zh-CN" altLang="en-US" sz="2800">
                <a:latin typeface="黑体" panose="02010609060101010101" pitchFamily="49" charset="-122"/>
                <a:ea typeface="黑体" panose="02010609060101010101" pitchFamily="49" charset="-122"/>
                <a:cs typeface="黑体" panose="02010609060101010101" pitchFamily="49" charset="-122"/>
              </a:rPr>
              <a:t>  抓住“清白”一词，理解:这“清白”是石灰的什么?</a:t>
            </a:r>
            <a:endParaRPr lang="zh-CN" altLang="en-US" sz="2800">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2534920" y="2927350"/>
            <a:ext cx="4094480" cy="521970"/>
          </a:xfrm>
          <a:prstGeom prst="rect">
            <a:avLst/>
          </a:prstGeom>
          <a:noFill/>
        </p:spPr>
        <p:txBody>
          <a:bodyPr wrap="none" rtlCol="0" anchor="t">
            <a:spAutoFit/>
          </a:bodyPr>
          <a:lstStyle/>
          <a:p>
            <a:r>
              <a:rPr lang="zh-CN" altLang="en-US" sz="2800">
                <a:solidFill>
                  <a:srgbClr val="FF0000"/>
                </a:solidFill>
                <a:sym typeface="+mn-ea"/>
              </a:rPr>
              <a:t>（美好本性，美好品质）</a:t>
            </a:r>
            <a:endParaRPr lang="zh-CN" altLang="en-US" sz="2800">
              <a:solidFill>
                <a:srgbClr val="FF0000"/>
              </a:solidFill>
              <a:sym typeface="+mn-ea"/>
            </a:endParaRPr>
          </a:p>
        </p:txBody>
      </p:sp>
      <p:sp>
        <p:nvSpPr>
          <p:cNvPr id="5" name="文本框 4"/>
          <p:cNvSpPr txBox="1"/>
          <p:nvPr/>
        </p:nvSpPr>
        <p:spPr>
          <a:xfrm>
            <a:off x="942340" y="3688080"/>
            <a:ext cx="7844790" cy="1383665"/>
          </a:xfrm>
          <a:prstGeom prst="rect">
            <a:avLst/>
          </a:prstGeom>
          <a:noFill/>
        </p:spPr>
        <p:txBody>
          <a:bodyPr wrap="square" rtlCol="0" anchor="t">
            <a:spAutoFit/>
          </a:bodyPr>
          <a:lstStyle/>
          <a:p>
            <a:pPr>
              <a:lnSpc>
                <a:spcPct val="150000"/>
              </a:lnSpc>
            </a:pPr>
            <a:r>
              <a:rPr lang="zh-CN" altLang="en-US" sz="2800">
                <a:latin typeface="黑体" panose="02010609060101010101" pitchFamily="49" charset="-122"/>
                <a:ea typeface="黑体" panose="02010609060101010101" pitchFamily="49" charset="-122"/>
                <a:cs typeface="黑体" panose="02010609060101010101" pitchFamily="49" charset="-122"/>
                <a:sym typeface="+mn-ea"/>
              </a:rPr>
              <a:t>无论(           )，不管(            )，即使(           )，我也(                )。</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6" name="文本框 5"/>
          <p:cNvSpPr txBox="1"/>
          <p:nvPr/>
        </p:nvSpPr>
        <p:spPr>
          <a:xfrm>
            <a:off x="2085340" y="3852545"/>
            <a:ext cx="1637665" cy="521970"/>
          </a:xfrm>
          <a:prstGeom prst="rect">
            <a:avLst/>
          </a:prstGeom>
          <a:noFill/>
        </p:spPr>
        <p:txBody>
          <a:bodyPr wrap="square" rtlCol="0">
            <a:spAutoFit/>
          </a:bodyPr>
          <a:lstStyle/>
          <a:p>
            <a:r>
              <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千锤万凿</a:t>
            </a:r>
            <a:endPar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7" name="文本框 6"/>
          <p:cNvSpPr txBox="1"/>
          <p:nvPr/>
        </p:nvSpPr>
        <p:spPr>
          <a:xfrm>
            <a:off x="5550535" y="3845560"/>
            <a:ext cx="1678940" cy="521970"/>
          </a:xfrm>
          <a:prstGeom prst="rect">
            <a:avLst/>
          </a:prstGeom>
          <a:noFill/>
        </p:spPr>
        <p:txBody>
          <a:bodyPr wrap="square" rtlCol="0">
            <a:spAutoFit/>
          </a:bodyPr>
          <a:lstStyle/>
          <a:p>
            <a:r>
              <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烈火焚身</a:t>
            </a:r>
            <a:endPar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文本框 7"/>
          <p:cNvSpPr txBox="1"/>
          <p:nvPr/>
        </p:nvSpPr>
        <p:spPr>
          <a:xfrm>
            <a:off x="1422400" y="4501515"/>
            <a:ext cx="1641475" cy="521970"/>
          </a:xfrm>
          <a:prstGeom prst="rect">
            <a:avLst/>
          </a:prstGeom>
          <a:noFill/>
        </p:spPr>
        <p:txBody>
          <a:bodyPr wrap="square" rtlCol="0">
            <a:spAutoFit/>
          </a:bodyPr>
          <a:lstStyle/>
          <a:p>
            <a:r>
              <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粉骨碎身</a:t>
            </a:r>
            <a:endPar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9" name="文本框 8"/>
          <p:cNvSpPr txBox="1"/>
          <p:nvPr/>
        </p:nvSpPr>
        <p:spPr>
          <a:xfrm>
            <a:off x="4651375" y="4322445"/>
            <a:ext cx="2837815" cy="737235"/>
          </a:xfrm>
          <a:prstGeom prst="rect">
            <a:avLst/>
          </a:prstGeom>
          <a:noFill/>
        </p:spPr>
        <p:txBody>
          <a:bodyPr wrap="square" rtlCol="0">
            <a:spAutoFit/>
          </a:bodyPr>
          <a:lstStyle/>
          <a:p>
            <a:pPr>
              <a:lnSpc>
                <a:spcPct val="150000"/>
              </a:lnSpc>
            </a:pPr>
            <a:r>
              <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要留清白在人间</a:t>
            </a:r>
            <a:endParaRPr lang="zh-CN" altLang="en-US" sz="280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ppt_y</p:attrName>
                                        </p:attrNameLst>
                                      </p:cBhvr>
                                      <p:tavLst>
                                        <p:tav tm="0">
                                          <p:val>
                                            <p:strVal val="#ppt_y+#ppt_h*1.125000"/>
                                          </p:val>
                                        </p:tav>
                                        <p:tav tm="100000">
                                          <p:val>
                                            <p:strVal val="#ppt_y"/>
                                          </p:val>
                                        </p:tav>
                                      </p:tavLst>
                                    </p:anim>
                                    <p:animEffect transition="in" filter="wipe(up)">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 calcmode="lin" valueType="num">
                                      <p:cBhvr>
                                        <p:cTn id="24"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27"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900" decel="100000" fill="hold"/>
                                        <p:tgtEl>
                                          <p:spTgt spid="6"/>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900" decel="100000" fill="hold"/>
                                        <p:tgtEl>
                                          <p:spTgt spid="7"/>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900" decel="100000" fill="hold"/>
                                        <p:tgtEl>
                                          <p:spTgt spid="8"/>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7" presetClass="entr" presetSubtype="0"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anim calcmode="lin" valueType="num">
                                      <p:cBhvr>
                                        <p:cTn id="61" dur="1000" fill="hold"/>
                                        <p:tgtEl>
                                          <p:spTgt spid="9"/>
                                        </p:tgtEl>
                                        <p:attrNameLst>
                                          <p:attrName>ppt_x</p:attrName>
                                        </p:attrNameLst>
                                      </p:cBhvr>
                                      <p:tavLst>
                                        <p:tav tm="0">
                                          <p:val>
                                            <p:strVal val="#ppt_x"/>
                                          </p:val>
                                        </p:tav>
                                        <p:tav tm="100000">
                                          <p:val>
                                            <p:strVal val="#ppt_x"/>
                                          </p:val>
                                        </p:tav>
                                      </p:tavLst>
                                    </p:anim>
                                    <p:anim calcmode="lin" valueType="num">
                                      <p:cBhvr>
                                        <p:cTn id="62" dur="900" decel="100000" fill="hold"/>
                                        <p:tgtEl>
                                          <p:spTgt spid="9"/>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P spid="8" grpId="0"/>
      <p:bldP spid="9" grpId="0"/>
    </p:bldLst>
  </p:timing>
</p:sld>
</file>

<file path=ppt/theme/theme1.xml><?xml version="1.0" encoding="utf-8"?>
<a:theme xmlns:a="http://schemas.openxmlformats.org/drawingml/2006/main" name="3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887</Words>
  <Application>WPS 演示</Application>
  <PresentationFormat>全屏显示(4:3)</PresentationFormat>
  <Paragraphs>90</Paragraphs>
  <Slides>14</Slides>
  <Notes>0</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14</vt:i4>
      </vt:variant>
    </vt:vector>
  </HeadingPairs>
  <TitlesOfParts>
    <vt:vector size="28" baseType="lpstr">
      <vt:lpstr>Arial</vt:lpstr>
      <vt:lpstr>宋体</vt:lpstr>
      <vt:lpstr>Wingdings</vt:lpstr>
      <vt:lpstr>Calibri</vt:lpstr>
      <vt:lpstr>黑体</vt:lpstr>
      <vt:lpstr>楷体</vt:lpstr>
      <vt:lpstr>方正书宋_GBK</vt:lpstr>
      <vt:lpstr>Arial Unicode MS</vt:lpstr>
      <vt:lpstr>方正仿宋_GBK</vt:lpstr>
      <vt:lpstr>华文彩云</vt:lpstr>
      <vt:lpstr>微软雅黑</vt:lpstr>
      <vt:lpstr>3_自定义设计方案</vt:lpstr>
      <vt:lpstr>4_自定义设计方案</vt:lpstr>
      <vt:lpstr>5_自定义设计方案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qwe</cp:lastModifiedBy>
  <cp:revision>518</cp:revision>
  <dcterms:created xsi:type="dcterms:W3CDTF">2009-04-21T00:44:00Z</dcterms:created>
  <dcterms:modified xsi:type="dcterms:W3CDTF">2021-11-06T10:54:24Z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20C65796CC5646A88AA4A1065A05CCAC</vt:lpwstr>
  </property>
</Properties>
</file>