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7" r:id="rId3"/>
    <p:sldId id="258" r:id="rId5"/>
    <p:sldId id="312" r:id="rId6"/>
    <p:sldId id="348" r:id="rId7"/>
    <p:sldId id="334" r:id="rId8"/>
    <p:sldId id="349" r:id="rId9"/>
    <p:sldId id="350" r:id="rId10"/>
    <p:sldId id="351" r:id="rId11"/>
    <p:sldId id="352" r:id="rId12"/>
    <p:sldId id="354" r:id="rId13"/>
    <p:sldId id="355" r:id="rId14"/>
    <p:sldId id="356" r:id="rId15"/>
    <p:sldId id="357" r:id="rId16"/>
    <p:sldId id="358" r:id="rId17"/>
    <p:sldId id="359" r:id="rId18"/>
    <p:sldId id="360" r:id="rId19"/>
    <p:sldId id="361" r:id="rId20"/>
    <p:sldId id="336" r:id="rId21"/>
  </p:sldIdLst>
  <p:sldSz cx="12192000" cy="6858000"/>
  <p:notesSz cx="6858000" cy="9144000"/>
  <p:custDataLst>
    <p:tags r:id="rId2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089F4"/>
    <a:srgbClr val="29AAF8"/>
    <a:srgbClr val="36E0F5"/>
    <a:srgbClr val="E6561A"/>
    <a:srgbClr val="2AAE3F"/>
    <a:srgbClr val="EC540C"/>
    <a:srgbClr val="FFFFFF"/>
    <a:srgbClr val="424242"/>
    <a:srgbClr val="595959"/>
    <a:srgbClr val="3E6FC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103" autoAdjust="0"/>
    <p:restoredTop sz="83302" autoAdjust="0"/>
  </p:normalViewPr>
  <p:slideViewPr>
    <p:cSldViewPr snapToGrid="0">
      <p:cViewPr varScale="1">
        <p:scale>
          <a:sx n="95" d="100"/>
          <a:sy n="95" d="100"/>
        </p:scale>
        <p:origin x="108" y="288"/>
      </p:cViewPr>
      <p:guideLst>
        <p:guide orient="horz" pos="2698"/>
        <p:guide orient="horz" pos="1457"/>
        <p:guide orient="horz" pos="3657"/>
        <p:guide orient="horz" pos="1094"/>
        <p:guide pos="3840"/>
        <p:guide pos="438"/>
        <p:guide pos="439"/>
      </p:guideLst>
    </p:cSldViewPr>
  </p:slideViewPr>
  <p:notesTextViewPr>
    <p:cViewPr>
      <p:scale>
        <a:sx n="200" d="100"/>
        <a:sy n="200" d="100"/>
      </p:scale>
      <p:origin x="0" y="0"/>
    </p:cViewPr>
  </p:notesTextViewPr>
  <p:sorterViewPr>
    <p:cViewPr>
      <p:scale>
        <a:sx n="120" d="100"/>
        <a:sy n="12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5" Type="http://schemas.openxmlformats.org/officeDocument/2006/relationships/tags" Target="tags/tag5.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colorful5#21">
  <dgm:title val=""/>
  <dgm:desc val=""/>
  <dgm:catLst>
    <dgm:cat type="colorful" pri="10500"/>
  </dgm:catLst>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5E6590A4-9632-4481-B10E-4DC4F3CF4B7D}" type="doc">
      <dgm:prSet loTypeId="urn:microsoft.com/office/officeart/2005/8/layout/process1" loCatId="process" qsTypeId="urn:microsoft.com/office/officeart/2005/8/quickstyle/simple1#22" qsCatId="simple" csTypeId="urn:microsoft.com/office/officeart/2005/8/colors/colorful5#21" csCatId="colorful" phldr="1"/>
      <dgm:spPr/>
    </dgm:pt>
    <dgm:pt modelId="{7D8D6538-FFA5-4057-BF95-1F41051BDCCD}">
      <dgm:prSet phldrT="[文本]"/>
      <dgm:spPr/>
      <dgm:t>
        <a:bodyPr/>
        <a:lstStyle/>
        <a:p>
          <a:r>
            <a:rPr lang="zh-CN" altLang="en-US" dirty="0"/>
            <a:t>导入</a:t>
          </a:r>
        </a:p>
      </dgm:t>
    </dgm:pt>
    <dgm:pt modelId="{D7C32C2E-85A1-4858-8DCE-D2C44EA44818}" cxnId="{3A92847C-BDE1-4A56-AD36-6C9A535729A8}" type="parTrans">
      <dgm:prSet/>
      <dgm:spPr/>
      <dgm:t>
        <a:bodyPr/>
        <a:lstStyle/>
        <a:p>
          <a:endParaRPr lang="zh-CN" altLang="en-US"/>
        </a:p>
      </dgm:t>
    </dgm:pt>
    <dgm:pt modelId="{A3CED38E-EB10-4769-9108-B2573FA8FBE4}" cxnId="{3A92847C-BDE1-4A56-AD36-6C9A535729A8}" type="sibTrans">
      <dgm:prSet/>
      <dgm:spPr/>
      <dgm:t>
        <a:bodyPr/>
        <a:lstStyle/>
        <a:p>
          <a:endParaRPr lang="zh-CN" altLang="en-US"/>
        </a:p>
      </dgm:t>
    </dgm:pt>
    <dgm:pt modelId="{5CBB7CE5-C92F-46EB-BF11-93A21D2FF561}">
      <dgm:prSet phldrT="[文本]"/>
      <dgm:spPr/>
      <dgm:t>
        <a:bodyPr/>
        <a:lstStyle/>
        <a:p>
          <a:r>
            <a:rPr lang="zh-CN" altLang="en-US" dirty="0"/>
            <a:t>知识讲解</a:t>
          </a:r>
        </a:p>
      </dgm:t>
    </dgm:pt>
    <dgm:pt modelId="{BB6E305E-F4E3-4867-AAD6-977FB8C4455F}" cxnId="{59E881AB-C980-48D6-8C6F-F7338CBD6838}" type="parTrans">
      <dgm:prSet/>
      <dgm:spPr/>
      <dgm:t>
        <a:bodyPr/>
        <a:lstStyle/>
        <a:p>
          <a:endParaRPr lang="zh-CN" altLang="en-US"/>
        </a:p>
      </dgm:t>
    </dgm:pt>
    <dgm:pt modelId="{F01835B3-05F2-46DA-BD7C-EE7438DAD7CE}" cxnId="{59E881AB-C980-48D6-8C6F-F7338CBD6838}" type="sibTrans">
      <dgm:prSet/>
      <dgm:spPr/>
      <dgm:t>
        <a:bodyPr/>
        <a:lstStyle/>
        <a:p>
          <a:endParaRPr lang="zh-CN" altLang="en-US"/>
        </a:p>
      </dgm:t>
    </dgm:pt>
    <dgm:pt modelId="{B8B470CB-DF17-4CB3-90CB-F1BF4FDB0D59}">
      <dgm:prSet phldrT="[文本]"/>
      <dgm:spPr/>
      <dgm:t>
        <a:bodyPr/>
        <a:lstStyle/>
        <a:p>
          <a:r>
            <a:rPr lang="zh-CN" altLang="en-US" dirty="0"/>
            <a:t>课堂练习</a:t>
          </a:r>
        </a:p>
      </dgm:t>
    </dgm:pt>
    <dgm:pt modelId="{6CCC2A86-F85B-44CC-98A3-C46FF64B3170}" cxnId="{8829B035-B4FA-4EE2-874B-8CE70CF04572}" type="parTrans">
      <dgm:prSet/>
      <dgm:spPr/>
      <dgm:t>
        <a:bodyPr/>
        <a:lstStyle/>
        <a:p>
          <a:endParaRPr lang="zh-CN" altLang="en-US"/>
        </a:p>
      </dgm:t>
    </dgm:pt>
    <dgm:pt modelId="{715DB15F-B18C-408D-AF4D-0B689BA0E58F}" cxnId="{8829B035-B4FA-4EE2-874B-8CE70CF04572}" type="sibTrans">
      <dgm:prSet/>
      <dgm:spPr/>
      <dgm:t>
        <a:bodyPr/>
        <a:lstStyle/>
        <a:p>
          <a:endParaRPr lang="zh-CN" altLang="en-US"/>
        </a:p>
      </dgm:t>
    </dgm:pt>
    <dgm:pt modelId="{A71BEDD8-220D-4CBD-929B-E387BF7E5B89}">
      <dgm:prSet phldrT="[文本]"/>
      <dgm:spPr/>
      <dgm:t>
        <a:bodyPr/>
        <a:lstStyle/>
        <a:p>
          <a:r>
            <a:rPr lang="zh-CN" altLang="en-US" dirty="0"/>
            <a:t>小节</a:t>
          </a:r>
        </a:p>
      </dgm:t>
    </dgm:pt>
    <dgm:pt modelId="{B4C59B78-86C3-4A2A-B0F6-61CC32DC173C}" cxnId="{FBDAC2E3-0204-49D7-AE0A-A1529D901268}" type="parTrans">
      <dgm:prSet/>
      <dgm:spPr/>
      <dgm:t>
        <a:bodyPr/>
        <a:lstStyle/>
        <a:p>
          <a:endParaRPr lang="zh-CN" altLang="en-US"/>
        </a:p>
      </dgm:t>
    </dgm:pt>
    <dgm:pt modelId="{EF0640CF-9B5B-4A2A-8EA1-B1435C113D4F}" cxnId="{FBDAC2E3-0204-49D7-AE0A-A1529D901268}" type="sibTrans">
      <dgm:prSet/>
      <dgm:spPr/>
      <dgm:t>
        <a:bodyPr/>
        <a:lstStyle/>
        <a:p>
          <a:endParaRPr lang="zh-CN" altLang="en-US"/>
        </a:p>
      </dgm:t>
    </dgm:pt>
    <dgm:pt modelId="{946525A1-11BE-4473-BD1E-5A02F57FAFE1}" type="pres">
      <dgm:prSet presAssocID="{5E6590A4-9632-4481-B10E-4DC4F3CF4B7D}" presName="Name0" presStyleCnt="0">
        <dgm:presLayoutVars>
          <dgm:dir/>
          <dgm:resizeHandles val="exact"/>
        </dgm:presLayoutVars>
      </dgm:prSet>
      <dgm:spPr/>
    </dgm:pt>
    <dgm:pt modelId="{6BE8C442-C27B-4EE9-A58B-9E5BDD49A0C6}" type="pres">
      <dgm:prSet presAssocID="{7D8D6538-FFA5-4057-BF95-1F41051BDCCD}" presName="node" presStyleLbl="node1" presStyleIdx="0" presStyleCnt="4">
        <dgm:presLayoutVars>
          <dgm:bulletEnabled val="1"/>
        </dgm:presLayoutVars>
      </dgm:prSet>
      <dgm:spPr/>
    </dgm:pt>
    <dgm:pt modelId="{15B0F1CA-E9C1-436F-A000-48C2317E1AEE}" type="pres">
      <dgm:prSet presAssocID="{A3CED38E-EB10-4769-9108-B2573FA8FBE4}" presName="sibTrans" presStyleLbl="sibTrans2D1" presStyleIdx="0" presStyleCnt="3"/>
      <dgm:spPr/>
    </dgm:pt>
    <dgm:pt modelId="{655E6FA8-D806-4120-92B4-695524B5F569}" type="pres">
      <dgm:prSet presAssocID="{A3CED38E-EB10-4769-9108-B2573FA8FBE4}" presName="connectorText" presStyleLbl="sibTrans2D1" presStyleIdx="0" presStyleCnt="3"/>
      <dgm:spPr/>
    </dgm:pt>
    <dgm:pt modelId="{FAE70EB4-13DE-4207-8EEE-64892F90D980}" type="pres">
      <dgm:prSet presAssocID="{5CBB7CE5-C92F-46EB-BF11-93A21D2FF561}" presName="node" presStyleLbl="node1" presStyleIdx="1" presStyleCnt="4">
        <dgm:presLayoutVars>
          <dgm:bulletEnabled val="1"/>
        </dgm:presLayoutVars>
      </dgm:prSet>
      <dgm:spPr/>
    </dgm:pt>
    <dgm:pt modelId="{41B76FD1-4D28-4EF4-BF3A-265F6D2C909C}" type="pres">
      <dgm:prSet presAssocID="{F01835B3-05F2-46DA-BD7C-EE7438DAD7CE}" presName="sibTrans" presStyleLbl="sibTrans2D1" presStyleIdx="1" presStyleCnt="3"/>
      <dgm:spPr/>
    </dgm:pt>
    <dgm:pt modelId="{D789DD17-C468-41E2-88AD-4B7F7990EB39}" type="pres">
      <dgm:prSet presAssocID="{F01835B3-05F2-46DA-BD7C-EE7438DAD7CE}" presName="connectorText" presStyleLbl="sibTrans2D1" presStyleIdx="1" presStyleCnt="3"/>
      <dgm:spPr/>
    </dgm:pt>
    <dgm:pt modelId="{2D20D324-F089-495B-A6AB-B3CA71D2E04A}" type="pres">
      <dgm:prSet presAssocID="{B8B470CB-DF17-4CB3-90CB-F1BF4FDB0D59}" presName="node" presStyleLbl="node1" presStyleIdx="2" presStyleCnt="4">
        <dgm:presLayoutVars>
          <dgm:bulletEnabled val="1"/>
        </dgm:presLayoutVars>
      </dgm:prSet>
      <dgm:spPr/>
    </dgm:pt>
    <dgm:pt modelId="{A363207B-3AD6-472F-AB35-5DE074AB6BC2}" type="pres">
      <dgm:prSet presAssocID="{715DB15F-B18C-408D-AF4D-0B689BA0E58F}" presName="sibTrans" presStyleLbl="sibTrans2D1" presStyleIdx="2" presStyleCnt="3"/>
      <dgm:spPr/>
    </dgm:pt>
    <dgm:pt modelId="{9F1752A6-F0C6-4116-8969-5F3A3113DEB4}" type="pres">
      <dgm:prSet presAssocID="{715DB15F-B18C-408D-AF4D-0B689BA0E58F}" presName="connectorText" presStyleLbl="sibTrans2D1" presStyleIdx="2" presStyleCnt="3"/>
      <dgm:spPr/>
    </dgm:pt>
    <dgm:pt modelId="{C31FA319-1B76-4D24-8E64-6A83C1E0D876}" type="pres">
      <dgm:prSet presAssocID="{A71BEDD8-220D-4CBD-929B-E387BF7E5B89}" presName="node" presStyleLbl="node1" presStyleIdx="3" presStyleCnt="4">
        <dgm:presLayoutVars>
          <dgm:bulletEnabled val="1"/>
        </dgm:presLayoutVars>
      </dgm:prSet>
      <dgm:spPr/>
    </dgm:pt>
  </dgm:ptLst>
  <dgm:cxnLst>
    <dgm:cxn modelId="{8829B035-B4FA-4EE2-874B-8CE70CF04572}" srcId="{5E6590A4-9632-4481-B10E-4DC4F3CF4B7D}" destId="{B8B470CB-DF17-4CB3-90CB-F1BF4FDB0D59}" srcOrd="2" destOrd="0" parTransId="{6CCC2A86-F85B-44CC-98A3-C46FF64B3170}" sibTransId="{715DB15F-B18C-408D-AF4D-0B689BA0E58F}"/>
    <dgm:cxn modelId="{C06D3140-81A4-4B35-A735-D8FF84021D1D}" type="presOf" srcId="{715DB15F-B18C-408D-AF4D-0B689BA0E58F}" destId="{A363207B-3AD6-472F-AB35-5DE074AB6BC2}" srcOrd="0" destOrd="0" presId="urn:microsoft.com/office/officeart/2005/8/layout/process1"/>
    <dgm:cxn modelId="{B1C0EE5B-AC72-4ED8-8B48-E4084A6908C8}" type="presOf" srcId="{5CBB7CE5-C92F-46EB-BF11-93A21D2FF561}" destId="{FAE70EB4-13DE-4207-8EEE-64892F90D980}" srcOrd="0" destOrd="0" presId="urn:microsoft.com/office/officeart/2005/8/layout/process1"/>
    <dgm:cxn modelId="{5CA25E6F-A26B-4A3D-A332-989FAAB22C62}" type="presOf" srcId="{A71BEDD8-220D-4CBD-929B-E387BF7E5B89}" destId="{C31FA319-1B76-4D24-8E64-6A83C1E0D876}" srcOrd="0" destOrd="0" presId="urn:microsoft.com/office/officeart/2005/8/layout/process1"/>
    <dgm:cxn modelId="{EC876179-9389-4988-B6EC-40F613410A0D}" type="presOf" srcId="{7D8D6538-FFA5-4057-BF95-1F41051BDCCD}" destId="{6BE8C442-C27B-4EE9-A58B-9E5BDD49A0C6}" srcOrd="0" destOrd="0" presId="urn:microsoft.com/office/officeart/2005/8/layout/process1"/>
    <dgm:cxn modelId="{3A92847C-BDE1-4A56-AD36-6C9A535729A8}" srcId="{5E6590A4-9632-4481-B10E-4DC4F3CF4B7D}" destId="{7D8D6538-FFA5-4057-BF95-1F41051BDCCD}" srcOrd="0" destOrd="0" parTransId="{D7C32C2E-85A1-4858-8DCE-D2C44EA44818}" sibTransId="{A3CED38E-EB10-4769-9108-B2573FA8FBE4}"/>
    <dgm:cxn modelId="{E56B447D-60B6-4A86-A109-5C51CE8CA930}" type="presOf" srcId="{5E6590A4-9632-4481-B10E-4DC4F3CF4B7D}" destId="{946525A1-11BE-4473-BD1E-5A02F57FAFE1}" srcOrd="0" destOrd="0" presId="urn:microsoft.com/office/officeart/2005/8/layout/process1"/>
    <dgm:cxn modelId="{01C02E8C-0DBE-4967-8D7C-4D54FC0B2A37}" type="presOf" srcId="{B8B470CB-DF17-4CB3-90CB-F1BF4FDB0D59}" destId="{2D20D324-F089-495B-A6AB-B3CA71D2E04A}" srcOrd="0" destOrd="0" presId="urn:microsoft.com/office/officeart/2005/8/layout/process1"/>
    <dgm:cxn modelId="{3D92408E-0D50-4798-A127-FB6632AA9C27}" type="presOf" srcId="{A3CED38E-EB10-4769-9108-B2573FA8FBE4}" destId="{15B0F1CA-E9C1-436F-A000-48C2317E1AEE}" srcOrd="0" destOrd="0" presId="urn:microsoft.com/office/officeart/2005/8/layout/process1"/>
    <dgm:cxn modelId="{C8493AA6-2050-41B3-8F0B-4379900C4C9E}" type="presOf" srcId="{715DB15F-B18C-408D-AF4D-0B689BA0E58F}" destId="{9F1752A6-F0C6-4116-8969-5F3A3113DEB4}" srcOrd="1" destOrd="0" presId="urn:microsoft.com/office/officeart/2005/8/layout/process1"/>
    <dgm:cxn modelId="{59E881AB-C980-48D6-8C6F-F7338CBD6838}" srcId="{5E6590A4-9632-4481-B10E-4DC4F3CF4B7D}" destId="{5CBB7CE5-C92F-46EB-BF11-93A21D2FF561}" srcOrd="1" destOrd="0" parTransId="{BB6E305E-F4E3-4867-AAD6-977FB8C4455F}" sibTransId="{F01835B3-05F2-46DA-BD7C-EE7438DAD7CE}"/>
    <dgm:cxn modelId="{D35A41B2-5D7B-4E31-BB89-F15DEF882298}" type="presOf" srcId="{F01835B3-05F2-46DA-BD7C-EE7438DAD7CE}" destId="{D789DD17-C468-41E2-88AD-4B7F7990EB39}" srcOrd="1" destOrd="0" presId="urn:microsoft.com/office/officeart/2005/8/layout/process1"/>
    <dgm:cxn modelId="{3C02D9DC-774B-4543-B109-A2DCEE20159D}" type="presOf" srcId="{F01835B3-05F2-46DA-BD7C-EE7438DAD7CE}" destId="{41B76FD1-4D28-4EF4-BF3A-265F6D2C909C}" srcOrd="0" destOrd="0" presId="urn:microsoft.com/office/officeart/2005/8/layout/process1"/>
    <dgm:cxn modelId="{FBDAC2E3-0204-49D7-AE0A-A1529D901268}" srcId="{5E6590A4-9632-4481-B10E-4DC4F3CF4B7D}" destId="{A71BEDD8-220D-4CBD-929B-E387BF7E5B89}" srcOrd="3" destOrd="0" parTransId="{B4C59B78-86C3-4A2A-B0F6-61CC32DC173C}" sibTransId="{EF0640CF-9B5B-4A2A-8EA1-B1435C113D4F}"/>
    <dgm:cxn modelId="{8F2092EB-4EAA-49C6-8E14-F320692181FA}" type="presOf" srcId="{A3CED38E-EB10-4769-9108-B2573FA8FBE4}" destId="{655E6FA8-D806-4120-92B4-695524B5F569}" srcOrd="1" destOrd="0" presId="urn:microsoft.com/office/officeart/2005/8/layout/process1"/>
    <dgm:cxn modelId="{81616EBE-0848-48F1-840B-B4CDFCAC29C4}" type="presParOf" srcId="{946525A1-11BE-4473-BD1E-5A02F57FAFE1}" destId="{6BE8C442-C27B-4EE9-A58B-9E5BDD49A0C6}" srcOrd="0" destOrd="0" presId="urn:microsoft.com/office/officeart/2005/8/layout/process1"/>
    <dgm:cxn modelId="{10EA12DC-4922-459C-B8F9-6A8BEF189E19}" type="presParOf" srcId="{946525A1-11BE-4473-BD1E-5A02F57FAFE1}" destId="{15B0F1CA-E9C1-436F-A000-48C2317E1AEE}" srcOrd="1" destOrd="0" presId="urn:microsoft.com/office/officeart/2005/8/layout/process1"/>
    <dgm:cxn modelId="{2958AAA2-ACDA-45AC-8E5C-A92BF9723B21}" type="presParOf" srcId="{15B0F1CA-E9C1-436F-A000-48C2317E1AEE}" destId="{655E6FA8-D806-4120-92B4-695524B5F569}" srcOrd="0" destOrd="0" presId="urn:microsoft.com/office/officeart/2005/8/layout/process1"/>
    <dgm:cxn modelId="{29411024-9FB7-4DDE-9D46-5A574A1776FE}" type="presParOf" srcId="{946525A1-11BE-4473-BD1E-5A02F57FAFE1}" destId="{FAE70EB4-13DE-4207-8EEE-64892F90D980}" srcOrd="2" destOrd="0" presId="urn:microsoft.com/office/officeart/2005/8/layout/process1"/>
    <dgm:cxn modelId="{2BEB5F6B-9651-492E-B6EC-0C0FF9254203}" type="presParOf" srcId="{946525A1-11BE-4473-BD1E-5A02F57FAFE1}" destId="{41B76FD1-4D28-4EF4-BF3A-265F6D2C909C}" srcOrd="3" destOrd="0" presId="urn:microsoft.com/office/officeart/2005/8/layout/process1"/>
    <dgm:cxn modelId="{A3E240CE-418C-48BA-A194-D6CAA3D7536D}" type="presParOf" srcId="{41B76FD1-4D28-4EF4-BF3A-265F6D2C909C}" destId="{D789DD17-C468-41E2-88AD-4B7F7990EB39}" srcOrd="0" destOrd="0" presId="urn:microsoft.com/office/officeart/2005/8/layout/process1"/>
    <dgm:cxn modelId="{649E8F83-2ABF-4B53-A85C-F263445AFD9C}" type="presParOf" srcId="{946525A1-11BE-4473-BD1E-5A02F57FAFE1}" destId="{2D20D324-F089-495B-A6AB-B3CA71D2E04A}" srcOrd="4" destOrd="0" presId="urn:microsoft.com/office/officeart/2005/8/layout/process1"/>
    <dgm:cxn modelId="{F1BCE3DF-F43F-49CF-B1A7-B857A940D245}" type="presParOf" srcId="{946525A1-11BE-4473-BD1E-5A02F57FAFE1}" destId="{A363207B-3AD6-472F-AB35-5DE074AB6BC2}" srcOrd="5" destOrd="0" presId="urn:microsoft.com/office/officeart/2005/8/layout/process1"/>
    <dgm:cxn modelId="{CD0398B0-E59E-4AB6-87C2-B4B5DAD2A850}" type="presParOf" srcId="{A363207B-3AD6-472F-AB35-5DE074AB6BC2}" destId="{9F1752A6-F0C6-4116-8969-5F3A3113DEB4}" srcOrd="0" destOrd="0" presId="urn:microsoft.com/office/officeart/2005/8/layout/process1"/>
    <dgm:cxn modelId="{7F7AF829-60AC-45DA-ADC1-868D57A74CC5}" type="presParOf" srcId="{946525A1-11BE-4473-BD1E-5A02F57FAFE1}" destId="{C31FA319-1B76-4D24-8E64-6A83C1E0D876}" srcOrd="6" destOrd="0" presId="urn:microsoft.com/office/officeart/2005/8/layout/process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E8C442-C27B-4EE9-A58B-9E5BDD49A0C6}">
      <dsp:nvSpPr>
        <dsp:cNvPr id="0" name=""/>
        <dsp:cNvSpPr/>
      </dsp:nvSpPr>
      <dsp:spPr>
        <a:xfrm>
          <a:off x="3571" y="525571"/>
          <a:ext cx="1561703" cy="937021"/>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zh-CN" altLang="en-US" sz="2500" kern="1200" dirty="0"/>
            <a:t>导入</a:t>
          </a:r>
        </a:p>
      </dsp:txBody>
      <dsp:txXfrm>
        <a:off x="31015" y="553015"/>
        <a:ext cx="1506815" cy="882133"/>
      </dsp:txXfrm>
    </dsp:sp>
    <dsp:sp modelId="{15B0F1CA-E9C1-436F-A000-48C2317E1AEE}">
      <dsp:nvSpPr>
        <dsp:cNvPr id="0" name=""/>
        <dsp:cNvSpPr/>
      </dsp:nvSpPr>
      <dsp:spPr>
        <a:xfrm>
          <a:off x="1721445" y="800431"/>
          <a:ext cx="331081" cy="387302"/>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zh-CN" altLang="en-US" sz="1600" kern="1200"/>
        </a:p>
      </dsp:txBody>
      <dsp:txXfrm>
        <a:off x="1721445" y="877891"/>
        <a:ext cx="231757" cy="232382"/>
      </dsp:txXfrm>
    </dsp:sp>
    <dsp:sp modelId="{FAE70EB4-13DE-4207-8EEE-64892F90D980}">
      <dsp:nvSpPr>
        <dsp:cNvPr id="0" name=""/>
        <dsp:cNvSpPr/>
      </dsp:nvSpPr>
      <dsp:spPr>
        <a:xfrm>
          <a:off x="2189956" y="525571"/>
          <a:ext cx="1561703" cy="937021"/>
        </a:xfrm>
        <a:prstGeom prst="roundRect">
          <a:avLst>
            <a:gd name="adj" fmla="val 10000"/>
          </a:avLst>
        </a:prstGeom>
        <a:solidFill>
          <a:schemeClr val="accent5">
            <a:hueOff val="-2451115"/>
            <a:satOff val="-3409"/>
            <a:lumOff val="-130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zh-CN" altLang="en-US" sz="2500" kern="1200" dirty="0"/>
            <a:t>知识讲解</a:t>
          </a:r>
        </a:p>
      </dsp:txBody>
      <dsp:txXfrm>
        <a:off x="2217400" y="553015"/>
        <a:ext cx="1506815" cy="882133"/>
      </dsp:txXfrm>
    </dsp:sp>
    <dsp:sp modelId="{41B76FD1-4D28-4EF4-BF3A-265F6D2C909C}">
      <dsp:nvSpPr>
        <dsp:cNvPr id="0" name=""/>
        <dsp:cNvSpPr/>
      </dsp:nvSpPr>
      <dsp:spPr>
        <a:xfrm>
          <a:off x="3907829" y="800431"/>
          <a:ext cx="331081" cy="387302"/>
        </a:xfrm>
        <a:prstGeom prst="rightArrow">
          <a:avLst>
            <a:gd name="adj1" fmla="val 60000"/>
            <a:gd name="adj2" fmla="val 50000"/>
          </a:avLst>
        </a:prstGeom>
        <a:solidFill>
          <a:schemeClr val="accent5">
            <a:hueOff val="-3676672"/>
            <a:satOff val="-5114"/>
            <a:lumOff val="-1961"/>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zh-CN" altLang="en-US" sz="1600" kern="1200"/>
        </a:p>
      </dsp:txBody>
      <dsp:txXfrm>
        <a:off x="3907829" y="877891"/>
        <a:ext cx="231757" cy="232382"/>
      </dsp:txXfrm>
    </dsp:sp>
    <dsp:sp modelId="{2D20D324-F089-495B-A6AB-B3CA71D2E04A}">
      <dsp:nvSpPr>
        <dsp:cNvPr id="0" name=""/>
        <dsp:cNvSpPr/>
      </dsp:nvSpPr>
      <dsp:spPr>
        <a:xfrm>
          <a:off x="4376340" y="525571"/>
          <a:ext cx="1561703" cy="937021"/>
        </a:xfrm>
        <a:prstGeom prst="roundRect">
          <a:avLst>
            <a:gd name="adj" fmla="val 10000"/>
          </a:avLst>
        </a:prstGeom>
        <a:solidFill>
          <a:schemeClr val="accent5">
            <a:hueOff val="-4902230"/>
            <a:satOff val="-6819"/>
            <a:lumOff val="-261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zh-CN" altLang="en-US" sz="2500" kern="1200" dirty="0"/>
            <a:t>课堂练习</a:t>
          </a:r>
        </a:p>
      </dsp:txBody>
      <dsp:txXfrm>
        <a:off x="4403784" y="553015"/>
        <a:ext cx="1506815" cy="882133"/>
      </dsp:txXfrm>
    </dsp:sp>
    <dsp:sp modelId="{A363207B-3AD6-472F-AB35-5DE074AB6BC2}">
      <dsp:nvSpPr>
        <dsp:cNvPr id="0" name=""/>
        <dsp:cNvSpPr/>
      </dsp:nvSpPr>
      <dsp:spPr>
        <a:xfrm>
          <a:off x="6094214" y="800431"/>
          <a:ext cx="331081" cy="387302"/>
        </a:xfrm>
        <a:prstGeom prst="rightArrow">
          <a:avLst>
            <a:gd name="adj1" fmla="val 60000"/>
            <a:gd name="adj2" fmla="val 50000"/>
          </a:avLst>
        </a:prstGeom>
        <a:solidFill>
          <a:schemeClr val="accent5">
            <a:hueOff val="-7353344"/>
            <a:satOff val="-10228"/>
            <a:lumOff val="-3922"/>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zh-CN" altLang="en-US" sz="1600" kern="1200"/>
        </a:p>
      </dsp:txBody>
      <dsp:txXfrm>
        <a:off x="6094214" y="877891"/>
        <a:ext cx="231757" cy="232382"/>
      </dsp:txXfrm>
    </dsp:sp>
    <dsp:sp modelId="{C31FA319-1B76-4D24-8E64-6A83C1E0D876}">
      <dsp:nvSpPr>
        <dsp:cNvPr id="0" name=""/>
        <dsp:cNvSpPr/>
      </dsp:nvSpPr>
      <dsp:spPr>
        <a:xfrm>
          <a:off x="6562724" y="525571"/>
          <a:ext cx="1561703" cy="937021"/>
        </a:xfrm>
        <a:prstGeom prst="roundRect">
          <a:avLst>
            <a:gd name="adj" fmla="val 10000"/>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zh-CN" altLang="en-US" sz="2500" kern="1200" dirty="0"/>
            <a:t>小节</a:t>
          </a:r>
        </a:p>
      </dsp:txBody>
      <dsp:txXfrm>
        <a:off x="6590168" y="553015"/>
        <a:ext cx="1506815" cy="882133"/>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22">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E4C22B-8150-434A-B4B5-BCA0C9DA5C03}"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9F2252-EC96-42F0-B436-20CA7AF8E715}"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dirty="0"/>
              <a:t>说课：这次我要进行的难点教学设计的课题是：理解</a:t>
            </a:r>
            <a:r>
              <a:rPr lang="en-US" altLang="zh-CN" dirty="0"/>
              <a:t>【</a:t>
            </a:r>
            <a:r>
              <a:rPr lang="zh-CN" altLang="en-US" dirty="0"/>
              <a:t>手性分子</a:t>
            </a:r>
            <a:r>
              <a:rPr lang="en-US" altLang="zh-CN" dirty="0"/>
              <a:t>】</a:t>
            </a:r>
            <a:r>
              <a:rPr lang="zh-CN" altLang="en-US" dirty="0"/>
              <a:t>的概念</a:t>
            </a:r>
            <a:endParaRPr lang="zh-CN" altLang="en-US" dirty="0"/>
          </a:p>
        </p:txBody>
      </p:sp>
      <p:sp>
        <p:nvSpPr>
          <p:cNvPr id="4" name="灯片编号占位符 3"/>
          <p:cNvSpPr>
            <a:spLocks noGrp="1"/>
          </p:cNvSpPr>
          <p:nvPr>
            <p:ph type="sldNum" sz="quarter" idx="10"/>
          </p:nvPr>
        </p:nvSpPr>
        <p:spPr/>
        <p:txBody>
          <a:bodyPr/>
          <a:lstStyle/>
          <a:p>
            <a:fld id="{089F2252-EC96-42F0-B436-20CA7AF8E715}"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dirty="0"/>
              <a:t>说课：主要从教学设计、教学过程、达标评测三个方面进行分析</a:t>
            </a:r>
            <a:endParaRPr lang="zh-CN" altLang="en-US" dirty="0"/>
          </a:p>
        </p:txBody>
      </p:sp>
      <p:sp>
        <p:nvSpPr>
          <p:cNvPr id="4" name="灯片编号占位符 3"/>
          <p:cNvSpPr>
            <a:spLocks noGrp="1"/>
          </p:cNvSpPr>
          <p:nvPr>
            <p:ph type="sldNum" sz="quarter" idx="10"/>
          </p:nvPr>
        </p:nvSpPr>
        <p:spPr/>
        <p:txBody>
          <a:bodyPr/>
          <a:lstStyle/>
          <a:p>
            <a:fld id="{089F2252-EC96-42F0-B436-20CA7AF8E715}"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285750" indent="-285750">
              <a:buFont typeface="Wingdings" panose="05000000000000000000" pitchFamily="2" charset="2"/>
              <a:buChar char="Ø"/>
            </a:pPr>
            <a:r>
              <a:rPr lang="zh-CN" altLang="en-US" dirty="0"/>
              <a:t>说课：先通过活动探究，帮助学生理解手性分子的要点；再引导学生观察左右手同样是互为镜像关系且无法重叠的特点强化记忆手性分子的要点。</a:t>
            </a:r>
            <a:endParaRPr lang="en-US" altLang="zh-CN" dirty="0"/>
          </a:p>
          <a:p>
            <a:pPr marL="285750" indent="-285750">
              <a:buFont typeface="Wingdings" panose="05000000000000000000" pitchFamily="2" charset="2"/>
              <a:buChar char="Ø"/>
            </a:pPr>
            <a:r>
              <a:rPr lang="zh-CN" altLang="en-US" dirty="0"/>
              <a:t>上课：</a:t>
            </a:r>
            <a:endParaRPr lang="en-US" altLang="zh-CN" dirty="0"/>
          </a:p>
          <a:p>
            <a:r>
              <a:rPr lang="zh-CN" altLang="zh-CN" sz="1200" dirty="0">
                <a:latin typeface="仿宋" panose="02010609060101010101" pitchFamily="49" charset="-122"/>
                <a:ea typeface="仿宋" panose="02010609060101010101" pitchFamily="49" charset="-122"/>
              </a:rPr>
              <a:t>每个小组的桌</a:t>
            </a:r>
            <a:r>
              <a:rPr lang="zh-CN" altLang="en-US" sz="1200" dirty="0">
                <a:latin typeface="仿宋" panose="02010609060101010101" pitchFamily="49" charset="-122"/>
                <a:ea typeface="仿宋" panose="02010609060101010101" pitchFamily="49" charset="-122"/>
              </a:rPr>
              <a:t>面</a:t>
            </a:r>
            <a:r>
              <a:rPr lang="zh-CN" altLang="zh-CN" sz="1200" dirty="0">
                <a:latin typeface="仿宋" panose="02010609060101010101" pitchFamily="49" charset="-122"/>
                <a:ea typeface="仿宋" panose="02010609060101010101" pitchFamily="49" charset="-122"/>
              </a:rPr>
              <a:t>上</a:t>
            </a:r>
            <a:r>
              <a:rPr lang="zh-CN" altLang="en-US" sz="1200" dirty="0">
                <a:latin typeface="仿宋" panose="02010609060101010101" pitchFamily="49" charset="-122"/>
                <a:ea typeface="仿宋" panose="02010609060101010101" pitchFamily="49" charset="-122"/>
              </a:rPr>
              <a:t>都</a:t>
            </a:r>
            <a:r>
              <a:rPr lang="zh-CN" altLang="zh-CN" sz="1200" dirty="0">
                <a:latin typeface="仿宋" panose="02010609060101010101" pitchFamily="49" charset="-122"/>
                <a:ea typeface="仿宋" panose="02010609060101010101" pitchFamily="49" charset="-122"/>
              </a:rPr>
              <a:t>有一个</a:t>
            </a:r>
            <a:r>
              <a:rPr lang="zh-CN" altLang="en-US" sz="1200" dirty="0">
                <a:latin typeface="仿宋" panose="02010609060101010101" pitchFamily="49" charset="-122"/>
                <a:ea typeface="仿宋" panose="02010609060101010101" pitchFamily="49" charset="-122"/>
              </a:rPr>
              <a:t>已经</a:t>
            </a:r>
            <a:r>
              <a:rPr lang="zh-CN" altLang="zh-CN" sz="1200" dirty="0">
                <a:latin typeface="仿宋" panose="02010609060101010101" pitchFamily="49" charset="-122"/>
                <a:ea typeface="仿宋" panose="02010609060101010101" pitchFamily="49" charset="-122"/>
              </a:rPr>
              <a:t>组装好的</a:t>
            </a:r>
            <a:r>
              <a:rPr lang="zh-CN" altLang="en-US" sz="1200" dirty="0">
                <a:latin typeface="仿宋" panose="02010609060101010101" pitchFamily="49" charset="-122"/>
                <a:ea typeface="仿宋" panose="02010609060101010101" pitchFamily="49" charset="-122"/>
              </a:rPr>
              <a:t>有机物</a:t>
            </a:r>
            <a:r>
              <a:rPr lang="zh-CN" altLang="zh-CN" sz="1200" dirty="0">
                <a:latin typeface="仿宋" panose="02010609060101010101" pitchFamily="49" charset="-122"/>
                <a:ea typeface="仿宋" panose="02010609060101010101" pitchFamily="49" charset="-122"/>
              </a:rPr>
              <a:t>分子模型</a:t>
            </a:r>
            <a:r>
              <a:rPr lang="zh-CN" altLang="en-US" sz="1200" dirty="0">
                <a:latin typeface="仿宋" panose="02010609060101010101" pitchFamily="49" charset="-122"/>
                <a:ea typeface="仿宋" panose="02010609060101010101" pitchFamily="49" charset="-122"/>
              </a:rPr>
              <a:t>，不同颜色的小球代表不同的原子或原子团，黑色的小球代表碳原子：①</a:t>
            </a:r>
            <a:r>
              <a:rPr lang="zh-CN" altLang="zh-CN" sz="1200" dirty="0">
                <a:latin typeface="仿宋" panose="02010609060101010101" pitchFamily="49" charset="-122"/>
                <a:ea typeface="仿宋" panose="02010609060101010101" pitchFamily="49" charset="-122"/>
              </a:rPr>
              <a:t>把分子模型放到镜子面前，</a:t>
            </a:r>
            <a:r>
              <a:rPr lang="zh-CN" altLang="en-US" sz="1200" dirty="0">
                <a:latin typeface="仿宋" panose="02010609060101010101" pitchFamily="49" charset="-122"/>
                <a:ea typeface="仿宋" panose="02010609060101010101" pitchFamily="49" charset="-122"/>
              </a:rPr>
              <a:t>我们</a:t>
            </a:r>
            <a:r>
              <a:rPr lang="zh-CN" altLang="zh-CN" sz="1200" dirty="0">
                <a:latin typeface="仿宋" panose="02010609060101010101" pitchFamily="49" charset="-122"/>
                <a:ea typeface="仿宋" panose="02010609060101010101" pitchFamily="49" charset="-122"/>
              </a:rPr>
              <a:t>能在镜子中看到其镜像</a:t>
            </a:r>
            <a:r>
              <a:rPr lang="zh-CN" altLang="en-US" sz="1200" dirty="0">
                <a:latin typeface="仿宋" panose="02010609060101010101" pitchFamily="49" charset="-122"/>
                <a:ea typeface="仿宋" panose="02010609060101010101" pitchFamily="49" charset="-122"/>
              </a:rPr>
              <a:t>；②把看到的镜像</a:t>
            </a:r>
            <a:r>
              <a:rPr lang="zh-CN" altLang="zh-CN" sz="1200" dirty="0">
                <a:latin typeface="仿宋" panose="02010609060101010101" pitchFamily="49" charset="-122"/>
                <a:ea typeface="仿宋" panose="02010609060101010101" pitchFamily="49" charset="-122"/>
              </a:rPr>
              <a:t>制作</a:t>
            </a:r>
            <a:r>
              <a:rPr lang="zh-CN" altLang="en-US" sz="1200" dirty="0">
                <a:latin typeface="仿宋" panose="02010609060101010101" pitchFamily="49" charset="-122"/>
                <a:ea typeface="仿宋" panose="02010609060101010101" pitchFamily="49" charset="-122"/>
              </a:rPr>
              <a:t>成</a:t>
            </a:r>
            <a:r>
              <a:rPr lang="zh-CN" altLang="zh-CN" sz="1200" dirty="0">
                <a:latin typeface="仿宋" panose="02010609060101010101" pitchFamily="49" charset="-122"/>
                <a:ea typeface="仿宋" panose="02010609060101010101" pitchFamily="49" charset="-122"/>
              </a:rPr>
              <a:t>模型。</a:t>
            </a:r>
            <a:r>
              <a:rPr lang="zh-CN" altLang="en-US" sz="1200" dirty="0">
                <a:latin typeface="仿宋" panose="02010609060101010101" pitchFamily="49" charset="-122"/>
                <a:ea typeface="仿宋" panose="02010609060101010101" pitchFamily="49" charset="-122"/>
              </a:rPr>
              <a:t>大家开始动手制作。</a:t>
            </a:r>
            <a:endParaRPr lang="zh-CN" altLang="zh-CN" sz="1200" dirty="0">
              <a:latin typeface="仿宋" panose="02010609060101010101" pitchFamily="49" charset="-122"/>
              <a:ea typeface="仿宋" panose="02010609060101010101" pitchFamily="49" charset="-122"/>
            </a:endParaRPr>
          </a:p>
          <a:p>
            <a:pPr marL="285750" indent="-285750">
              <a:buFont typeface="Wingdings" panose="05000000000000000000" pitchFamily="2" charset="2"/>
              <a:buChar char="Ø"/>
            </a:pPr>
            <a:r>
              <a:rPr lang="zh-CN" altLang="en-US" dirty="0"/>
              <a:t>同学们已经全部完成模型的制作了，请大家观察实物与模型，思考这样一个问题：互为镜像的两个分子，你认为是同一种分子？还是不同的两种分子？</a:t>
            </a:r>
            <a:r>
              <a:rPr lang="en-US" altLang="zh-CN" dirty="0"/>
              <a:t>——</a:t>
            </a:r>
            <a:r>
              <a:rPr lang="zh-CN" altLang="en-US" dirty="0"/>
              <a:t>有的同学认为是一种分子，有的同学认为是不同的两种分子。</a:t>
            </a:r>
            <a:endParaRPr lang="en-US" altLang="zh-CN" dirty="0"/>
          </a:p>
          <a:p>
            <a:pPr marL="285750" indent="-285750">
              <a:buFont typeface="Wingdings" panose="05000000000000000000" pitchFamily="2" charset="2"/>
              <a:buChar char="Ø"/>
            </a:pPr>
            <a:r>
              <a:rPr lang="zh-CN" altLang="en-US" dirty="0"/>
              <a:t>有什么方法可以证明谁说的对呢？</a:t>
            </a:r>
            <a:endParaRPr lang="en-US" altLang="zh-CN" dirty="0"/>
          </a:p>
          <a:p>
            <a:pPr marL="285750" indent="-285750">
              <a:buFont typeface="Wingdings" panose="05000000000000000000" pitchFamily="2" charset="2"/>
              <a:buChar char="Ø"/>
            </a:pPr>
            <a:r>
              <a:rPr lang="zh-CN" altLang="en-US" dirty="0"/>
              <a:t>我们可以用重叠的方式进行验证，如果实物与镜像可以完全重叠，两者就是同一种分子，如果不能完全重叠，就是不同的两种分子。下面同学们请将实物与镜像从任意方向进行重叠，看看结果如何。</a:t>
            </a:r>
            <a:endParaRPr lang="en-US" altLang="zh-CN" dirty="0"/>
          </a:p>
          <a:p>
            <a:pPr marL="285750" indent="-285750">
              <a:buFont typeface="Wingdings" panose="05000000000000000000" pitchFamily="2" charset="2"/>
              <a:buChar char="Ø"/>
            </a:pPr>
            <a:r>
              <a:rPr lang="zh-CN" altLang="en-US" dirty="0"/>
              <a:t>大家操作完得出的结论是什么呢？</a:t>
            </a:r>
            <a:r>
              <a:rPr lang="en-US" altLang="zh-CN" dirty="0"/>
              <a:t>——</a:t>
            </a:r>
            <a:r>
              <a:rPr lang="zh-CN" altLang="en-US" dirty="0"/>
              <a:t>实物和镜像不能完全重叠。</a:t>
            </a:r>
            <a:endParaRPr lang="en-US" altLang="zh-CN" dirty="0"/>
          </a:p>
          <a:p>
            <a:pPr marL="285750" indent="-285750">
              <a:buFont typeface="Wingdings" panose="05000000000000000000" pitchFamily="2" charset="2"/>
              <a:buChar char="Ø"/>
            </a:pPr>
            <a:r>
              <a:rPr lang="zh-CN" altLang="en-US" dirty="0"/>
              <a:t>既然这两种分子无法完全重叠，那它们到底是什么关系呢？</a:t>
            </a:r>
            <a:endParaRPr lang="en-US" altLang="zh-CN" dirty="0"/>
          </a:p>
          <a:p>
            <a:pPr marL="285750" indent="-285750">
              <a:buFont typeface="Wingdings" panose="05000000000000000000" pitchFamily="2" charset="2"/>
              <a:buChar char="Ø"/>
            </a:pPr>
            <a:r>
              <a:rPr lang="zh-CN" altLang="en-US" dirty="0"/>
              <a:t>像这样互为镜像、无法重叠的两个分子，互称为手性异构体。就像我们的左右手一样（互为镜像、却无法重叠）。</a:t>
            </a:r>
            <a:endParaRPr lang="en-US" altLang="zh-CN" dirty="0"/>
          </a:p>
          <a:p>
            <a:pPr marL="285750" indent="-285750">
              <a:buFont typeface="Wingdings" panose="05000000000000000000" pitchFamily="2" charset="2"/>
              <a:buChar char="Ø"/>
            </a:pPr>
            <a:r>
              <a:rPr lang="zh-CN" altLang="en-US" dirty="0"/>
              <a:t>下面我们一起来看下手性异构体完整的定义：</a:t>
            </a:r>
            <a:endParaRPr lang="en-US" altLang="zh-CN" dirty="0"/>
          </a:p>
          <a:p>
            <a:endParaRPr lang="zh-CN" altLang="en-US" dirty="0"/>
          </a:p>
        </p:txBody>
      </p:sp>
      <p:sp>
        <p:nvSpPr>
          <p:cNvPr id="4" name="灯片编号占位符 3"/>
          <p:cNvSpPr>
            <a:spLocks noGrp="1"/>
          </p:cNvSpPr>
          <p:nvPr>
            <p:ph type="sldNum" sz="quarter" idx="10"/>
          </p:nvPr>
        </p:nvSpPr>
        <p:spPr/>
        <p:txBody>
          <a:bodyPr/>
          <a:lstStyle/>
          <a:p>
            <a:fld id="{089F2252-EC96-42F0-B436-20CA7AF8E715}"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6C5514D-1C19-4227-9FDB-AE9C2557C608}"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hyperlink" Target="http://www.yanj.cn/index.php?act=show_store&amp;id=8719" TargetMode="Externa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F90DB6F8-0FD0-47EE-A6CC-4FAA08D8CD9E}"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733EF79-204E-44E9-9497-DC3F3763FC2D}" type="slidenum">
              <a:rPr lang="zh-CN" altLang="en-US" smtClean="0"/>
            </a:fld>
            <a:endParaRPr lang="zh-CN" altLang="en-US"/>
          </a:p>
        </p:txBody>
      </p:sp>
      <p:sp>
        <p:nvSpPr>
          <p:cNvPr id="7" name="矩形 6">
            <a:hlinkClick r:id="rId2"/>
          </p:cNvPr>
          <p:cNvSpPr/>
          <p:nvPr userDrawn="1"/>
        </p:nvSpPr>
        <p:spPr>
          <a:xfrm>
            <a:off x="0" y="2982724"/>
            <a:ext cx="12192000" cy="892552"/>
          </a:xfrm>
          <a:prstGeom prst="rect">
            <a:avLst/>
          </a:prstGeom>
          <a:solidFill>
            <a:srgbClr val="2AAE3F">
              <a:alpha val="0"/>
            </a:srgbClr>
          </a:solidFill>
        </p:spPr>
        <p:txBody>
          <a:bodyPr wrap="square" rtlCol="0" anchor="ctr">
            <a:spAutoFit/>
          </a:bodyPr>
          <a:lstStyle/>
          <a:p>
            <a:pPr algn="ctr">
              <a:lnSpc>
                <a:spcPct val="130000"/>
              </a:lnSpc>
            </a:pPr>
            <a:endParaRPr lang="zh-CN" altLang="en-US" sz="4000">
              <a:solidFill>
                <a:srgbClr val="FFFFFF"/>
              </a:solidFill>
              <a:latin typeface="Century Gothic" panose="020B0502020202020204" pitchFamily="34" charset="0"/>
              <a:ea typeface="冬青黑体简体中文 W3" panose="020B03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3000"/>
    </mc:Choice>
    <mc:Fallback>
      <p:transition spd="slow" advClick="0" advTm="3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B5DF068C-9D11-4563-80F6-3A346525A0CA}"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733EF79-204E-44E9-9497-DC3F3763FC2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3000"/>
    </mc:Choice>
    <mc:Fallback>
      <p:transition spd="slow" advClick="0" advTm="3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1"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1"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2426D154-681B-4451-8E46-66FA31F49479}"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733EF79-204E-44E9-9497-DC3F3763FC2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3000"/>
    </mc:Choice>
    <mc:Fallback>
      <p:transition spd="slow" advClick="0" advTm="300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_内页">
    <p:spTree>
      <p:nvGrpSpPr>
        <p:cNvPr id="1" name=""/>
        <p:cNvGrpSpPr/>
        <p:nvPr/>
      </p:nvGrpSpPr>
      <p:grpSpPr>
        <a:xfrm>
          <a:off x="0" y="0"/>
          <a:ext cx="0" cy="0"/>
          <a:chOff x="0" y="0"/>
          <a:chExt cx="0" cy="0"/>
        </a:xfrm>
      </p:grpSpPr>
    </p:spTree>
  </p:cSld>
  <p:clrMapOvr>
    <a:masterClrMapping/>
  </p:clrMapOvr>
  <p:transition spd="slow">
    <p:pull di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内页">
    <p:spTree>
      <p:nvGrpSpPr>
        <p:cNvPr id="1" name=""/>
        <p:cNvGrpSpPr/>
        <p:nvPr/>
      </p:nvGrpSpPr>
      <p:grpSpPr>
        <a:xfrm>
          <a:off x="0" y="0"/>
          <a:ext cx="0" cy="0"/>
          <a:chOff x="0" y="0"/>
          <a:chExt cx="0" cy="0"/>
        </a:xfrm>
      </p:grpSpPr>
    </p:spTree>
  </p:cSld>
  <p:clrMapOvr>
    <a:masterClrMapping/>
  </p:clrMapOvr>
  <p:transition spd="slow">
    <p:pull dir="d"/>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空白">
    <p:spTree>
      <p:nvGrpSpPr>
        <p:cNvPr id="1" name=""/>
        <p:cNvGrpSpPr/>
        <p:nvPr/>
      </p:nvGrpSpPr>
      <p:grpSpPr>
        <a:xfrm>
          <a:off x="0" y="0"/>
          <a:ext cx="0" cy="0"/>
          <a:chOff x="0" y="0"/>
          <a:chExt cx="0" cy="0"/>
        </a:xfrm>
      </p:grpSpPr>
    </p:spTree>
  </p:cSld>
  <p:clrMapOvr>
    <a:masterClrMapping/>
  </p:clrMapOvr>
  <p:transition spd="slow">
    <p:pull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371FF1E6-A0E3-491E-836D-E816395E5829}"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733EF79-204E-44E9-9497-DC3F3763FC2D}"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advClick="0" advTm="3000"/>
    </mc:Choice>
    <mc:Fallback>
      <p:transition spd="slow" advClick="0" advTm="3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40"/>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4060346B-7BF4-472E-96E9-9082447C4D76}"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733EF79-204E-44E9-9497-DC3F3763FC2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3000"/>
    </mc:Choice>
    <mc:Fallback>
      <p:transition spd="slow" advClick="0" advTm="3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5FE06880-1E82-4292-8D5C-DA6E508EC326}" type="datetime1">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733EF79-204E-44E9-9497-DC3F3763FC2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3000"/>
    </mc:Choice>
    <mc:Fallback>
      <p:transition spd="slow" advClick="0" advTm="3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7"/>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9"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1"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4B501F06-FFF3-4C13-B08F-758E425AEC4E}" type="datetime1">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733EF79-204E-44E9-9497-DC3F3763FC2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3000"/>
    </mc:Choice>
    <mc:Fallback>
      <p:transition spd="slow" advClick="0" advTm="3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2D7724D0-93D0-4113-A7A7-B192FE98ABD2}" type="datetime1">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733EF79-204E-44E9-9497-DC3F3763FC2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3000"/>
    </mc:Choice>
    <mc:Fallback>
      <p:transition spd="slow" advClick="0" advTm="3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B21151B-1BE7-4115-BE57-EB5F0792915D}" type="datetime1">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733EF79-204E-44E9-9497-DC3F3763FC2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3000"/>
    </mc:Choice>
    <mc:Fallback>
      <p:transition spd="slow" advClick="0" advTm="3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6E950DC4-14E8-4087-BCFA-B1B045B40797}" type="datetime1">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733EF79-204E-44E9-9497-DC3F3763FC2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3000"/>
    </mc:Choice>
    <mc:Fallback>
      <p:transition spd="slow" advClick="0" advTm="3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7"/>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E6F1E073-1154-41F0-A0CE-9E2C5111F592}" type="datetime1">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733EF79-204E-44E9-9497-DC3F3763FC2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3000"/>
    </mc:Choice>
    <mc:Fallback>
      <p:transition spd="slow" advClick="0" advTm="3000"/>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AB3560-C203-48CC-8A6B-4A1493032563}" type="datetime1">
              <a:rPr lang="zh-CN" altLang="en-US" smtClean="0"/>
            </a:fld>
            <a:endParaRPr lang="zh-CN" altLang="en-US"/>
          </a:p>
        </p:txBody>
      </p:sp>
      <p:sp>
        <p:nvSpPr>
          <p:cNvPr id="5" name="页脚占位符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33EF79-204E-44E9-9497-DC3F3763FC2D}"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mc:AlternateContent xmlns:mc="http://schemas.openxmlformats.org/markup-compatibility/2006">
    <mc:Choice xmlns:p14="http://schemas.microsoft.com/office/powerpoint/2010/main" Requires="p14">
      <p:transition spd="slow" p14:dur="2000" advClick="0" advTm="3000"/>
    </mc:Choice>
    <mc:Fallback>
      <p:transition spd="slow" advClick="0" advTm="3000"/>
    </mc:Fallback>
  </mc:AlternateConten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2.xml"/><Relationship Id="rId1"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2.xml"/><Relationship Id="rId1"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image" Target="../media/image9.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2.xml"/><Relationship Id="rId2" Type="http://schemas.microsoft.com/office/2007/relationships/hdphoto" Target="../media/image12.wdp"/><Relationship Id="rId1"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2.xml"/><Relationship Id="rId1" Type="http://schemas.openxmlformats.org/officeDocument/2006/relationships/image" Target="../media/image1.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2.xml"/><Relationship Id="rId1" Type="http://schemas.openxmlformats.org/officeDocument/2006/relationships/image" Target="../media/image13.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tags" Target="../tags/tag4.xml"/></Relationships>
</file>

<file path=ppt/slides/_rels/slide2.xml.rels><?xml version="1.0" encoding="UTF-8" standalone="yes"?>
<Relationships xmlns="http://schemas.openxmlformats.org/package/2006/relationships"><Relationship Id="rId7" Type="http://schemas.openxmlformats.org/officeDocument/2006/relationships/notesSlide" Target="../notesSlides/notesSlide2.xml"/><Relationship Id="rId6" Type="http://schemas.openxmlformats.org/officeDocument/2006/relationships/slideLayout" Target="../slideLayouts/slideLayout2.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7.xml"/><Relationship Id="rId2" Type="http://schemas.openxmlformats.org/officeDocument/2006/relationships/tags" Target="../tags/tag1.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7.xml"/><Relationship Id="rId3" Type="http://schemas.openxmlformats.org/officeDocument/2006/relationships/image" Target="../media/image2.jpeg"/><Relationship Id="rId2" Type="http://schemas.openxmlformats.org/officeDocument/2006/relationships/tags" Target="../tags/tag3.xml"/><Relationship Id="rId1" Type="http://schemas.openxmlformats.org/officeDocument/2006/relationships/tags" Target="../tags/tag2.xml"/></Relationships>
</file>

<file path=ppt/slides/_rels/slide6.xml.rels><?xml version="1.0" encoding="UTF-8" standalone="yes"?>
<Relationships xmlns="http://schemas.openxmlformats.org/package/2006/relationships"><Relationship Id="rId9" Type="http://schemas.openxmlformats.org/officeDocument/2006/relationships/notesSlide" Target="../notesSlides/notesSlide6.xml"/><Relationship Id="rId8" Type="http://schemas.openxmlformats.org/officeDocument/2006/relationships/slideLayout" Target="../slideLayouts/slideLayout12.xml"/><Relationship Id="rId7" Type="http://schemas.openxmlformats.org/officeDocument/2006/relationships/image" Target="../media/image8.png"/><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hyperlink" Target="&#35838;&#25991;&#26391;&#35835;-10&#21476;&#35799;&#19977;&#39318;&#20043;&#31481;&#30707;.mp4" TargetMode="External"/><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2.xml"/><Relationship Id="rId1"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61029" y="984764"/>
            <a:ext cx="9700291" cy="3291840"/>
          </a:xfrm>
          <a:prstGeom prst="rect">
            <a:avLst/>
          </a:prstGeom>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lnSpc>
                <a:spcPct val="130000"/>
              </a:lnSpc>
            </a:pPr>
            <a:r>
              <a:rPr lang="zh-CN" altLang="en-US" sz="4000" i="1" dirty="0">
                <a:solidFill>
                  <a:srgbClr val="29AAF8"/>
                </a:solidFill>
                <a:latin typeface="Century Gothic" panose="020B0502020202020204" pitchFamily="34" charset="0"/>
                <a:ea typeface="冬青黑体简体中文 W3" panose="020B0300000000000000" pitchFamily="34" charset="-122"/>
              </a:rPr>
              <a:t>课题：竹石</a:t>
            </a:r>
            <a:endParaRPr lang="en-US" altLang="zh-CN" sz="4000" i="1" dirty="0">
              <a:solidFill>
                <a:srgbClr val="29AAF8"/>
              </a:solidFill>
              <a:latin typeface="Century Gothic" panose="020B0502020202020204" pitchFamily="34" charset="0"/>
              <a:ea typeface="冬青黑体简体中文 W3" panose="020B0300000000000000" pitchFamily="34" charset="-122"/>
            </a:endParaRPr>
          </a:p>
          <a:p>
            <a:pPr algn="ctr">
              <a:lnSpc>
                <a:spcPct val="130000"/>
              </a:lnSpc>
            </a:pPr>
            <a:endParaRPr lang="en-US" altLang="zh-CN" sz="4000" i="1" dirty="0">
              <a:solidFill>
                <a:srgbClr val="29AAF8"/>
              </a:solidFill>
              <a:latin typeface="Century Gothic" panose="020B0502020202020204" pitchFamily="34" charset="0"/>
              <a:ea typeface="冬青黑体简体中文 W3" panose="020B0300000000000000" pitchFamily="34" charset="-122"/>
            </a:endParaRPr>
          </a:p>
          <a:p>
            <a:pPr algn="ctr">
              <a:lnSpc>
                <a:spcPct val="130000"/>
              </a:lnSpc>
            </a:pPr>
            <a:r>
              <a:rPr lang="zh-CN" altLang="en-US" sz="4000" i="1" dirty="0">
                <a:solidFill>
                  <a:srgbClr val="29AAF8"/>
                </a:solidFill>
                <a:latin typeface="Century Gothic" panose="020B0502020202020204" pitchFamily="34" charset="0"/>
                <a:ea typeface="冬青黑体简体中文 W3" panose="020B0300000000000000" pitchFamily="34" charset="-122"/>
              </a:rPr>
              <a:t>难点名称：了解诗人表达的志向，学习托物言志的表达方法。</a:t>
            </a:r>
            <a:endParaRPr lang="zh-CN" altLang="en-US" sz="4000" i="1" dirty="0">
              <a:solidFill>
                <a:srgbClr val="29AAF8"/>
              </a:solidFill>
              <a:latin typeface="Century Gothic" panose="020B0502020202020204" pitchFamily="34" charset="0"/>
              <a:ea typeface="冬青黑体简体中文 W3" panose="020B0300000000000000" pitchFamily="34" charset="-122"/>
            </a:endParaRPr>
          </a:p>
        </p:txBody>
      </p:sp>
      <p:sp>
        <p:nvSpPr>
          <p:cNvPr id="7" name="矩形 6"/>
          <p:cNvSpPr/>
          <p:nvPr/>
        </p:nvSpPr>
        <p:spPr>
          <a:xfrm>
            <a:off x="90213" y="116646"/>
            <a:ext cx="2057369" cy="416653"/>
          </a:xfrm>
          <a:prstGeom prst="rect">
            <a:avLst/>
          </a:prstGeom>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lnSpc>
                <a:spcPct val="130000"/>
              </a:lnSpc>
            </a:pPr>
            <a:r>
              <a:rPr lang="zh-CN" altLang="en-US" dirty="0">
                <a:solidFill>
                  <a:srgbClr val="2089F4"/>
                </a:solidFill>
                <a:latin typeface="Century Gothic" panose="020B0502020202020204" pitchFamily="34" charset="0"/>
                <a:ea typeface="冬青黑体简体中文 W3" panose="020B0300000000000000" pitchFamily="34" charset="-122"/>
              </a:rPr>
              <a:t>年级</a:t>
            </a:r>
            <a:r>
              <a:rPr lang="en-US" altLang="zh-CN" dirty="0">
                <a:solidFill>
                  <a:srgbClr val="2089F4"/>
                </a:solidFill>
                <a:latin typeface="Century Gothic" panose="020B0502020202020204" pitchFamily="34" charset="0"/>
                <a:ea typeface="冬青黑体简体中文 W3" panose="020B0300000000000000" pitchFamily="34" charset="-122"/>
              </a:rPr>
              <a:t>-</a:t>
            </a:r>
            <a:r>
              <a:rPr lang="zh-CN" altLang="en-US" dirty="0">
                <a:solidFill>
                  <a:srgbClr val="2089F4"/>
                </a:solidFill>
                <a:latin typeface="Century Gothic" panose="020B0502020202020204" pitchFamily="34" charset="0"/>
                <a:ea typeface="冬青黑体简体中文 W3" panose="020B0300000000000000" pitchFamily="34" charset="-122"/>
              </a:rPr>
              <a:t>上</a:t>
            </a:r>
            <a:r>
              <a:rPr lang="en-US" altLang="zh-CN" dirty="0">
                <a:solidFill>
                  <a:srgbClr val="2089F4"/>
                </a:solidFill>
                <a:latin typeface="Century Gothic" panose="020B0502020202020204" pitchFamily="34" charset="0"/>
                <a:ea typeface="冬青黑体简体中文 W3" panose="020B0300000000000000" pitchFamily="34" charset="-122"/>
              </a:rPr>
              <a:t>/</a:t>
            </a:r>
            <a:r>
              <a:rPr lang="zh-CN" altLang="en-US" dirty="0">
                <a:solidFill>
                  <a:srgbClr val="2089F4"/>
                </a:solidFill>
                <a:latin typeface="Century Gothic" panose="020B0502020202020204" pitchFamily="34" charset="0"/>
                <a:ea typeface="冬青黑体简体中文 W3" panose="020B0300000000000000" pitchFamily="34" charset="-122"/>
              </a:rPr>
              <a:t>下册</a:t>
            </a:r>
            <a:r>
              <a:rPr lang="en-US" altLang="zh-CN" dirty="0">
                <a:solidFill>
                  <a:srgbClr val="2089F4"/>
                </a:solidFill>
                <a:latin typeface="Century Gothic" panose="020B0502020202020204" pitchFamily="34" charset="0"/>
                <a:ea typeface="冬青黑体简体中文 W3" panose="020B0300000000000000" pitchFamily="34" charset="-122"/>
              </a:rPr>
              <a:t>-</a:t>
            </a:r>
            <a:r>
              <a:rPr lang="zh-CN" altLang="en-US" dirty="0">
                <a:solidFill>
                  <a:srgbClr val="2089F4"/>
                </a:solidFill>
                <a:latin typeface="Century Gothic" panose="020B0502020202020204" pitchFamily="34" charset="0"/>
                <a:ea typeface="冬青黑体简体中文 W3" panose="020B0300000000000000" pitchFamily="34" charset="-122"/>
              </a:rPr>
              <a:t>章节</a:t>
            </a:r>
            <a:endParaRPr lang="en-US" altLang="zh-CN" dirty="0">
              <a:solidFill>
                <a:srgbClr val="2089F4"/>
              </a:solidFill>
              <a:latin typeface="Century Gothic" panose="020B0502020202020204" pitchFamily="34" charset="0"/>
              <a:ea typeface="冬青黑体简体中文 W3" panose="020B03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2"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2)">
                                      <p:cBhvr>
                                        <p:cTn id="7" dur="750"/>
                                        <p:tgtEl>
                                          <p:spTgt spid="2"/>
                                        </p:tgtEl>
                                      </p:cBhvr>
                                    </p:animEffect>
                                  </p:childTnLst>
                                </p:cTn>
                              </p:par>
                              <p:par>
                                <p:cTn id="8" presetID="21" presetClass="entr" presetSubtype="2"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heel(2)">
                                      <p:cBhvr>
                                        <p:cTn id="10"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452668"/>
            <a:ext cx="4271797" cy="5298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文本框 5"/>
          <p:cNvSpPr txBox="1"/>
          <p:nvPr/>
        </p:nvSpPr>
        <p:spPr>
          <a:xfrm>
            <a:off x="4559829" y="2057276"/>
            <a:ext cx="5567203" cy="1568450"/>
          </a:xfrm>
          <a:prstGeom prst="rect">
            <a:avLst/>
          </a:prstGeom>
          <a:noFill/>
        </p:spPr>
        <p:txBody>
          <a:bodyPr wrap="square" rtlCol="0">
            <a:spAutoFit/>
          </a:bodyPr>
          <a:lstStyle/>
          <a:p>
            <a:r>
              <a:rPr lang="zh-CN" altLang="en-US" sz="4800" b="1" dirty="0">
                <a:latin typeface="楷体" panose="02010609060101010101" pitchFamily="49" charset="-122"/>
                <a:ea typeface="楷体" panose="02010609060101010101" pitchFamily="49" charset="-122"/>
                <a:cs typeface="楷体" panose="02010609060101010101" pitchFamily="49" charset="-122"/>
                <a:sym typeface="+mn-ea"/>
              </a:rPr>
              <a:t>咬定青山不放松，</a:t>
            </a:r>
            <a:endParaRPr lang="en-US" altLang="zh-CN" sz="4800" b="1" dirty="0">
              <a:latin typeface="楷体" panose="02010609060101010101" pitchFamily="49" charset="-122"/>
              <a:ea typeface="楷体" panose="02010609060101010101" pitchFamily="49" charset="-122"/>
              <a:cs typeface="楷体" panose="02010609060101010101" pitchFamily="49" charset="-122"/>
              <a:sym typeface="+mn-ea"/>
            </a:endParaRPr>
          </a:p>
          <a:p>
            <a:r>
              <a:rPr lang="zh-CN" altLang="en-US" sz="4800" b="1" dirty="0">
                <a:latin typeface="楷体" panose="02010609060101010101" pitchFamily="49" charset="-122"/>
                <a:ea typeface="楷体" panose="02010609060101010101" pitchFamily="49" charset="-122"/>
                <a:cs typeface="楷体" panose="02010609060101010101" pitchFamily="49" charset="-122"/>
                <a:sym typeface="+mn-ea"/>
              </a:rPr>
              <a:t>立根原在破岩中。</a:t>
            </a:r>
            <a:endParaRPr lang="zh-CN" altLang="en-US" sz="48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7" name="矩形 6"/>
          <p:cNvSpPr/>
          <p:nvPr/>
        </p:nvSpPr>
        <p:spPr>
          <a:xfrm>
            <a:off x="4606628" y="2238367"/>
            <a:ext cx="666755" cy="666755"/>
          </a:xfrm>
          <a:prstGeom prst="rect">
            <a:avLst/>
          </a:prstGeom>
          <a:no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 name="线形标注 1 7"/>
          <p:cNvSpPr/>
          <p:nvPr/>
        </p:nvSpPr>
        <p:spPr>
          <a:xfrm>
            <a:off x="4606628" y="1238235"/>
            <a:ext cx="2762269" cy="666755"/>
          </a:xfrm>
          <a:prstGeom prst="borderCallout1">
            <a:avLst>
              <a:gd name="adj1" fmla="val 100852"/>
              <a:gd name="adj2" fmla="val 28232"/>
              <a:gd name="adj3" fmla="val 145932"/>
              <a:gd name="adj4" fmla="val 90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a:latin typeface="黑体" panose="02010609060101010101" charset="-122"/>
                <a:ea typeface="黑体" panose="02010609060101010101" charset="-122"/>
              </a:rPr>
              <a:t>把竹拟人化</a:t>
            </a:r>
            <a:endParaRPr lang="zh-CN" altLang="en-US" sz="3200" dirty="0">
              <a:latin typeface="黑体" panose="02010609060101010101" charset="-122"/>
              <a:ea typeface="黑体" panose="02010609060101010101" charset="-122"/>
            </a:endParaRPr>
          </a:p>
        </p:txBody>
      </p:sp>
      <p:sp>
        <p:nvSpPr>
          <p:cNvPr id="10" name="线形标注 1 9"/>
          <p:cNvSpPr/>
          <p:nvPr/>
        </p:nvSpPr>
        <p:spPr>
          <a:xfrm>
            <a:off x="7637791" y="740701"/>
            <a:ext cx="3810027" cy="666755"/>
          </a:xfrm>
          <a:prstGeom prst="borderCallout1">
            <a:avLst>
              <a:gd name="adj1" fmla="val 32281"/>
              <a:gd name="adj2" fmla="val -1653"/>
              <a:gd name="adj3" fmla="val 67838"/>
              <a:gd name="adj4" fmla="val -3016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a:latin typeface="黑体" panose="02010609060101010101" charset="-122"/>
                <a:ea typeface="黑体" panose="02010609060101010101" charset="-122"/>
              </a:rPr>
              <a:t>实写竹子，暗喻人</a:t>
            </a:r>
            <a:endParaRPr lang="zh-CN" altLang="en-US" sz="3200" dirty="0">
              <a:latin typeface="黑体" panose="02010609060101010101" charset="-122"/>
              <a:ea typeface="黑体" panose="02010609060101010101" charset="-122"/>
            </a:endParaRPr>
          </a:p>
        </p:txBody>
      </p:sp>
      <p:sp>
        <p:nvSpPr>
          <p:cNvPr id="11" name="矩形 10"/>
          <p:cNvSpPr/>
          <p:nvPr/>
        </p:nvSpPr>
        <p:spPr>
          <a:xfrm>
            <a:off x="4667240" y="2905121"/>
            <a:ext cx="1238259" cy="666755"/>
          </a:xfrm>
          <a:prstGeom prst="rect">
            <a:avLst/>
          </a:prstGeom>
          <a:no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2" name="线形标注 1 11"/>
          <p:cNvSpPr/>
          <p:nvPr/>
        </p:nvSpPr>
        <p:spPr>
          <a:xfrm>
            <a:off x="7923489" y="3909053"/>
            <a:ext cx="3238523" cy="1152128"/>
          </a:xfrm>
          <a:prstGeom prst="borderCallout1">
            <a:avLst>
              <a:gd name="adj1" fmla="val 32281"/>
              <a:gd name="adj2" fmla="val -1653"/>
              <a:gd name="adj3" fmla="val -28162"/>
              <a:gd name="adj4" fmla="val -1404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a:latin typeface="黑体" panose="02010609060101010101" charset="-122"/>
                <a:ea typeface="黑体" panose="02010609060101010101" charset="-122"/>
              </a:rPr>
              <a:t>实写竹子扎根，暗喻人立场坚定</a:t>
            </a:r>
            <a:endParaRPr lang="zh-CN" altLang="en-US" sz="3200" dirty="0">
              <a:latin typeface="黑体" panose="02010609060101010101" charset="-122"/>
              <a:ea typeface="黑体" panose="02010609060101010101" charset="-122"/>
            </a:endParaRPr>
          </a:p>
        </p:txBody>
      </p:sp>
      <p:sp>
        <p:nvSpPr>
          <p:cNvPr id="13" name="矩形 12"/>
          <p:cNvSpPr/>
          <p:nvPr/>
        </p:nvSpPr>
        <p:spPr>
          <a:xfrm>
            <a:off x="7152117" y="2892417"/>
            <a:ext cx="1238259" cy="666755"/>
          </a:xfrm>
          <a:prstGeom prst="rect">
            <a:avLst/>
          </a:prstGeom>
          <a:no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ppt_x"/>
                                          </p:val>
                                        </p:tav>
                                        <p:tav tm="100000">
                                          <p:val>
                                            <p:strVal val="#ppt_x"/>
                                          </p:val>
                                        </p:tav>
                                      </p:tavLst>
                                    </p:anim>
                                    <p:anim calcmode="lin" valueType="num">
                                      <p:cBhvr additive="base">
                                        <p:cTn id="3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8" grpId="0" bldLvl="0" animBg="1"/>
      <p:bldP spid="10" grpId="0" bldLvl="0" animBg="1"/>
      <p:bldP spid="11" grpId="0" bldLvl="0" animBg="1"/>
      <p:bldP spid="12" grpId="0" bldLvl="0" animBg="1"/>
      <p:bldP spid="13"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rotWithShape="1">
          <a:blip r:embed="rId1">
            <a:extLst>
              <a:ext uri="{28A0092B-C50C-407E-A947-70E740481C1C}">
                <a14:useLocalDpi xmlns:a14="http://schemas.microsoft.com/office/drawing/2010/main" val="0"/>
              </a:ext>
            </a:extLst>
          </a:blip>
          <a:srcRect b="5419"/>
          <a:stretch>
            <a:fillRect/>
          </a:stretch>
        </p:blipFill>
        <p:spPr bwMode="auto">
          <a:xfrm>
            <a:off x="1" y="-1"/>
            <a:ext cx="12192000" cy="68685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圆角矩形 1"/>
          <p:cNvSpPr/>
          <p:nvPr/>
        </p:nvSpPr>
        <p:spPr>
          <a:xfrm>
            <a:off x="143339" y="1892829"/>
            <a:ext cx="4800533" cy="2476517"/>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altLang="zh-CN" sz="3200" dirty="0">
                <a:solidFill>
                  <a:srgbClr val="FF0000"/>
                </a:solidFill>
                <a:latin typeface="黑体" panose="02010609060101010101" charset="-122"/>
                <a:ea typeface="黑体" panose="02010609060101010101" charset="-122"/>
                <a:cs typeface="黑体" panose="02010609060101010101" charset="-122"/>
              </a:rPr>
              <a:t>    </a:t>
            </a:r>
            <a:r>
              <a:rPr lang="zh-CN" altLang="en-US" sz="3200" dirty="0">
                <a:solidFill>
                  <a:srgbClr val="FF0000"/>
                </a:solidFill>
                <a:latin typeface="黑体" panose="02010609060101010101" charset="-122"/>
                <a:ea typeface="黑体" panose="02010609060101010101" charset="-122"/>
                <a:cs typeface="黑体" panose="02010609060101010101" charset="-122"/>
              </a:rPr>
              <a:t>诗意：</a:t>
            </a:r>
            <a:r>
              <a:rPr lang="zh-CN" altLang="en-US" sz="3200" dirty="0">
                <a:solidFill>
                  <a:schemeClr val="tx1"/>
                </a:solidFill>
                <a:latin typeface="黑体" panose="02010609060101010101" charset="-122"/>
                <a:ea typeface="黑体" panose="02010609060101010101" charset="-122"/>
                <a:cs typeface="黑体" panose="02010609060101010101" charset="-122"/>
                <a:sym typeface="+mn-ea"/>
              </a:rPr>
              <a:t>竹子抓住青山一点也不放松，它的根牢牢地扎在岩石缝中。</a:t>
            </a:r>
            <a:endParaRPr lang="zh-CN" altLang="en-US" sz="3200" dirty="0">
              <a:solidFill>
                <a:schemeClr val="tx1"/>
              </a:solidFill>
              <a:latin typeface="黑体" panose="02010609060101010101" charset="-122"/>
              <a:ea typeface="黑体" panose="02010609060101010101" charset="-122"/>
              <a:cs typeface="黑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6"/>
          <p:cNvSpPr txBox="1"/>
          <p:nvPr/>
        </p:nvSpPr>
        <p:spPr>
          <a:xfrm>
            <a:off x="2231972" y="1764936"/>
            <a:ext cx="8688115" cy="2653665"/>
          </a:xfrm>
          <a:prstGeom prst="rect">
            <a:avLst/>
          </a:prstGeom>
          <a:noFill/>
        </p:spPr>
        <p:txBody>
          <a:bodyPr wrap="square" rtlCol="0" anchor="t">
            <a:spAutoFit/>
          </a:bodyPr>
          <a:lstStyle/>
          <a:p>
            <a:pPr algn="just">
              <a:lnSpc>
                <a:spcPct val="130000"/>
              </a:lnSpc>
            </a:pPr>
            <a:r>
              <a:rPr lang="zh-CN" altLang="en-US" sz="4265" dirty="0">
                <a:solidFill>
                  <a:prstClr val="black"/>
                </a:solidFill>
                <a:latin typeface="黑体" panose="02010609060101010101" charset="-122"/>
                <a:ea typeface="黑体" panose="02010609060101010101" charset="-122"/>
                <a:cs typeface="黑体" panose="02010609060101010101" charset="-122"/>
              </a:rPr>
              <a:t>    齐读后两句诗，借助注释理解这两句诗的意思，说说这首诗表达了作者怎样的志向？</a:t>
            </a:r>
            <a:endParaRPr lang="zh-CN" altLang="en-US" sz="4265" dirty="0">
              <a:solidFill>
                <a:prstClr val="black"/>
              </a:solidFill>
              <a:latin typeface="黑体" panose="02010609060101010101" charset="-122"/>
              <a:ea typeface="黑体" panose="02010609060101010101" charset="-122"/>
              <a:cs typeface="黑体" panose="02010609060101010101" charset="-122"/>
            </a:endParaRPr>
          </a:p>
        </p:txBody>
      </p:sp>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79120" y="1908387"/>
            <a:ext cx="1672167" cy="2396913"/>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rotWithShape="1">
          <a:blip r:embed="rId1">
            <a:extLst>
              <a:ext uri="{BEBA8EAE-BF5A-486C-A8C5-ECC9F3942E4B}">
                <a14:imgProps xmlns:a14="http://schemas.microsoft.com/office/drawing/2010/main">
                  <a14:imgLayer r:embed="rId2">
                    <a14:imgEffect>
                      <a14:brightnessContrast contrast="20000"/>
                    </a14:imgEffect>
                  </a14:imgLayer>
                </a14:imgProps>
              </a:ext>
              <a:ext uri="{28A0092B-C50C-407E-A947-70E740481C1C}">
                <a14:useLocalDpi xmlns:a14="http://schemas.microsoft.com/office/drawing/2010/main" val="0"/>
              </a:ext>
            </a:extLst>
          </a:blip>
          <a:srcRect l="7761" b="6849"/>
          <a:stretch>
            <a:fillRect/>
          </a:stretch>
        </p:blipFill>
        <p:spPr bwMode="auto">
          <a:xfrm>
            <a:off x="9002547" y="1"/>
            <a:ext cx="3189453" cy="6857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文本框 2"/>
          <p:cNvSpPr txBox="1"/>
          <p:nvPr/>
        </p:nvSpPr>
        <p:spPr>
          <a:xfrm>
            <a:off x="1402801" y="1834595"/>
            <a:ext cx="8001013" cy="2306955"/>
          </a:xfrm>
          <a:prstGeom prst="rect">
            <a:avLst/>
          </a:prstGeom>
          <a:noFill/>
        </p:spPr>
        <p:txBody>
          <a:bodyPr wrap="square" rtlCol="0" anchor="t">
            <a:spAutoFit/>
          </a:bodyPr>
          <a:lstStyle/>
          <a:p>
            <a:r>
              <a:rPr lang="zh-CN" altLang="en-US" sz="4800" b="1" dirty="0">
                <a:latin typeface="楷体" panose="02010609060101010101" pitchFamily="49" charset="-122"/>
                <a:ea typeface="楷体" panose="02010609060101010101" pitchFamily="49" charset="-122"/>
                <a:cs typeface="楷体" panose="02010609060101010101" pitchFamily="49" charset="-122"/>
                <a:sym typeface="+mn-ea"/>
              </a:rPr>
              <a:t>千磨万击还坚劲，</a:t>
            </a:r>
            <a:endParaRPr lang="zh-CN" altLang="en-US" sz="4800" b="1" dirty="0">
              <a:latin typeface="楷体" panose="02010609060101010101" pitchFamily="49" charset="-122"/>
              <a:ea typeface="楷体" panose="02010609060101010101" pitchFamily="49" charset="-122"/>
              <a:cs typeface="楷体" panose="02010609060101010101" pitchFamily="49" charset="-122"/>
              <a:sym typeface="+mn-ea"/>
            </a:endParaRPr>
          </a:p>
          <a:p>
            <a:pPr>
              <a:lnSpc>
                <a:spcPct val="200000"/>
              </a:lnSpc>
            </a:pPr>
            <a:r>
              <a:rPr lang="zh-CN" altLang="en-US" sz="4800" b="1" dirty="0">
                <a:latin typeface="楷体" panose="02010609060101010101" pitchFamily="49" charset="-122"/>
                <a:ea typeface="楷体" panose="02010609060101010101" pitchFamily="49" charset="-122"/>
                <a:cs typeface="楷体" panose="02010609060101010101" pitchFamily="49" charset="-122"/>
                <a:sym typeface="+mn-ea"/>
              </a:rPr>
              <a:t>任尔东西南北风。</a:t>
            </a:r>
            <a:endParaRPr lang="zh-CN" altLang="en-US" sz="48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4" name="线形标注 1 13"/>
          <p:cNvSpPr/>
          <p:nvPr/>
        </p:nvSpPr>
        <p:spPr>
          <a:xfrm>
            <a:off x="4355529" y="4124111"/>
            <a:ext cx="5048285" cy="666755"/>
          </a:xfrm>
          <a:prstGeom prst="borderCallout1">
            <a:avLst>
              <a:gd name="adj1" fmla="val 32281"/>
              <a:gd name="adj2" fmla="val -1653"/>
              <a:gd name="adj3" fmla="val -19780"/>
              <a:gd name="adj4" fmla="val -1903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a:latin typeface="黑体" panose="02010609060101010101" charset="-122"/>
                <a:ea typeface="黑体" panose="02010609060101010101" charset="-122"/>
              </a:rPr>
              <a:t>写出竹子无畏乐观的精神</a:t>
            </a:r>
            <a:endParaRPr lang="zh-CN" altLang="en-US" sz="3200" dirty="0">
              <a:latin typeface="黑体" panose="02010609060101010101" charset="-122"/>
              <a:ea typeface="黑体" panose="02010609060101010101" charset="-122"/>
            </a:endParaRPr>
          </a:p>
        </p:txBody>
      </p:sp>
      <p:sp>
        <p:nvSpPr>
          <p:cNvPr id="5" name="矩形 4"/>
          <p:cNvSpPr/>
          <p:nvPr/>
        </p:nvSpPr>
        <p:spPr>
          <a:xfrm>
            <a:off x="1472652" y="1992856"/>
            <a:ext cx="666755" cy="666755"/>
          </a:xfrm>
          <a:prstGeom prst="rect">
            <a:avLst/>
          </a:prstGeom>
          <a:no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6" name="线形标注 1 5"/>
          <p:cNvSpPr/>
          <p:nvPr/>
        </p:nvSpPr>
        <p:spPr>
          <a:xfrm>
            <a:off x="2450559" y="548680"/>
            <a:ext cx="5715040" cy="1095413"/>
          </a:xfrm>
          <a:prstGeom prst="borderCallout1">
            <a:avLst>
              <a:gd name="adj1" fmla="val 32281"/>
              <a:gd name="adj2" fmla="val -1653"/>
              <a:gd name="adj3" fmla="val 125700"/>
              <a:gd name="adj4" fmla="val -66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a:latin typeface="黑体" panose="02010609060101010101" charset="-122"/>
                <a:ea typeface="黑体" panose="02010609060101010101" charset="-122"/>
              </a:rPr>
              <a:t>“千”“万”是虚指，写出竹子坚韧从容的神态</a:t>
            </a:r>
            <a:endParaRPr lang="zh-CN" altLang="en-US" sz="3200" dirty="0">
              <a:latin typeface="黑体" panose="02010609060101010101" charset="-122"/>
              <a:ea typeface="黑体" panose="02010609060101010101" charset="-122"/>
            </a:endParaRPr>
          </a:p>
        </p:txBody>
      </p:sp>
      <p:sp>
        <p:nvSpPr>
          <p:cNvPr id="7" name="矩形 6"/>
          <p:cNvSpPr/>
          <p:nvPr/>
        </p:nvSpPr>
        <p:spPr>
          <a:xfrm>
            <a:off x="2707060" y="1993125"/>
            <a:ext cx="666755" cy="666755"/>
          </a:xfrm>
          <a:prstGeom prst="rect">
            <a:avLst/>
          </a:prstGeom>
          <a:noFill/>
          <a:ln>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 name="矩形 7"/>
          <p:cNvSpPr/>
          <p:nvPr/>
        </p:nvSpPr>
        <p:spPr>
          <a:xfrm>
            <a:off x="1498052" y="3168104"/>
            <a:ext cx="666755" cy="66675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 name="矩形 1"/>
          <p:cNvSpPr/>
          <p:nvPr/>
        </p:nvSpPr>
        <p:spPr>
          <a:xfrm>
            <a:off x="623392" y="3980285"/>
            <a:ext cx="1497663" cy="954405"/>
          </a:xfrm>
          <a:prstGeom prst="rect">
            <a:avLst/>
          </a:prstGeom>
          <a:solidFill>
            <a:schemeClr val="accent6">
              <a:lumMod val="40000"/>
              <a:lumOff val="60000"/>
            </a:schemeClr>
          </a:solidFill>
        </p:spPr>
        <p:txBody>
          <a:bodyPr wrap="square">
            <a:spAutoFit/>
          </a:bodyPr>
          <a:lstStyle/>
          <a:p>
            <a:pPr lvl="0" fontAlgn="base">
              <a:lnSpc>
                <a:spcPct val="150000"/>
              </a:lnSpc>
              <a:spcBef>
                <a:spcPct val="0"/>
              </a:spcBef>
              <a:spcAft>
                <a:spcPct val="0"/>
              </a:spcAft>
            </a:pPr>
            <a:r>
              <a:rPr lang="zh-CN" altLang="en-US" sz="3735" b="1" dirty="0">
                <a:solidFill>
                  <a:prstClr val="black"/>
                </a:solidFill>
                <a:latin typeface="楷体" panose="02010609060101010101" pitchFamily="49" charset="-122"/>
                <a:ea typeface="楷体" panose="02010609060101010101" pitchFamily="49" charset="-122"/>
                <a:cs typeface="Times New Roman" panose="02020603050405020304" pitchFamily="18" charset="0"/>
              </a:rPr>
              <a:t>任凭。</a:t>
            </a:r>
            <a:endParaRPr lang="en-US" altLang="zh-CN" sz="3735" b="1" dirty="0">
              <a:solidFill>
                <a:prstClr val="black"/>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10" name="矩形 9"/>
          <p:cNvSpPr/>
          <p:nvPr/>
        </p:nvSpPr>
        <p:spPr>
          <a:xfrm>
            <a:off x="2129881" y="3168104"/>
            <a:ext cx="666755" cy="66675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1" name="矩形 10"/>
          <p:cNvSpPr/>
          <p:nvPr/>
        </p:nvSpPr>
        <p:spPr>
          <a:xfrm>
            <a:off x="2201328" y="3970808"/>
            <a:ext cx="986064" cy="954405"/>
          </a:xfrm>
          <a:prstGeom prst="rect">
            <a:avLst/>
          </a:prstGeom>
          <a:solidFill>
            <a:schemeClr val="accent6">
              <a:lumMod val="40000"/>
              <a:lumOff val="60000"/>
            </a:schemeClr>
          </a:solidFill>
        </p:spPr>
        <p:txBody>
          <a:bodyPr wrap="square">
            <a:spAutoFit/>
          </a:bodyPr>
          <a:lstStyle/>
          <a:p>
            <a:pPr lvl="0" fontAlgn="base">
              <a:lnSpc>
                <a:spcPct val="150000"/>
              </a:lnSpc>
              <a:spcBef>
                <a:spcPct val="0"/>
              </a:spcBef>
              <a:spcAft>
                <a:spcPct val="0"/>
              </a:spcAft>
            </a:pPr>
            <a:r>
              <a:rPr lang="zh-CN" altLang="en-US" sz="3735" b="1" dirty="0">
                <a:solidFill>
                  <a:prstClr val="black"/>
                </a:solidFill>
                <a:latin typeface="楷体" panose="02010609060101010101" pitchFamily="49" charset="-122"/>
                <a:ea typeface="楷体" panose="02010609060101010101" pitchFamily="49" charset="-122"/>
                <a:cs typeface="Times New Roman" panose="02020603050405020304" pitchFamily="18" charset="0"/>
              </a:rPr>
              <a:t>你。</a:t>
            </a:r>
            <a:endParaRPr lang="en-US" altLang="zh-CN" sz="3735" b="1" dirty="0">
              <a:solidFill>
                <a:prstClr val="black"/>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12" name="矩形 11"/>
          <p:cNvSpPr/>
          <p:nvPr/>
        </p:nvSpPr>
        <p:spPr>
          <a:xfrm>
            <a:off x="6159116" y="1892381"/>
            <a:ext cx="2934531" cy="954405"/>
          </a:xfrm>
          <a:prstGeom prst="rect">
            <a:avLst/>
          </a:prstGeom>
          <a:solidFill>
            <a:schemeClr val="accent6">
              <a:lumMod val="40000"/>
              <a:lumOff val="60000"/>
            </a:schemeClr>
          </a:solidFill>
        </p:spPr>
        <p:txBody>
          <a:bodyPr wrap="square">
            <a:spAutoFit/>
          </a:bodyPr>
          <a:lstStyle/>
          <a:p>
            <a:pPr fontAlgn="base">
              <a:lnSpc>
                <a:spcPct val="150000"/>
              </a:lnSpc>
              <a:spcBef>
                <a:spcPct val="0"/>
              </a:spcBef>
              <a:spcAft>
                <a:spcPct val="0"/>
              </a:spcAft>
            </a:pPr>
            <a:r>
              <a:rPr lang="zh-CN" altLang="en-US" sz="3735" b="1" dirty="0">
                <a:latin typeface="楷体" panose="02010609060101010101" pitchFamily="49" charset="-122"/>
                <a:ea typeface="楷体" panose="02010609060101010101" pitchFamily="49" charset="-122"/>
                <a:cs typeface="Times New Roman" panose="02020603050405020304" pitchFamily="18" charset="0"/>
              </a:rPr>
              <a:t>坚定，强劲。</a:t>
            </a:r>
            <a:endParaRPr lang="en-US" altLang="zh-CN" sz="3735" b="1" dirty="0">
              <a:latin typeface="楷体" panose="02010609060101010101" pitchFamily="49" charset="-122"/>
              <a:ea typeface="楷体" panose="02010609060101010101" pitchFamily="49" charset="-122"/>
              <a:cs typeface="Times New Roman" panose="02020603050405020304" pitchFamily="18" charset="0"/>
            </a:endParaRPr>
          </a:p>
        </p:txBody>
      </p:sp>
      <p:sp>
        <p:nvSpPr>
          <p:cNvPr id="13" name="矩形 12"/>
          <p:cNvSpPr/>
          <p:nvPr/>
        </p:nvSpPr>
        <p:spPr>
          <a:xfrm>
            <a:off x="4622977" y="1992856"/>
            <a:ext cx="1196313" cy="66675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Effect transition="in" filter="fade">
                                      <p:cBhvr>
                                        <p:cTn id="31" dur="500"/>
                                        <p:tgtEl>
                                          <p:spTgt spid="12"/>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additive="base">
                                        <p:cTn id="36" dur="500" fill="hold"/>
                                        <p:tgtEl>
                                          <p:spTgt spid="8"/>
                                        </p:tgtEl>
                                        <p:attrNameLst>
                                          <p:attrName>ppt_x</p:attrName>
                                        </p:attrNameLst>
                                      </p:cBhvr>
                                      <p:tavLst>
                                        <p:tav tm="0">
                                          <p:val>
                                            <p:strVal val="#ppt_x"/>
                                          </p:val>
                                        </p:tav>
                                        <p:tav tm="100000">
                                          <p:val>
                                            <p:strVal val="#ppt_x"/>
                                          </p:val>
                                        </p:tav>
                                      </p:tavLst>
                                    </p:anim>
                                    <p:anim calcmode="lin" valueType="num">
                                      <p:cBhvr additive="base">
                                        <p:cTn id="37"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2"/>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grpId="0" nodeType="click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500" fill="hold"/>
                                        <p:tgtEl>
                                          <p:spTgt spid="10"/>
                                        </p:tgtEl>
                                        <p:attrNameLst>
                                          <p:attrName>ppt_x</p:attrName>
                                        </p:attrNameLst>
                                      </p:cBhvr>
                                      <p:tavLst>
                                        <p:tav tm="0">
                                          <p:val>
                                            <p:strVal val="#ppt_x"/>
                                          </p:val>
                                        </p:tav>
                                        <p:tav tm="100000">
                                          <p:val>
                                            <p:strVal val="#ppt_x"/>
                                          </p:val>
                                        </p:tav>
                                      </p:tavLst>
                                    </p:anim>
                                    <p:anim calcmode="lin" valueType="num">
                                      <p:cBhvr additive="base">
                                        <p:cTn id="47"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11"/>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grpId="0" nodeType="click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additive="base">
                                        <p:cTn id="56" dur="500" fill="hold"/>
                                        <p:tgtEl>
                                          <p:spTgt spid="14"/>
                                        </p:tgtEl>
                                        <p:attrNameLst>
                                          <p:attrName>ppt_x</p:attrName>
                                        </p:attrNameLst>
                                      </p:cBhvr>
                                      <p:tavLst>
                                        <p:tav tm="0">
                                          <p:val>
                                            <p:strVal val="#ppt_x"/>
                                          </p:val>
                                        </p:tav>
                                        <p:tav tm="100000">
                                          <p:val>
                                            <p:strVal val="#ppt_x"/>
                                          </p:val>
                                        </p:tav>
                                      </p:tavLst>
                                    </p:anim>
                                    <p:anim calcmode="lin" valueType="num">
                                      <p:cBhvr additive="base">
                                        <p:cTn id="57"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5" grpId="0" bldLvl="0" animBg="1"/>
      <p:bldP spid="6" grpId="0" bldLvl="0" animBg="1"/>
      <p:bldP spid="7" grpId="0" bldLvl="0" animBg="1"/>
      <p:bldP spid="8" grpId="0" bldLvl="0" animBg="1"/>
      <p:bldP spid="2" grpId="0" bldLvl="0" animBg="1"/>
      <p:bldP spid="10" grpId="0" bldLvl="0" animBg="1"/>
      <p:bldP spid="11" grpId="0" bldLvl="0" animBg="1"/>
      <p:bldP spid="12" grpId="0" bldLvl="0" animBg="1"/>
      <p:bldP spid="13"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rotWithShape="1">
          <a:blip r:embed="rId1">
            <a:extLst>
              <a:ext uri="{28A0092B-C50C-407E-A947-70E740481C1C}">
                <a14:useLocalDpi xmlns:a14="http://schemas.microsoft.com/office/drawing/2010/main" val="0"/>
              </a:ext>
            </a:extLst>
          </a:blip>
          <a:srcRect b="5419"/>
          <a:stretch>
            <a:fillRect/>
          </a:stretch>
        </p:blipFill>
        <p:spPr bwMode="auto">
          <a:xfrm>
            <a:off x="1" y="-1"/>
            <a:ext cx="12192000" cy="68685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圆角矩形 3"/>
          <p:cNvSpPr/>
          <p:nvPr/>
        </p:nvSpPr>
        <p:spPr>
          <a:xfrm>
            <a:off x="335360" y="260645"/>
            <a:ext cx="4608512" cy="6048673"/>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altLang="zh-CN" sz="3200" dirty="0">
                <a:solidFill>
                  <a:srgbClr val="FF0000"/>
                </a:solidFill>
                <a:latin typeface="黑体" panose="02010609060101010101" charset="-122"/>
                <a:ea typeface="黑体" panose="02010609060101010101" charset="-122"/>
                <a:cs typeface="黑体" panose="02010609060101010101" charset="-122"/>
              </a:rPr>
              <a:t>    </a:t>
            </a:r>
            <a:r>
              <a:rPr lang="zh-CN" altLang="en-US" sz="3200" dirty="0">
                <a:solidFill>
                  <a:srgbClr val="FF0000"/>
                </a:solidFill>
                <a:latin typeface="黑体" panose="02010609060101010101" charset="-122"/>
                <a:ea typeface="黑体" panose="02010609060101010101" charset="-122"/>
                <a:cs typeface="黑体" panose="02010609060101010101" charset="-122"/>
              </a:rPr>
              <a:t>诗意：</a:t>
            </a:r>
            <a:r>
              <a:rPr lang="zh-CN" altLang="en-US" sz="3200" dirty="0">
                <a:solidFill>
                  <a:schemeClr val="tx1"/>
                </a:solidFill>
                <a:latin typeface="黑体" panose="02010609060101010101" charset="-122"/>
                <a:ea typeface="黑体" panose="02010609060101010101" charset="-122"/>
                <a:cs typeface="黑体" panose="02010609060101010101" charset="-122"/>
                <a:sym typeface="+mn-ea"/>
              </a:rPr>
              <a:t>哪怕遭受了千万次的磨难和打击，竹子依然还是那样的坚韧和强劲。也不管刮的是东风西风，还是南风北风，都不能把它吹倒，都不能让它屈服。</a:t>
            </a:r>
            <a:endParaRPr lang="zh-CN" altLang="en-US" sz="3200" dirty="0">
              <a:solidFill>
                <a:schemeClr val="tx1"/>
              </a:solidFill>
              <a:latin typeface="黑体" panose="02010609060101010101" charset="-122"/>
              <a:ea typeface="黑体" panose="02010609060101010101" charset="-122"/>
              <a:cs typeface="黑体" panose="02010609060101010101" charset="-122"/>
              <a:sym typeface="+mn-ea"/>
            </a:endParaRPr>
          </a:p>
        </p:txBody>
      </p:sp>
      <p:sp>
        <p:nvSpPr>
          <p:cNvPr id="2" name="矩形 1"/>
          <p:cNvSpPr/>
          <p:nvPr/>
        </p:nvSpPr>
        <p:spPr>
          <a:xfrm>
            <a:off x="2197663" y="5445224"/>
            <a:ext cx="4283935" cy="707390"/>
          </a:xfrm>
          <a:prstGeom prst="rect">
            <a:avLst/>
          </a:prstGeom>
        </p:spPr>
        <p:txBody>
          <a:bodyPr wrap="square">
            <a:spAutoFit/>
          </a:bodyPr>
          <a:lstStyle/>
          <a:p>
            <a:pPr lvl="0" defTabSz="914400" fontAlgn="base">
              <a:lnSpc>
                <a:spcPct val="150000"/>
              </a:lnSpc>
              <a:spcBef>
                <a:spcPct val="0"/>
              </a:spcBef>
              <a:spcAft>
                <a:spcPct val="0"/>
              </a:spcAft>
            </a:pPr>
            <a:r>
              <a:rPr lang="zh-CN" altLang="en-US" sz="2665" dirty="0">
                <a:solidFill>
                  <a:srgbClr val="FF0000"/>
                </a:solidFill>
                <a:latin typeface="黑体" panose="02010609060101010101" charset="-122"/>
                <a:ea typeface="黑体" panose="02010609060101010101" charset="-122"/>
                <a:cs typeface="宋体" panose="02010600030101010101" pitchFamily="2" charset="-122"/>
              </a:rPr>
              <a:t>（课后第二题）</a:t>
            </a:r>
            <a:endParaRPr lang="zh-CN" altLang="en-US" sz="2665" dirty="0">
              <a:solidFill>
                <a:srgbClr val="FF0000"/>
              </a:solidFill>
              <a:latin typeface="黑体" panose="02010609060101010101" charset="-122"/>
              <a:ea typeface="黑体" panose="02010609060101010101"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p:cNvSpPr>
            <a:spLocks noChangeArrowheads="1"/>
          </p:cNvSpPr>
          <p:nvPr/>
        </p:nvSpPr>
        <p:spPr bwMode="auto">
          <a:xfrm>
            <a:off x="1391477" y="1604202"/>
            <a:ext cx="9525067" cy="1847850"/>
          </a:xfrm>
          <a:prstGeom prst="rect">
            <a:avLst/>
          </a:prstGeom>
          <a:noFill/>
          <a:ln w="9525">
            <a:noFill/>
            <a:miter lim="800000"/>
          </a:ln>
          <a:effectLst/>
        </p:spPr>
        <p:txBody>
          <a:bodyPr vert="horz" wrap="square" lIns="121920" tIns="60960" rIns="121920" bIns="60960" numCol="1" anchor="ctr" anchorCtr="0" compatLnSpc="1">
            <a:spAutoFit/>
          </a:bodyPr>
          <a:lstStyle/>
          <a:p>
            <a:pPr>
              <a:lnSpc>
                <a:spcPct val="150000"/>
              </a:lnSpc>
            </a:pPr>
            <a:r>
              <a:rPr lang="zh-CN" altLang="en-US" sz="3735" dirty="0">
                <a:latin typeface="黑体" panose="02010609060101010101" charset="-122"/>
                <a:ea typeface="黑体" panose="02010609060101010101" charset="-122"/>
              </a:rPr>
              <a:t>    </a:t>
            </a:r>
            <a:r>
              <a:rPr lang="en-US" altLang="zh-CN" sz="3735" dirty="0">
                <a:latin typeface="黑体" panose="02010609060101010101" charset="-122"/>
                <a:ea typeface="黑体" panose="02010609060101010101" charset="-122"/>
              </a:rPr>
              <a:t>《</a:t>
            </a:r>
            <a:r>
              <a:rPr lang="zh-CN" altLang="en-US" sz="3735" dirty="0">
                <a:latin typeface="黑体" panose="02010609060101010101" charset="-122"/>
                <a:ea typeface="黑体" panose="02010609060101010101" charset="-122"/>
              </a:rPr>
              <a:t>竹石</a:t>
            </a:r>
            <a:r>
              <a:rPr lang="en-US" altLang="zh-CN" sz="3735" dirty="0">
                <a:latin typeface="黑体" panose="02010609060101010101" charset="-122"/>
                <a:ea typeface="黑体" panose="02010609060101010101" charset="-122"/>
              </a:rPr>
              <a:t>》</a:t>
            </a:r>
            <a:r>
              <a:rPr lang="zh-CN" altLang="en-US" sz="3735" dirty="0">
                <a:latin typeface="黑体" panose="02010609060101010101" charset="-122"/>
                <a:ea typeface="黑体" panose="02010609060101010101" charset="-122"/>
              </a:rPr>
              <a:t>这首诗表达了作者</a:t>
            </a:r>
            <a:r>
              <a:rPr lang="zh-CN" altLang="en-US" sz="3735" dirty="0">
                <a:solidFill>
                  <a:srgbClr val="FF0000"/>
                </a:solidFill>
                <a:latin typeface="黑体" panose="02010609060101010101" charset="-122"/>
                <a:ea typeface="黑体" panose="02010609060101010101" charset="-122"/>
              </a:rPr>
              <a:t>正直倔强</a:t>
            </a:r>
            <a:r>
              <a:rPr lang="zh-CN" altLang="en-US" sz="3735" dirty="0">
                <a:latin typeface="黑体" panose="02010609060101010101" charset="-122"/>
                <a:ea typeface="黑体" panose="02010609060101010101" charset="-122"/>
              </a:rPr>
              <a:t>的性格，</a:t>
            </a:r>
            <a:r>
              <a:rPr lang="zh-CN" altLang="en-US" sz="3735" dirty="0">
                <a:solidFill>
                  <a:srgbClr val="FF0000"/>
                </a:solidFill>
                <a:latin typeface="黑体" panose="02010609060101010101" charset="-122"/>
                <a:ea typeface="黑体" panose="02010609060101010101" charset="-122"/>
              </a:rPr>
              <a:t>决不向任何邪恶势力低头</a:t>
            </a:r>
            <a:r>
              <a:rPr lang="zh-CN" altLang="en-US" sz="3735" dirty="0">
                <a:latin typeface="黑体" panose="02010609060101010101" charset="-122"/>
                <a:ea typeface="黑体" panose="02010609060101010101" charset="-122"/>
              </a:rPr>
              <a:t>的高傲风骨。</a:t>
            </a:r>
            <a:endParaRPr lang="zh-CN" altLang="en-US" sz="3735" dirty="0">
              <a:latin typeface="黑体" panose="02010609060101010101" charset="-122"/>
              <a:ea typeface="黑体" panose="02010609060101010101" charset="-122"/>
            </a:endParaRPr>
          </a:p>
        </p:txBody>
      </p:sp>
      <p:sp>
        <p:nvSpPr>
          <p:cNvPr id="5" name="Rectangle 1"/>
          <p:cNvSpPr>
            <a:spLocks noChangeArrowheads="1"/>
          </p:cNvSpPr>
          <p:nvPr/>
        </p:nvSpPr>
        <p:spPr bwMode="auto">
          <a:xfrm>
            <a:off x="1082147" y="4310728"/>
            <a:ext cx="5376597" cy="984885"/>
          </a:xfrm>
          <a:prstGeom prst="rect">
            <a:avLst/>
          </a:prstGeom>
          <a:noFill/>
          <a:ln w="9525">
            <a:noFill/>
            <a:miter lim="800000"/>
          </a:ln>
          <a:effectLst/>
        </p:spPr>
        <p:txBody>
          <a:bodyPr vert="horz" wrap="square" lIns="121920" tIns="60960" rIns="121920" bIns="60960" numCol="1" anchor="ctr" anchorCtr="0" compatLnSpc="1">
            <a:spAutoFit/>
          </a:bodyPr>
          <a:lstStyle/>
          <a:p>
            <a:pPr>
              <a:lnSpc>
                <a:spcPct val="150000"/>
              </a:lnSpc>
            </a:pPr>
            <a:r>
              <a:rPr lang="zh-CN" altLang="en-US" sz="3735" dirty="0">
                <a:latin typeface="黑体" panose="02010609060101010101" charset="-122"/>
                <a:ea typeface="黑体" panose="02010609060101010101" charset="-122"/>
              </a:rPr>
              <a:t>一起伴着音乐读一读吧！</a:t>
            </a:r>
            <a:endParaRPr lang="zh-CN" altLang="en-US" sz="3735" dirty="0">
              <a:latin typeface="黑体" panose="02010609060101010101" charset="-122"/>
              <a:ea typeface="黑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073557" y="2250468"/>
            <a:ext cx="9683513" cy="755650"/>
          </a:xfrm>
          <a:prstGeom prst="rect">
            <a:avLst/>
          </a:prstGeom>
        </p:spPr>
        <p:txBody>
          <a:bodyPr wrap="square" lIns="91440" tIns="45720" rIns="91440" bIns="45720">
            <a:spAutoFit/>
          </a:bodyPr>
          <a:lstStyle/>
          <a:p>
            <a:pPr algn="just">
              <a:lnSpc>
                <a:spcPct val="120000"/>
              </a:lnSpc>
            </a:pPr>
            <a:r>
              <a:rPr lang="zh-CN" altLang="en-US" sz="3600" dirty="0">
                <a:latin typeface="楷体" panose="02010609060101010101" pitchFamily="49" charset="-122"/>
                <a:ea typeface="楷体" panose="02010609060101010101" pitchFamily="49" charset="-122"/>
              </a:rPr>
              <a:t>    </a:t>
            </a:r>
            <a:endParaRPr lang="zh-CN" altLang="en-US" sz="3600" dirty="0">
              <a:latin typeface="楷体" panose="02010609060101010101" pitchFamily="49" charset="-122"/>
              <a:ea typeface="楷体" panose="02010609060101010101" pitchFamily="49" charset="-122"/>
            </a:endParaRPr>
          </a:p>
        </p:txBody>
      </p:sp>
      <p:sp>
        <p:nvSpPr>
          <p:cNvPr id="16" name="文本框 14"/>
          <p:cNvSpPr txBox="1"/>
          <p:nvPr/>
        </p:nvSpPr>
        <p:spPr>
          <a:xfrm>
            <a:off x="1023916" y="644353"/>
            <a:ext cx="2715676" cy="748030"/>
          </a:xfrm>
          <a:prstGeom prst="rect">
            <a:avLst/>
          </a:prstGeom>
          <a:noFill/>
        </p:spPr>
        <p:txBody>
          <a:bodyPr wrap="square" lIns="91440" tIns="45720" rIns="91440" bIns="45720" rtlCol="0">
            <a:spAutoFit/>
          </a:bodyPr>
          <a:lstStyle/>
          <a:p>
            <a:r>
              <a:rPr lang="zh-CN" altLang="en-US" sz="4265" b="1" dirty="0">
                <a:solidFill>
                  <a:srgbClr val="875000"/>
                </a:solidFill>
                <a:latin typeface="幼圆" panose="02010509060101010101" pitchFamily="49" charset="-122"/>
                <a:ea typeface="幼圆" panose="02010509060101010101" pitchFamily="49" charset="-122"/>
              </a:rPr>
              <a:t>主题概括</a:t>
            </a:r>
            <a:endParaRPr lang="zh-CN" altLang="en-US" sz="4265" b="1" dirty="0">
              <a:solidFill>
                <a:srgbClr val="875000"/>
              </a:solidFill>
              <a:latin typeface="幼圆" panose="02010509060101010101" pitchFamily="49" charset="-122"/>
              <a:ea typeface="幼圆" panose="02010509060101010101" pitchFamily="49" charset="-122"/>
            </a:endParaRPr>
          </a:p>
        </p:txBody>
      </p:sp>
      <p:pic>
        <p:nvPicPr>
          <p:cNvPr id="17" name="图片 16"/>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30696" y="714589"/>
            <a:ext cx="489147" cy="608451"/>
          </a:xfrm>
          <a:prstGeom prst="rect">
            <a:avLst/>
          </a:prstGeom>
        </p:spPr>
      </p:pic>
      <p:sp>
        <p:nvSpPr>
          <p:cNvPr id="3" name="文本框 2"/>
          <p:cNvSpPr txBox="1"/>
          <p:nvPr/>
        </p:nvSpPr>
        <p:spPr>
          <a:xfrm>
            <a:off x="1007745" y="2007235"/>
            <a:ext cx="10662285" cy="2680335"/>
          </a:xfrm>
          <a:prstGeom prst="rect">
            <a:avLst/>
          </a:prstGeom>
          <a:noFill/>
        </p:spPr>
        <p:txBody>
          <a:bodyPr wrap="square" rtlCol="0" anchor="t">
            <a:spAutoFit/>
          </a:bodyPr>
          <a:lstStyle/>
          <a:p>
            <a:pPr>
              <a:lnSpc>
                <a:spcPct val="150000"/>
              </a:lnSpc>
            </a:pPr>
            <a:r>
              <a:rPr lang="en-US" altLang="zh-CN" sz="3735" dirty="0">
                <a:latin typeface="黑体" panose="02010609060101010101" charset="-122"/>
                <a:ea typeface="黑体" panose="02010609060101010101" charset="-122"/>
                <a:cs typeface="楷体" panose="02010609060101010101" pitchFamily="49" charset="-122"/>
              </a:rPr>
              <a:t>   </a:t>
            </a:r>
            <a:r>
              <a:rPr lang="en-US" altLang="zh-CN" sz="3735" dirty="0">
                <a:latin typeface="黑体" panose="02010609060101010101" charset="-122"/>
                <a:ea typeface="黑体" panose="02010609060101010101" charset="-122"/>
              </a:rPr>
              <a:t>《</a:t>
            </a:r>
            <a:r>
              <a:rPr lang="zh-CN" altLang="en-US" sz="3735" dirty="0">
                <a:latin typeface="黑体" panose="02010609060101010101" charset="-122"/>
                <a:ea typeface="黑体" panose="02010609060101010101" charset="-122"/>
              </a:rPr>
              <a:t>竹石</a:t>
            </a:r>
            <a:r>
              <a:rPr lang="en-US" altLang="zh-CN" sz="3735" dirty="0">
                <a:latin typeface="黑体" panose="02010609060101010101" charset="-122"/>
                <a:ea typeface="黑体" panose="02010609060101010101" charset="-122"/>
              </a:rPr>
              <a:t>》</a:t>
            </a:r>
            <a:r>
              <a:rPr lang="zh-CN" altLang="en-US" sz="3735" dirty="0">
                <a:latin typeface="黑体" panose="02010609060101010101" charset="-122"/>
                <a:ea typeface="黑体" panose="02010609060101010101" charset="-122"/>
              </a:rPr>
              <a:t>这首诗借赞美在艰难、恶劣环境中的岩竹，抒写了诗人</a:t>
            </a:r>
            <a:r>
              <a:rPr lang="zh-CN" altLang="en-US" sz="3735" u="sng" dirty="0">
                <a:latin typeface="黑体" panose="02010609060101010101" charset="-122"/>
                <a:ea typeface="黑体" panose="02010609060101010101" charset="-122"/>
              </a:rPr>
              <a:t>                       </a:t>
            </a:r>
            <a:r>
              <a:rPr lang="zh-CN" altLang="en-US" sz="3735" dirty="0">
                <a:latin typeface="黑体" panose="02010609060101010101" charset="-122"/>
                <a:ea typeface="黑体" panose="02010609060101010101" charset="-122"/>
              </a:rPr>
              <a:t>的高尚品质，说明做人要</a:t>
            </a:r>
            <a:r>
              <a:rPr lang="zh-CN" altLang="en-US" sz="3735" u="sng" dirty="0">
                <a:latin typeface="黑体" panose="02010609060101010101" charset="-122"/>
                <a:ea typeface="黑体" panose="02010609060101010101" charset="-122"/>
              </a:rPr>
              <a:t>                       </a:t>
            </a:r>
            <a:r>
              <a:rPr lang="zh-CN" altLang="en-US" sz="3735" dirty="0">
                <a:latin typeface="黑体" panose="02010609060101010101" charset="-122"/>
                <a:ea typeface="黑体" panose="02010609060101010101" charset="-122"/>
              </a:rPr>
              <a:t>。</a:t>
            </a:r>
            <a:endParaRPr lang="zh-CN" altLang="en-US" sz="3735" u="sng" dirty="0">
              <a:latin typeface="黑体" panose="02010609060101010101" charset="-122"/>
              <a:ea typeface="黑体" panose="02010609060101010101" charset="-122"/>
            </a:endParaRPr>
          </a:p>
        </p:txBody>
      </p:sp>
      <p:sp>
        <p:nvSpPr>
          <p:cNvPr id="2" name="矩形 1"/>
          <p:cNvSpPr/>
          <p:nvPr/>
        </p:nvSpPr>
        <p:spPr>
          <a:xfrm>
            <a:off x="5468712" y="3006330"/>
            <a:ext cx="5239173" cy="666115"/>
          </a:xfrm>
          <a:prstGeom prst="rect">
            <a:avLst/>
          </a:prstGeom>
        </p:spPr>
        <p:txBody>
          <a:bodyPr wrap="square">
            <a:spAutoFit/>
          </a:bodyPr>
          <a:lstStyle/>
          <a:p>
            <a:r>
              <a:rPr lang="zh-CN" altLang="en-US" sz="3735" b="1" dirty="0">
                <a:solidFill>
                  <a:srgbClr val="FF0000"/>
                </a:solidFill>
                <a:latin typeface="黑体" panose="02010609060101010101" charset="-122"/>
                <a:ea typeface="黑体" panose="02010609060101010101" charset="-122"/>
              </a:rPr>
              <a:t>坚忍不拔</a:t>
            </a:r>
            <a:r>
              <a:rPr lang="zh-CN" altLang="en-US" sz="3735" dirty="0">
                <a:solidFill>
                  <a:srgbClr val="FF0000"/>
                </a:solidFill>
                <a:latin typeface="黑体" panose="02010609060101010101" charset="-122"/>
                <a:ea typeface="黑体" panose="02010609060101010101" charset="-122"/>
              </a:rPr>
              <a:t>、</a:t>
            </a:r>
            <a:r>
              <a:rPr lang="zh-CN" altLang="en-US" sz="3735" b="1" dirty="0">
                <a:solidFill>
                  <a:srgbClr val="FF0000"/>
                </a:solidFill>
                <a:latin typeface="黑体" panose="02010609060101010101" charset="-122"/>
                <a:ea typeface="黑体" panose="02010609060101010101" charset="-122"/>
              </a:rPr>
              <a:t>顽强不屈</a:t>
            </a:r>
            <a:endParaRPr lang="zh-CN" altLang="en-US" sz="2400" dirty="0">
              <a:solidFill>
                <a:srgbClr val="FF0000"/>
              </a:solidFill>
            </a:endParaRPr>
          </a:p>
        </p:txBody>
      </p:sp>
      <p:sp>
        <p:nvSpPr>
          <p:cNvPr id="5" name="矩形 4"/>
          <p:cNvSpPr/>
          <p:nvPr/>
        </p:nvSpPr>
        <p:spPr>
          <a:xfrm>
            <a:off x="5915313" y="3874523"/>
            <a:ext cx="4792893" cy="666115"/>
          </a:xfrm>
          <a:prstGeom prst="rect">
            <a:avLst/>
          </a:prstGeom>
        </p:spPr>
        <p:txBody>
          <a:bodyPr wrap="square">
            <a:spAutoFit/>
          </a:bodyPr>
          <a:lstStyle/>
          <a:p>
            <a:r>
              <a:rPr lang="zh-CN" altLang="en-US" sz="3735" b="1" dirty="0">
                <a:solidFill>
                  <a:srgbClr val="FF0000"/>
                </a:solidFill>
                <a:latin typeface="黑体" panose="02010609060101010101" charset="-122"/>
                <a:ea typeface="黑体" panose="02010609060101010101" charset="-122"/>
              </a:rPr>
              <a:t>有骨气</a:t>
            </a:r>
            <a:r>
              <a:rPr lang="zh-CN" altLang="en-US" sz="3735" dirty="0">
                <a:solidFill>
                  <a:srgbClr val="FF0000"/>
                </a:solidFill>
                <a:latin typeface="黑体" panose="02010609060101010101" charset="-122"/>
                <a:ea typeface="黑体" panose="02010609060101010101" charset="-122"/>
              </a:rPr>
              <a:t>，</a:t>
            </a:r>
            <a:r>
              <a:rPr lang="zh-CN" altLang="en-US" sz="3735" b="1" dirty="0">
                <a:solidFill>
                  <a:srgbClr val="FF0000"/>
                </a:solidFill>
                <a:latin typeface="黑体" panose="02010609060101010101" charset="-122"/>
                <a:ea typeface="黑体" panose="02010609060101010101" charset="-122"/>
              </a:rPr>
              <a:t>不能随风倒</a:t>
            </a:r>
            <a:endParaRPr lang="zh-CN" altLang="en-US" sz="24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1"/>
          <p:cNvSpPr txBox="1"/>
          <p:nvPr/>
        </p:nvSpPr>
        <p:spPr>
          <a:xfrm>
            <a:off x="1076331" y="740701"/>
            <a:ext cx="9682480" cy="3543935"/>
          </a:xfrm>
          <a:prstGeom prst="rect">
            <a:avLst/>
          </a:prstGeom>
          <a:noFill/>
        </p:spPr>
        <p:txBody>
          <a:bodyPr wrap="none" rtlCol="0" anchor="t">
            <a:spAutoFit/>
          </a:bodyPr>
          <a:lstStyle/>
          <a:p>
            <a:pPr>
              <a:lnSpc>
                <a:spcPct val="200000"/>
              </a:lnSpc>
            </a:pPr>
            <a:r>
              <a:rPr lang="zh-CN" altLang="en-US" sz="3735" dirty="0">
                <a:latin typeface="黑体" panose="02010609060101010101" charset="-122"/>
                <a:ea typeface="黑体" panose="02010609060101010101" charset="-122"/>
              </a:rPr>
              <a:t>二、将</a:t>
            </a:r>
            <a:r>
              <a:rPr lang="en-US" altLang="zh-CN" sz="3735" dirty="0">
                <a:latin typeface="黑体" panose="02010609060101010101" charset="-122"/>
                <a:ea typeface="黑体" panose="02010609060101010101" charset="-122"/>
              </a:rPr>
              <a:t>《</a:t>
            </a:r>
            <a:r>
              <a:rPr lang="zh-CN" altLang="en-US" sz="3735" dirty="0">
                <a:latin typeface="黑体" panose="02010609060101010101" charset="-122"/>
                <a:ea typeface="黑体" panose="02010609060101010101" charset="-122"/>
              </a:rPr>
              <a:t>竹石</a:t>
            </a:r>
            <a:r>
              <a:rPr lang="en-US" altLang="zh-CN" sz="3735" dirty="0">
                <a:latin typeface="黑体" panose="02010609060101010101" charset="-122"/>
                <a:ea typeface="黑体" panose="02010609060101010101" charset="-122"/>
              </a:rPr>
              <a:t>》</a:t>
            </a:r>
            <a:r>
              <a:rPr lang="zh-CN" altLang="en-US" sz="3735" dirty="0">
                <a:latin typeface="黑体" panose="02010609060101010101" charset="-122"/>
                <a:ea typeface="黑体" panose="02010609060101010101" charset="-122"/>
              </a:rPr>
              <a:t>补充完整。</a:t>
            </a:r>
            <a:endParaRPr lang="en-US" altLang="zh-CN" sz="3735" dirty="0">
              <a:latin typeface="黑体" panose="02010609060101010101" charset="-122"/>
              <a:ea typeface="黑体" panose="02010609060101010101" charset="-122"/>
            </a:endParaRPr>
          </a:p>
          <a:p>
            <a:pPr>
              <a:lnSpc>
                <a:spcPct val="200000"/>
              </a:lnSpc>
            </a:pPr>
            <a:r>
              <a:rPr lang="zh-CN" altLang="en-US" sz="3735" dirty="0">
                <a:latin typeface="黑体" panose="02010609060101010101" charset="-122"/>
                <a:ea typeface="黑体" panose="02010609060101010101" charset="-122"/>
              </a:rPr>
              <a:t>    咬定青山</a:t>
            </a:r>
            <a:r>
              <a:rPr lang="zh-CN" altLang="en-US" sz="3735" u="sng" dirty="0">
                <a:latin typeface="黑体" panose="02010609060101010101" charset="-122"/>
                <a:ea typeface="黑体" panose="02010609060101010101" charset="-122"/>
              </a:rPr>
              <a:t>        </a:t>
            </a:r>
            <a:r>
              <a:rPr lang="zh-CN" altLang="en-US" sz="3735" dirty="0">
                <a:latin typeface="黑体" panose="02010609060101010101" charset="-122"/>
                <a:ea typeface="黑体" panose="02010609060101010101" charset="-122"/>
              </a:rPr>
              <a:t>，立根原在</a:t>
            </a:r>
            <a:r>
              <a:rPr lang="zh-CN" altLang="en-US" sz="3735" u="sng" dirty="0">
                <a:latin typeface="黑体" panose="02010609060101010101" charset="-122"/>
                <a:ea typeface="黑体" panose="02010609060101010101" charset="-122"/>
              </a:rPr>
              <a:t>        </a:t>
            </a:r>
            <a:r>
              <a:rPr lang="zh-CN" altLang="en-US" sz="3735" dirty="0">
                <a:latin typeface="黑体" panose="02010609060101010101" charset="-122"/>
                <a:ea typeface="黑体" panose="02010609060101010101" charset="-122"/>
              </a:rPr>
              <a:t>。  </a:t>
            </a:r>
            <a:endParaRPr lang="en-US" altLang="zh-CN" sz="3735" dirty="0">
              <a:latin typeface="黑体" panose="02010609060101010101" charset="-122"/>
              <a:ea typeface="黑体" panose="02010609060101010101" charset="-122"/>
            </a:endParaRPr>
          </a:p>
          <a:p>
            <a:pPr>
              <a:lnSpc>
                <a:spcPct val="200000"/>
              </a:lnSpc>
            </a:pPr>
            <a:r>
              <a:rPr lang="zh-CN" altLang="en-US" sz="3735" dirty="0">
                <a:latin typeface="黑体" panose="02010609060101010101" charset="-122"/>
                <a:ea typeface="黑体" panose="02010609060101010101" charset="-122"/>
              </a:rPr>
              <a:t>    千磨万击还坚劲，</a:t>
            </a:r>
            <a:r>
              <a:rPr lang="zh-CN" altLang="en-US" sz="3735" u="sng" dirty="0">
                <a:latin typeface="黑体" panose="02010609060101010101" charset="-122"/>
                <a:ea typeface="黑体" panose="02010609060101010101" charset="-122"/>
              </a:rPr>
              <a:t>                </a:t>
            </a:r>
            <a:r>
              <a:rPr lang="zh-CN" altLang="en-US" sz="3735" dirty="0">
                <a:latin typeface="黑体" panose="02010609060101010101" charset="-122"/>
                <a:ea typeface="黑体" panose="02010609060101010101" charset="-122"/>
              </a:rPr>
              <a:t>。</a:t>
            </a:r>
            <a:endParaRPr lang="zh-CN" altLang="en-US" sz="3735" dirty="0">
              <a:latin typeface="黑体" panose="02010609060101010101" charset="-122"/>
              <a:ea typeface="黑体" panose="02010609060101010101" charset="-122"/>
            </a:endParaRPr>
          </a:p>
        </p:txBody>
      </p:sp>
      <p:sp>
        <p:nvSpPr>
          <p:cNvPr id="8" name="矩形 7"/>
          <p:cNvSpPr/>
          <p:nvPr/>
        </p:nvSpPr>
        <p:spPr>
          <a:xfrm>
            <a:off x="4126904" y="2183805"/>
            <a:ext cx="1613535" cy="666115"/>
          </a:xfrm>
          <a:prstGeom prst="rect">
            <a:avLst/>
          </a:prstGeom>
        </p:spPr>
        <p:txBody>
          <a:bodyPr wrap="none">
            <a:spAutoFit/>
          </a:bodyPr>
          <a:lstStyle/>
          <a:p>
            <a:r>
              <a:rPr lang="zh-CN" altLang="en-US" sz="3735" b="1" dirty="0">
                <a:solidFill>
                  <a:srgbClr val="FF0000"/>
                </a:solidFill>
                <a:latin typeface="黑体" panose="02010609060101010101" charset="-122"/>
                <a:ea typeface="黑体" panose="02010609060101010101" charset="-122"/>
                <a:cs typeface="楷体" panose="02010609060101010101" pitchFamily="49" charset="-122"/>
              </a:rPr>
              <a:t>不放松</a:t>
            </a:r>
            <a:endParaRPr lang="zh-CN" altLang="en-US" sz="2400" dirty="0"/>
          </a:p>
        </p:txBody>
      </p:sp>
      <p:sp>
        <p:nvSpPr>
          <p:cNvPr id="9" name="矩形 8"/>
          <p:cNvSpPr/>
          <p:nvPr/>
        </p:nvSpPr>
        <p:spPr>
          <a:xfrm>
            <a:off x="6035867" y="3354579"/>
            <a:ext cx="3521075" cy="666115"/>
          </a:xfrm>
          <a:prstGeom prst="rect">
            <a:avLst/>
          </a:prstGeom>
        </p:spPr>
        <p:txBody>
          <a:bodyPr wrap="none">
            <a:spAutoFit/>
          </a:bodyPr>
          <a:lstStyle/>
          <a:p>
            <a:r>
              <a:rPr lang="zh-CN" altLang="en-US" sz="3735" b="1" dirty="0">
                <a:solidFill>
                  <a:srgbClr val="FF0000"/>
                </a:solidFill>
                <a:latin typeface="黑体" panose="02010609060101010101" charset="-122"/>
                <a:ea typeface="黑体" panose="02010609060101010101" charset="-122"/>
                <a:cs typeface="楷体" panose="02010609060101010101" pitchFamily="49" charset="-122"/>
              </a:rPr>
              <a:t>任尔东西南北风</a:t>
            </a:r>
            <a:endParaRPr lang="zh-CN" altLang="en-US" sz="2400" dirty="0"/>
          </a:p>
        </p:txBody>
      </p:sp>
      <p:sp>
        <p:nvSpPr>
          <p:cNvPr id="10" name="矩形 9"/>
          <p:cNvSpPr/>
          <p:nvPr/>
        </p:nvSpPr>
        <p:spPr>
          <a:xfrm>
            <a:off x="8433167" y="2214299"/>
            <a:ext cx="1613535" cy="666115"/>
          </a:xfrm>
          <a:prstGeom prst="rect">
            <a:avLst/>
          </a:prstGeom>
        </p:spPr>
        <p:txBody>
          <a:bodyPr wrap="none">
            <a:spAutoFit/>
          </a:bodyPr>
          <a:lstStyle/>
          <a:p>
            <a:r>
              <a:rPr lang="zh-CN" altLang="en-US" sz="3735" b="1" dirty="0">
                <a:solidFill>
                  <a:srgbClr val="FF0000"/>
                </a:solidFill>
                <a:latin typeface="黑体" panose="02010609060101010101" charset="-122"/>
                <a:ea typeface="黑体" panose="02010609060101010101" charset="-122"/>
                <a:cs typeface="楷体" panose="02010609060101010101" pitchFamily="49" charset="-122"/>
              </a:rPr>
              <a:t>破岩中</a:t>
            </a:r>
            <a:endParaRPr lang="zh-CN" altLang="en-US" sz="2400" dirty="0"/>
          </a:p>
        </p:txBody>
      </p:sp>
      <p:sp>
        <p:nvSpPr>
          <p:cNvPr id="12" name="文本框 3"/>
          <p:cNvSpPr txBox="1"/>
          <p:nvPr/>
        </p:nvSpPr>
        <p:spPr>
          <a:xfrm>
            <a:off x="911424" y="4615656"/>
            <a:ext cx="10632440" cy="954405"/>
          </a:xfrm>
          <a:prstGeom prst="rect">
            <a:avLst/>
          </a:prstGeom>
          <a:noFill/>
        </p:spPr>
        <p:txBody>
          <a:bodyPr wrap="none" rtlCol="0" anchor="t">
            <a:spAutoFit/>
          </a:bodyPr>
          <a:lstStyle/>
          <a:p>
            <a:pPr indent="0">
              <a:lnSpc>
                <a:spcPct val="150000"/>
              </a:lnSpc>
              <a:buNone/>
            </a:pPr>
            <a:r>
              <a:rPr lang="zh-CN" altLang="en-US" sz="3735" dirty="0">
                <a:latin typeface="黑体" panose="02010609060101010101" charset="-122"/>
                <a:ea typeface="黑体" panose="02010609060101010101" charset="-122"/>
                <a:cs typeface="宋体" panose="02010600030101010101" pitchFamily="2" charset="-122"/>
                <a:sym typeface="+mn-ea"/>
              </a:rPr>
              <a:t>三、课下搜集其他托物言志的古诗，与同学交流。</a:t>
            </a:r>
            <a:endParaRPr lang="zh-CN" altLang="en-US" sz="3735" dirty="0">
              <a:latin typeface="黑体" panose="02010609060101010101" charset="-122"/>
              <a:ea typeface="黑体" panose="02010609060101010101" charset="-122"/>
              <a:cs typeface="宋体" panose="02010600030101010101" pitchFamily="2" charset="-122"/>
              <a:sym typeface="+mn-ea"/>
            </a:endParaRPr>
          </a:p>
        </p:txBody>
      </p:sp>
      <p:sp>
        <p:nvSpPr>
          <p:cNvPr id="29" name="文本框 28"/>
          <p:cNvSpPr txBox="1"/>
          <p:nvPr/>
        </p:nvSpPr>
        <p:spPr>
          <a:xfrm>
            <a:off x="566737" y="291816"/>
            <a:ext cx="1854200" cy="523220"/>
          </a:xfrm>
          <a:prstGeom prst="rect">
            <a:avLst/>
          </a:prstGeom>
          <a:noFill/>
        </p:spPr>
        <p:txBody>
          <a:bodyPr wrap="square" rtlCol="0">
            <a:spAutoFit/>
          </a:bodyPr>
          <a:lstStyle/>
          <a:p>
            <a:r>
              <a:rPr lang="zh-CN" altLang="en-US" sz="2800" dirty="0">
                <a:solidFill>
                  <a:srgbClr val="262626"/>
                </a:solidFill>
                <a:latin typeface="冬青黑体简体中文 W3" panose="020B0300000000000000" pitchFamily="34" charset="-122"/>
                <a:ea typeface="冬青黑体简体中文 W3" panose="020B0300000000000000" pitchFamily="34" charset="-122"/>
              </a:rPr>
              <a:t>课堂练习</a:t>
            </a:r>
            <a:endParaRPr lang="en-US" altLang="zh-CN" sz="2800" dirty="0">
              <a:solidFill>
                <a:srgbClr val="262626"/>
              </a:solidFill>
              <a:latin typeface="冬青黑体简体中文 W3" panose="020B0300000000000000" pitchFamily="34" charset="-122"/>
              <a:ea typeface="冬青黑体简体中文 W3" panose="020B0300000000000000" pitchFamily="34" charset="-122"/>
            </a:endParaRPr>
          </a:p>
        </p:txBody>
      </p:sp>
      <p:sp>
        <p:nvSpPr>
          <p:cNvPr id="17" name="Text Box 10"/>
          <p:cNvSpPr txBox="1">
            <a:spLocks noChangeArrowheads="1"/>
          </p:cNvSpPr>
          <p:nvPr/>
        </p:nvSpPr>
        <p:spPr bwMode="auto">
          <a:xfrm>
            <a:off x="743334" y="642407"/>
            <a:ext cx="1676869" cy="588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2400" dirty="0">
                <a:latin typeface="华文彩云" panose="02010800040101010101" pitchFamily="2" charset="-122"/>
                <a:ea typeface="华文彩云" panose="02010800040101010101" pitchFamily="2" charset="-122"/>
              </a:rPr>
              <a:t>难点巩固</a:t>
            </a:r>
            <a:endParaRPr lang="zh-CN" altLang="zh-CN" sz="2400" dirty="0">
              <a:latin typeface="华文彩云" panose="02010800040101010101" pitchFamily="2" charset="-122"/>
              <a:ea typeface="华文彩云" panose="020108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6" name="Text Box 16"/>
          <p:cNvSpPr txBox="1">
            <a:spLocks noChangeArrowheads="1"/>
          </p:cNvSpPr>
          <p:nvPr/>
        </p:nvSpPr>
        <p:spPr bwMode="auto">
          <a:xfrm>
            <a:off x="1343025" y="-77788"/>
            <a:ext cx="1560830" cy="922020"/>
          </a:xfrm>
          <a:prstGeom prst="rect">
            <a:avLst/>
          </a:prstGeom>
          <a:noFill/>
          <a:ln w="9525">
            <a:noFill/>
            <a:miter lim="800000"/>
          </a:ln>
          <a:effectLst>
            <a:prstShdw prst="shdw13" dist="53882" dir="13500000">
              <a:schemeClr val="accent1">
                <a:gamma/>
                <a:shade val="60000"/>
                <a:invGamma/>
                <a:alpha val="50000"/>
              </a:schemeClr>
            </a:prstShdw>
          </a:effectLst>
        </p:spPr>
        <p:txBody>
          <a:bodyPr wrap="none">
            <a:spAutoFit/>
          </a:bodyPr>
          <a:lstStyle/>
          <a:p>
            <a:pPr eaLnBrk="1" hangingPunct="1">
              <a:defRPr/>
            </a:pPr>
            <a:r>
              <a:rPr lang="zh-CN" altLang="en-US" sz="5400" b="1" dirty="0">
                <a:solidFill>
                  <a:schemeClr val="bg1"/>
                </a:solidFill>
                <a:latin typeface="Arial" panose="020B0604020202020204" pitchFamily="34" charset="0"/>
                <a:ea typeface="黑体" panose="02010609060101010101" charset="-122"/>
              </a:rPr>
              <a:t>【课</a:t>
            </a:r>
            <a:endParaRPr lang="zh-CN" altLang="en-US" sz="5400" b="1" dirty="0">
              <a:solidFill>
                <a:schemeClr val="bg1"/>
              </a:solidFill>
              <a:latin typeface="Arial" panose="020B0604020202020204" pitchFamily="34" charset="0"/>
              <a:ea typeface="黑体" panose="02010609060101010101" charset="-122"/>
            </a:endParaRPr>
          </a:p>
        </p:txBody>
      </p:sp>
      <p:sp>
        <p:nvSpPr>
          <p:cNvPr id="18" name="PA_圆角矩形 9"/>
          <p:cNvSpPr/>
          <p:nvPr>
            <p:custDataLst>
              <p:tags r:id="rId1"/>
            </p:custDataLst>
          </p:nvPr>
        </p:nvSpPr>
        <p:spPr>
          <a:xfrm>
            <a:off x="0" y="303235"/>
            <a:ext cx="487837" cy="500380"/>
          </a:xfrm>
          <a:prstGeom prst="roundRect">
            <a:avLst>
              <a:gd name="adj" fmla="val 0"/>
            </a:avLst>
          </a:prstGeom>
          <a:solidFill>
            <a:srgbClr val="2AAE3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566737" y="291816"/>
            <a:ext cx="1854200" cy="523220"/>
          </a:xfrm>
          <a:prstGeom prst="rect">
            <a:avLst/>
          </a:prstGeom>
          <a:noFill/>
        </p:spPr>
        <p:txBody>
          <a:bodyPr wrap="square" rtlCol="0">
            <a:spAutoFit/>
          </a:bodyPr>
          <a:lstStyle/>
          <a:p>
            <a:r>
              <a:rPr lang="zh-CN" altLang="en-US" sz="2800" dirty="0">
                <a:solidFill>
                  <a:srgbClr val="262626"/>
                </a:solidFill>
                <a:latin typeface="冬青黑体简体中文 W3" panose="020B0300000000000000" pitchFamily="34" charset="-122"/>
                <a:ea typeface="冬青黑体简体中文 W3" panose="020B0300000000000000" pitchFamily="34" charset="-122"/>
              </a:rPr>
              <a:t>小结</a:t>
            </a:r>
            <a:endParaRPr lang="en-US" altLang="zh-CN" sz="2800" dirty="0">
              <a:solidFill>
                <a:srgbClr val="262626"/>
              </a:solidFill>
              <a:latin typeface="冬青黑体简体中文 W3" panose="020B0300000000000000" pitchFamily="34" charset="-122"/>
              <a:ea typeface="冬青黑体简体中文 W3" panose="020B0300000000000000" pitchFamily="34" charset="-122"/>
            </a:endParaRPr>
          </a:p>
        </p:txBody>
      </p:sp>
      <p:sp>
        <p:nvSpPr>
          <p:cNvPr id="2" name="文本框 1"/>
          <p:cNvSpPr txBox="1"/>
          <p:nvPr/>
        </p:nvSpPr>
        <p:spPr>
          <a:xfrm>
            <a:off x="1122680" y="1568450"/>
            <a:ext cx="10213340" cy="2799715"/>
          </a:xfrm>
          <a:prstGeom prst="rect">
            <a:avLst/>
          </a:prstGeom>
          <a:noFill/>
        </p:spPr>
        <p:txBody>
          <a:bodyPr wrap="square" rtlCol="0">
            <a:spAutoFit/>
          </a:bodyPr>
          <a:lstStyle/>
          <a:p>
            <a:r>
              <a:rPr lang="zh-CN" altLang="en-US" sz="4400">
                <a:solidFill>
                  <a:schemeClr val="bg1"/>
                </a:solidFill>
                <a:latin typeface="冬青黑体简体中文 W3" panose="020B0300000000000000" pitchFamily="34" charset="-122"/>
                <a:ea typeface="冬青黑体简体中文 W3" panose="020B0300000000000000" pitchFamily="34" charset="-122"/>
              </a:rPr>
              <a:t>通 </a:t>
            </a:r>
            <a:r>
              <a:rPr lang="zh-CN" altLang="en-US" sz="4400" b="1">
                <a:solidFill>
                  <a:schemeClr val="tx1"/>
                </a:solidFill>
                <a:latin typeface="楷体" panose="02010609060101010101" pitchFamily="49" charset="-122"/>
                <a:ea typeface="楷体" panose="02010609060101010101" pitchFamily="49" charset="-122"/>
              </a:rPr>
              <a:t>通过学习我们知道了诗人不仅仅是在赞美竹子，这种把诗中“物”的形象与所蕴含的精神融合起来的写作手法就叫做“托物言志”。</a:t>
            </a:r>
            <a:endParaRPr lang="zh-CN" altLang="en-US" sz="4400" b="1">
              <a:solidFill>
                <a:schemeClr val="tx1"/>
              </a:solidFill>
              <a:latin typeface="楷体" panose="02010609060101010101" pitchFamily="49" charset="-122"/>
              <a:ea typeface="楷体" panose="02010609060101010101" pitchFamily="49" charset="-122"/>
            </a:endParaRP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5238352" y="1239811"/>
            <a:ext cx="1715296" cy="814582"/>
          </a:xfrm>
          <a:prstGeom prst="rect">
            <a:avLst/>
          </a:prstGeom>
        </p:spPr>
        <p:txBody>
          <a:bodyPr wrap="square">
            <a:spAutoFit/>
          </a:bodyPr>
          <a:lstStyle/>
          <a:p>
            <a:pPr algn="ctr">
              <a:lnSpc>
                <a:spcPct val="130000"/>
              </a:lnSpc>
            </a:pPr>
            <a:r>
              <a:rPr lang="zh-CN" altLang="en-US" sz="4000" b="1" dirty="0">
                <a:solidFill>
                  <a:srgbClr val="29AAF8"/>
                </a:solidFill>
                <a:latin typeface="冬青黑体简体中文 W3" panose="020B0300000000000000" pitchFamily="34" charset="-122"/>
                <a:ea typeface="冬青黑体简体中文 W3" panose="020B0300000000000000" pitchFamily="34" charset="-122"/>
              </a:rPr>
              <a:t>目录</a:t>
            </a:r>
            <a:endParaRPr lang="en-US" altLang="zh-CN" sz="4000" b="1" dirty="0">
              <a:solidFill>
                <a:srgbClr val="29AAF8"/>
              </a:solidFill>
              <a:latin typeface="冬青黑体简体中文 W3" panose="020B0300000000000000" pitchFamily="34" charset="-122"/>
              <a:ea typeface="冬青黑体简体中文 W3" panose="020B0300000000000000" pitchFamily="34" charset="-122"/>
            </a:endParaRPr>
          </a:p>
        </p:txBody>
      </p:sp>
      <p:sp>
        <p:nvSpPr>
          <p:cNvPr id="46" name="矩形 45"/>
          <p:cNvSpPr/>
          <p:nvPr/>
        </p:nvSpPr>
        <p:spPr>
          <a:xfrm>
            <a:off x="4621380" y="1795877"/>
            <a:ext cx="2949243" cy="663451"/>
          </a:xfrm>
          <a:prstGeom prst="rect">
            <a:avLst/>
          </a:prstGeom>
        </p:spPr>
        <p:txBody>
          <a:bodyPr wrap="square">
            <a:spAutoFit/>
          </a:bodyPr>
          <a:lstStyle/>
          <a:p>
            <a:pPr algn="ctr">
              <a:lnSpc>
                <a:spcPct val="130000"/>
              </a:lnSpc>
            </a:pPr>
            <a:r>
              <a:rPr lang="en-US" altLang="zh-CN" sz="3200" dirty="0">
                <a:solidFill>
                  <a:srgbClr val="29AAF8"/>
                </a:solidFill>
                <a:latin typeface="Century Gothic" panose="020B0502020202020204" pitchFamily="34" charset="0"/>
                <a:ea typeface="冬青黑体简体中文 W3" panose="020B0300000000000000" pitchFamily="34" charset="-122"/>
              </a:rPr>
              <a:t>CONTENTS</a:t>
            </a:r>
            <a:endParaRPr lang="en-US" altLang="zh-CN" sz="3200" dirty="0">
              <a:solidFill>
                <a:srgbClr val="29AAF8"/>
              </a:solidFill>
              <a:latin typeface="Century Gothic" panose="020B0502020202020204" pitchFamily="34" charset="0"/>
              <a:ea typeface="冬青黑体简体中文 W3" panose="020B0300000000000000" pitchFamily="34" charset="-122"/>
            </a:endParaRPr>
          </a:p>
        </p:txBody>
      </p:sp>
      <p:sp>
        <p:nvSpPr>
          <p:cNvPr id="2" name="灯片编号占位符 1"/>
          <p:cNvSpPr>
            <a:spLocks noGrp="1"/>
          </p:cNvSpPr>
          <p:nvPr>
            <p:ph type="sldNum" sz="quarter" idx="12"/>
          </p:nvPr>
        </p:nvSpPr>
        <p:spPr/>
        <p:txBody>
          <a:bodyPr/>
          <a:lstStyle/>
          <a:p>
            <a:fld id="{7733EF79-204E-44E9-9497-DC3F3763FC2D}" type="slidenum">
              <a:rPr lang="zh-CN" altLang="en-US" smtClean="0"/>
            </a:fld>
            <a:endParaRPr lang="zh-CN" altLang="en-US" dirty="0"/>
          </a:p>
        </p:txBody>
      </p:sp>
      <p:graphicFrame>
        <p:nvGraphicFramePr>
          <p:cNvPr id="3" name="图示 2"/>
          <p:cNvGraphicFramePr/>
          <p:nvPr/>
        </p:nvGraphicFramePr>
        <p:xfrm>
          <a:off x="2032000" y="2747386"/>
          <a:ext cx="8128000" cy="1988165"/>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10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100"/>
                                  </p:stCondLst>
                                  <p:iterate type="lt">
                                    <p:tmPct val="10000"/>
                                  </p:iterate>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500" fill="hold"/>
                                        <p:tgtEl>
                                          <p:spTgt spid="46"/>
                                        </p:tgtEl>
                                        <p:attrNameLst>
                                          <p:attrName>ppt_x</p:attrName>
                                        </p:attrNameLst>
                                      </p:cBhvr>
                                      <p:tavLst>
                                        <p:tav tm="0">
                                          <p:val>
                                            <p:strVal val="#ppt_x"/>
                                          </p:val>
                                        </p:tav>
                                        <p:tav tm="100000">
                                          <p:val>
                                            <p:strVal val="#ppt_x"/>
                                          </p:val>
                                        </p:tav>
                                      </p:tavLst>
                                    </p:anim>
                                    <p:anim calcmode="lin" valueType="num">
                                      <p:cBhvr additive="base">
                                        <p:cTn id="12" dur="500" fill="hold"/>
                                        <p:tgtEl>
                                          <p:spTgt spid="4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4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rotWithShape="1">
          <a:blip r:embed="rId1">
            <a:extLst>
              <a:ext uri="{28A0092B-C50C-407E-A947-70E740481C1C}">
                <a14:useLocalDpi xmlns:a14="http://schemas.microsoft.com/office/drawing/2010/main" val="0"/>
              </a:ext>
            </a:extLst>
          </a:blip>
          <a:srcRect b="5419"/>
          <a:stretch>
            <a:fillRect/>
          </a:stretch>
        </p:blipFill>
        <p:spPr bwMode="auto">
          <a:xfrm>
            <a:off x="0" y="130175"/>
            <a:ext cx="12192635" cy="6727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 name="PA_圆角矩形 9"/>
          <p:cNvSpPr/>
          <p:nvPr>
            <p:custDataLst>
              <p:tags r:id="rId2"/>
            </p:custDataLst>
          </p:nvPr>
        </p:nvSpPr>
        <p:spPr>
          <a:xfrm>
            <a:off x="0" y="303235"/>
            <a:ext cx="487837" cy="500380"/>
          </a:xfrm>
          <a:prstGeom prst="roundRect">
            <a:avLst>
              <a:gd name="adj" fmla="val 0"/>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566737" y="291816"/>
            <a:ext cx="1854200" cy="768350"/>
          </a:xfrm>
          <a:prstGeom prst="rect">
            <a:avLst/>
          </a:prstGeom>
          <a:noFill/>
        </p:spPr>
        <p:txBody>
          <a:bodyPr wrap="square" rtlCol="0">
            <a:spAutoFit/>
          </a:bodyPr>
          <a:lstStyle/>
          <a:p>
            <a:r>
              <a:rPr lang="zh-CN" altLang="en-US" sz="4400" b="1" dirty="0">
                <a:solidFill>
                  <a:srgbClr val="FF0000"/>
                </a:solidFill>
                <a:latin typeface="冬青黑体简体中文 W3" panose="020B0300000000000000" pitchFamily="34" charset="-122"/>
                <a:ea typeface="冬青黑体简体中文 W3" panose="020B0300000000000000" pitchFamily="34" charset="-122"/>
              </a:rPr>
              <a:t>导入</a:t>
            </a:r>
            <a:endParaRPr lang="zh-CN" altLang="en-US" sz="4400" b="1" dirty="0">
              <a:solidFill>
                <a:srgbClr val="FF0000"/>
              </a:solidFill>
              <a:latin typeface="冬青黑体简体中文 W3" panose="020B0300000000000000" pitchFamily="34" charset="-122"/>
              <a:ea typeface="冬青黑体简体中文 W3" panose="020B0300000000000000" pitchFamily="34" charset="-122"/>
            </a:endParaRPr>
          </a:p>
        </p:txBody>
      </p:sp>
      <p:sp>
        <p:nvSpPr>
          <p:cNvPr id="2" name="灯片编号占位符 1"/>
          <p:cNvSpPr>
            <a:spLocks noGrp="1"/>
          </p:cNvSpPr>
          <p:nvPr>
            <p:ph type="sldNum" sz="quarter" idx="12"/>
          </p:nvPr>
        </p:nvSpPr>
        <p:spPr>
          <a:xfrm>
            <a:off x="7916896" y="6176685"/>
            <a:ext cx="2743200" cy="365125"/>
          </a:xfrm>
        </p:spPr>
        <p:txBody>
          <a:bodyPr/>
          <a:lstStyle/>
          <a:p>
            <a:fld id="{7733EF79-204E-44E9-9497-DC3F3763FC2D}" type="slidenum">
              <a:rPr lang="zh-CN" altLang="en-US" smtClean="0"/>
            </a:fld>
            <a:endParaRPr lang="zh-CN" altLang="en-US" dirty="0"/>
          </a:p>
        </p:txBody>
      </p:sp>
      <p:sp>
        <p:nvSpPr>
          <p:cNvPr id="7" name="文本框 6"/>
          <p:cNvSpPr txBox="1"/>
          <p:nvPr/>
        </p:nvSpPr>
        <p:spPr>
          <a:xfrm>
            <a:off x="87630" y="1203325"/>
            <a:ext cx="4270375" cy="4707890"/>
          </a:xfrm>
          <a:prstGeom prst="rect">
            <a:avLst/>
          </a:prstGeom>
          <a:noFill/>
          <a:effectLst>
            <a:softEdge rad="76200"/>
          </a:effectLst>
        </p:spPr>
        <p:txBody>
          <a:bodyPr wrap="square" rtlCol="0" anchor="t">
            <a:spAutoFit/>
          </a:bodyPr>
          <a:lstStyle/>
          <a:p>
            <a:pPr fontAlgn="auto">
              <a:lnSpc>
                <a:spcPct val="150000"/>
              </a:lnSpc>
            </a:pPr>
            <a:r>
              <a:rPr lang="zh-CN" altLang="en-US" sz="2800" b="1" dirty="0">
                <a:latin typeface="楷体" panose="02010609060101010101" pitchFamily="49" charset="-122"/>
                <a:ea typeface="楷体" panose="02010609060101010101" pitchFamily="49" charset="-122"/>
                <a:cs typeface="微软雅黑" panose="020B0503020204020204" charset="-122"/>
                <a:sym typeface="+mn-ea"/>
              </a:rPr>
              <a:t>    </a:t>
            </a:r>
            <a:r>
              <a:rPr lang="zh-CN" altLang="en-US" sz="4000" b="1" dirty="0">
                <a:latin typeface="楷体" panose="02010609060101010101" pitchFamily="49" charset="-122"/>
                <a:ea typeface="楷体" panose="02010609060101010101" pitchFamily="49" charset="-122"/>
                <a:cs typeface="微软雅黑" panose="020B0503020204020204" charset="-122"/>
                <a:sym typeface="+mn-ea"/>
              </a:rPr>
              <a:t>我们学过画家王冕的</a:t>
            </a:r>
            <a:r>
              <a:rPr lang="en-US" altLang="zh-CN" sz="4000" b="1" dirty="0">
                <a:latin typeface="楷体" panose="02010609060101010101" pitchFamily="49" charset="-122"/>
                <a:ea typeface="楷体" panose="02010609060101010101" pitchFamily="49" charset="-122"/>
                <a:cs typeface="微软雅黑" panose="020B0503020204020204" charset="-122"/>
                <a:sym typeface="+mn-ea"/>
              </a:rPr>
              <a:t>《</a:t>
            </a:r>
            <a:r>
              <a:rPr lang="zh-CN" altLang="en-US" sz="4000" b="1" dirty="0">
                <a:latin typeface="楷体" panose="02010609060101010101" pitchFamily="49" charset="-122"/>
                <a:ea typeface="楷体" panose="02010609060101010101" pitchFamily="49" charset="-122"/>
                <a:cs typeface="微软雅黑" panose="020B0503020204020204" charset="-122"/>
                <a:sym typeface="+mn-ea"/>
              </a:rPr>
              <a:t>墨梅</a:t>
            </a:r>
            <a:r>
              <a:rPr lang="en-US" altLang="zh-CN" sz="4000" b="1" dirty="0">
                <a:latin typeface="楷体" panose="02010609060101010101" pitchFamily="49" charset="-122"/>
                <a:ea typeface="楷体" panose="02010609060101010101" pitchFamily="49" charset="-122"/>
                <a:cs typeface="微软雅黑" panose="020B0503020204020204" charset="-122"/>
                <a:sym typeface="+mn-ea"/>
              </a:rPr>
              <a:t>》</a:t>
            </a:r>
            <a:r>
              <a:rPr lang="zh-CN" altLang="en-US" sz="4000" b="1" dirty="0">
                <a:latin typeface="楷体" panose="02010609060101010101" pitchFamily="49" charset="-122"/>
                <a:ea typeface="楷体" panose="02010609060101010101" pitchFamily="49" charset="-122"/>
                <a:cs typeface="微软雅黑" panose="020B0503020204020204" charset="-122"/>
                <a:sym typeface="+mn-ea"/>
              </a:rPr>
              <a:t>，今天我们再来学习另一位画家的写的</a:t>
            </a:r>
            <a:r>
              <a:rPr lang="en-US" altLang="zh-CN" sz="4000" b="1" dirty="0">
                <a:latin typeface="楷体" panose="02010609060101010101" pitchFamily="49" charset="-122"/>
                <a:ea typeface="楷体" panose="02010609060101010101" pitchFamily="49" charset="-122"/>
                <a:cs typeface="微软雅黑" panose="020B0503020204020204" charset="-122"/>
                <a:sym typeface="+mn-ea"/>
              </a:rPr>
              <a:t>《</a:t>
            </a:r>
            <a:r>
              <a:rPr lang="zh-CN" altLang="en-US" sz="4000" b="1" dirty="0">
                <a:latin typeface="楷体" panose="02010609060101010101" pitchFamily="49" charset="-122"/>
                <a:ea typeface="楷体" panose="02010609060101010101" pitchFamily="49" charset="-122"/>
                <a:cs typeface="微软雅黑" panose="020B0503020204020204" charset="-122"/>
                <a:sym typeface="+mn-ea"/>
              </a:rPr>
              <a:t>竹石</a:t>
            </a:r>
            <a:r>
              <a:rPr lang="en-US" altLang="zh-CN" sz="4000" b="1" dirty="0">
                <a:latin typeface="楷体" panose="02010609060101010101" pitchFamily="49" charset="-122"/>
                <a:ea typeface="楷体" panose="02010609060101010101" pitchFamily="49" charset="-122"/>
                <a:cs typeface="微软雅黑" panose="020B0503020204020204" charset="-122"/>
                <a:sym typeface="+mn-ea"/>
              </a:rPr>
              <a:t>》</a:t>
            </a:r>
            <a:r>
              <a:rPr lang="zh-CN" altLang="en-US" sz="4000" b="1" dirty="0">
                <a:latin typeface="楷体" panose="02010609060101010101" pitchFamily="49" charset="-122"/>
                <a:ea typeface="楷体" panose="02010609060101010101" pitchFamily="49" charset="-122"/>
                <a:cs typeface="微软雅黑" panose="020B0503020204020204" charset="-122"/>
                <a:sym typeface="+mn-ea"/>
              </a:rPr>
              <a:t>。</a:t>
            </a:r>
            <a:endParaRPr lang="zh-CN" altLang="en-US" sz="4000" b="1" dirty="0">
              <a:latin typeface="楷体" panose="02010609060101010101" pitchFamily="49" charset="-122"/>
              <a:ea typeface="楷体" panose="02010609060101010101" pitchFamily="49" charset="-122"/>
              <a:cs typeface="微软雅黑" panose="020B0503020204020204" charset="-122"/>
              <a:sym typeface="+mn-ea"/>
            </a:endParaRPr>
          </a:p>
        </p:txBody>
      </p:sp>
    </p:spTree>
  </p:cSld>
  <p:clrMapOvr>
    <a:masterClrMapping/>
  </p:clrMapOvr>
  <p:transition spd="slow" advClick="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1">
            <a:extLst>
              <a:ext uri="{28A0092B-C50C-407E-A947-70E740481C1C}">
                <a14:useLocalDpi xmlns:a14="http://schemas.microsoft.com/office/drawing/2010/main" val="0"/>
              </a:ext>
            </a:extLst>
          </a:blip>
          <a:srcRect b="5419"/>
          <a:stretch>
            <a:fillRect/>
          </a:stretch>
        </p:blipFill>
        <p:spPr bwMode="auto">
          <a:xfrm>
            <a:off x="1" y="-1"/>
            <a:ext cx="12192000" cy="68685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48"/>
          <p:cNvSpPr txBox="1"/>
          <p:nvPr/>
        </p:nvSpPr>
        <p:spPr>
          <a:xfrm>
            <a:off x="815415" y="2276872"/>
            <a:ext cx="3264363" cy="1445260"/>
          </a:xfrm>
          <a:prstGeom prst="rect">
            <a:avLst/>
          </a:prstGeom>
          <a:noFill/>
          <a:ln w="19050">
            <a:solidFill>
              <a:srgbClr val="7030A0"/>
            </a:solidFill>
          </a:ln>
          <a:effectLst>
            <a:softEdge rad="31750"/>
          </a:effectLst>
        </p:spPr>
        <p:txBody>
          <a:bodyPr wrap="square" lIns="91440" tIns="45720" rIns="91440" bIns="45720" rtlCol="0">
            <a:spAutoFit/>
          </a:bodyPr>
          <a:lstStyle/>
          <a:p>
            <a:r>
              <a:rPr lang="zh-CN" altLang="en-US" sz="8800" b="1" dirty="0">
                <a:ln w="0"/>
                <a:solidFill>
                  <a:srgbClr val="FF0000"/>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rPr>
              <a:t>竹  石</a:t>
            </a:r>
            <a:endParaRPr lang="zh-CN" altLang="en-US" sz="8800" b="1" dirty="0">
              <a:ln w="0"/>
              <a:solidFill>
                <a:srgbClr val="FF0000"/>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26" name="TextBox 109"/>
          <p:cNvSpPr txBox="1">
            <a:spLocks noChangeArrowheads="1"/>
          </p:cNvSpPr>
          <p:nvPr/>
        </p:nvSpPr>
        <p:spPr bwMode="auto">
          <a:xfrm>
            <a:off x="1603376" y="1"/>
            <a:ext cx="7707313" cy="144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v"/>
              <a:defRPr sz="3200">
                <a:solidFill>
                  <a:schemeClr val="tx2"/>
                </a:solidFill>
                <a:latin typeface="黑体" panose="02010609060101010101" charset="-122"/>
                <a:ea typeface="黑体" panose="02010609060101010101" charset="-122"/>
              </a:defRPr>
            </a:lvl1pPr>
            <a:lvl2pPr marL="742950" indent="-285750">
              <a:spcBef>
                <a:spcPct val="20000"/>
              </a:spcBef>
              <a:buClr>
                <a:schemeClr val="accent1"/>
              </a:buClr>
              <a:buFont typeface="Wingdings" panose="05000000000000000000" pitchFamily="2" charset="2"/>
              <a:buChar char="§"/>
              <a:defRPr sz="3200">
                <a:solidFill>
                  <a:schemeClr val="tx1"/>
                </a:solidFill>
                <a:latin typeface="黑体" panose="02010609060101010101" charset="-122"/>
                <a:ea typeface="黑体" panose="02010609060101010101" charset="-122"/>
              </a:defRPr>
            </a:lvl2pPr>
            <a:lvl3pPr marL="1143000" indent="-228600">
              <a:spcBef>
                <a:spcPct val="20000"/>
              </a:spcBef>
              <a:buClr>
                <a:schemeClr val="tx1"/>
              </a:buClr>
              <a:buChar char="•"/>
              <a:defRPr sz="3200">
                <a:solidFill>
                  <a:schemeClr val="tx1"/>
                </a:solidFill>
                <a:latin typeface="黑体" panose="02010609060101010101" charset="-122"/>
                <a:ea typeface="黑体" panose="02010609060101010101" charset="-122"/>
              </a:defRPr>
            </a:lvl3pPr>
            <a:lvl4pPr marL="1600200" indent="-228600">
              <a:spcBef>
                <a:spcPct val="20000"/>
              </a:spcBef>
              <a:buChar char="–"/>
              <a:defRPr sz="3200">
                <a:solidFill>
                  <a:schemeClr val="tx1"/>
                </a:solidFill>
                <a:latin typeface="黑体" panose="02010609060101010101" charset="-122"/>
                <a:ea typeface="黑体" panose="02010609060101010101" charset="-122"/>
              </a:defRPr>
            </a:lvl4pPr>
            <a:lvl5pPr marL="2057400" indent="-228600">
              <a:spcBef>
                <a:spcPct val="20000"/>
              </a:spcBef>
              <a:buChar char="»"/>
              <a:defRPr sz="3200">
                <a:solidFill>
                  <a:schemeClr val="tx1"/>
                </a:solidFill>
                <a:latin typeface="黑体" panose="02010609060101010101" charset="-122"/>
                <a:ea typeface="黑体" panose="02010609060101010101" charset="-122"/>
              </a:defRPr>
            </a:lvl5pPr>
            <a:lvl6pPr marL="25146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6pPr>
            <a:lvl7pPr marL="29718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7pPr>
            <a:lvl8pPr marL="34290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8pPr>
            <a:lvl9pPr marL="38862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9pPr>
          </a:lstStyle>
          <a:p>
            <a:pPr eaLnBrk="1" hangingPunct="1">
              <a:spcBef>
                <a:spcPct val="0"/>
              </a:spcBef>
              <a:buClrTx/>
              <a:buFontTx/>
              <a:buNone/>
            </a:pPr>
            <a:r>
              <a:rPr lang="zh-CN" altLang="en-US" sz="4800" b="1">
                <a:solidFill>
                  <a:schemeClr val="bg1"/>
                </a:solidFill>
              </a:rPr>
              <a:t>活动与探究</a:t>
            </a:r>
            <a:r>
              <a:rPr lang="zh-CN" altLang="en-US" sz="2400" b="1">
                <a:solidFill>
                  <a:schemeClr val="bg1"/>
                </a:solidFill>
              </a:rPr>
              <a:t>（</a:t>
            </a:r>
            <a:r>
              <a:rPr lang="zh-CN" altLang="en-US" sz="2000" b="1">
                <a:solidFill>
                  <a:schemeClr val="bg1"/>
                </a:solidFill>
              </a:rPr>
              <a:t>温馨提示：规范操作、注意安全</a:t>
            </a:r>
            <a:r>
              <a:rPr lang="zh-CN" altLang="en-US" sz="2400" b="1">
                <a:solidFill>
                  <a:schemeClr val="bg1"/>
                </a:solidFill>
              </a:rPr>
              <a:t>）</a:t>
            </a:r>
            <a:endParaRPr lang="zh-CN" altLang="en-US" sz="4000" b="1">
              <a:solidFill>
                <a:schemeClr val="bg1"/>
              </a:solidFill>
            </a:endParaRPr>
          </a:p>
          <a:p>
            <a:pPr eaLnBrk="1" hangingPunct="1">
              <a:spcBef>
                <a:spcPct val="0"/>
              </a:spcBef>
              <a:buClrTx/>
              <a:buFontTx/>
              <a:buNone/>
            </a:pPr>
            <a:endParaRPr lang="zh-CN" altLang="en-US" sz="4000" b="1">
              <a:solidFill>
                <a:schemeClr val="bg1"/>
              </a:solidFill>
            </a:endParaRPr>
          </a:p>
        </p:txBody>
      </p:sp>
      <p:sp>
        <p:nvSpPr>
          <p:cNvPr id="68" name="PA_圆角矩形 9"/>
          <p:cNvSpPr/>
          <p:nvPr>
            <p:custDataLst>
              <p:tags r:id="rId1"/>
            </p:custDataLst>
          </p:nvPr>
        </p:nvSpPr>
        <p:spPr>
          <a:xfrm>
            <a:off x="0" y="303235"/>
            <a:ext cx="487837" cy="500380"/>
          </a:xfrm>
          <a:prstGeom prst="roundRect">
            <a:avLst>
              <a:gd name="adj" fmla="val 0"/>
            </a:avLst>
          </a:prstGeom>
          <a:solidFill>
            <a:srgbClr val="36E0F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文本框 68"/>
          <p:cNvSpPr txBox="1"/>
          <p:nvPr/>
        </p:nvSpPr>
        <p:spPr>
          <a:xfrm>
            <a:off x="566737" y="291816"/>
            <a:ext cx="1854200" cy="523220"/>
          </a:xfrm>
          <a:prstGeom prst="rect">
            <a:avLst/>
          </a:prstGeom>
          <a:noFill/>
        </p:spPr>
        <p:txBody>
          <a:bodyPr wrap="square" rtlCol="0">
            <a:spAutoFit/>
          </a:bodyPr>
          <a:lstStyle/>
          <a:p>
            <a:r>
              <a:rPr lang="zh-CN" altLang="en-US" sz="2800" dirty="0">
                <a:solidFill>
                  <a:srgbClr val="262626"/>
                </a:solidFill>
                <a:latin typeface="冬青黑体简体中文 W3" panose="020B0300000000000000" pitchFamily="34" charset="-122"/>
                <a:ea typeface="冬青黑体简体中文 W3" panose="020B0300000000000000" pitchFamily="34" charset="-122"/>
              </a:rPr>
              <a:t>知识讲解</a:t>
            </a:r>
            <a:endParaRPr lang="en-US" altLang="zh-CN" sz="2800" dirty="0">
              <a:solidFill>
                <a:srgbClr val="262626"/>
              </a:solidFill>
              <a:latin typeface="冬青黑体简体中文 W3" panose="020B0300000000000000" pitchFamily="34" charset="-122"/>
              <a:ea typeface="冬青黑体简体中文 W3" panose="020B0300000000000000" pitchFamily="34" charset="-122"/>
            </a:endParaRPr>
          </a:p>
        </p:txBody>
      </p:sp>
      <p:sp>
        <p:nvSpPr>
          <p:cNvPr id="10" name="Text Box 10"/>
          <p:cNvSpPr txBox="1">
            <a:spLocks noChangeArrowheads="1"/>
          </p:cNvSpPr>
          <p:nvPr/>
        </p:nvSpPr>
        <p:spPr bwMode="auto">
          <a:xfrm>
            <a:off x="119764" y="907837"/>
            <a:ext cx="1676869" cy="588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2400" dirty="0">
                <a:latin typeface="华文彩云" panose="02010800040101010101" pitchFamily="2" charset="-122"/>
                <a:ea typeface="华文彩云" panose="02010800040101010101" pitchFamily="2" charset="-122"/>
              </a:rPr>
              <a:t>难点突破</a:t>
            </a:r>
            <a:endParaRPr lang="zh-CN" altLang="zh-CN" sz="2400" dirty="0">
              <a:latin typeface="华文彩云" panose="02010800040101010101" pitchFamily="2" charset="-122"/>
              <a:ea typeface="华文彩云" panose="02010800040101010101" pitchFamily="2" charset="-122"/>
            </a:endParaRPr>
          </a:p>
        </p:txBody>
      </p:sp>
      <p:sp>
        <p:nvSpPr>
          <p:cNvPr id="4" name="文本框 3"/>
          <p:cNvSpPr txBox="1"/>
          <p:nvPr/>
        </p:nvSpPr>
        <p:spPr>
          <a:xfrm>
            <a:off x="4206240" y="1669415"/>
            <a:ext cx="6862445" cy="3969385"/>
          </a:xfrm>
          <a:prstGeom prst="rect">
            <a:avLst/>
          </a:prstGeom>
          <a:noFill/>
        </p:spPr>
        <p:txBody>
          <a:bodyPr wrap="square" rtlCol="0" anchor="t">
            <a:spAutoFit/>
          </a:bodyPr>
          <a:lstStyle/>
          <a:p>
            <a:r>
              <a:rPr lang="zh-CN" altLang="en-US" sz="3600" dirty="0">
                <a:solidFill>
                  <a:srgbClr val="0000FF"/>
                </a:solidFill>
                <a:latin typeface="黑体" panose="02010609060101010101" charset="-122"/>
                <a:ea typeface="黑体" panose="02010609060101010101" charset="-122"/>
              </a:rPr>
              <a:t>郑板桥</a:t>
            </a:r>
            <a:r>
              <a:rPr lang="zh-CN" altLang="en-US" sz="3600" dirty="0">
                <a:latin typeface="黑体" panose="02010609060101010101" charset="-122"/>
                <a:ea typeface="黑体" panose="02010609060101010101" charset="-122"/>
              </a:rPr>
              <a:t>（</a:t>
            </a:r>
            <a:r>
              <a:rPr lang="en-US" altLang="zh-CN" sz="3600" dirty="0">
                <a:latin typeface="黑体" panose="02010609060101010101" charset="-122"/>
                <a:ea typeface="黑体" panose="02010609060101010101" charset="-122"/>
              </a:rPr>
              <a:t>1693-1766</a:t>
            </a:r>
            <a:r>
              <a:rPr lang="zh-CN" altLang="en-US" sz="3600" dirty="0">
                <a:latin typeface="黑体" panose="02010609060101010101" charset="-122"/>
                <a:ea typeface="黑体" panose="02010609060101010101" charset="-122"/>
              </a:rPr>
              <a:t>），原名</a:t>
            </a:r>
            <a:r>
              <a:rPr lang="zh-CN" altLang="en-US" sz="3600" dirty="0">
                <a:solidFill>
                  <a:srgbClr val="FF0000"/>
                </a:solidFill>
                <a:latin typeface="黑体" panose="02010609060101010101" charset="-122"/>
                <a:ea typeface="黑体" panose="02010609060101010101" charset="-122"/>
              </a:rPr>
              <a:t>郑燮</a:t>
            </a:r>
            <a:r>
              <a:rPr lang="zh-CN" altLang="en-US" sz="3600" dirty="0">
                <a:latin typeface="黑体" panose="02010609060101010101" charset="-122"/>
                <a:ea typeface="黑体" panose="02010609060101010101" charset="-122"/>
              </a:rPr>
              <a:t>，字克柔，号理庵，又号板桥。郑板桥一生只画兰、竹、石，其诗书画，世称“三绝”，是</a:t>
            </a:r>
            <a:r>
              <a:rPr lang="zh-CN" altLang="en-US" sz="3600" dirty="0">
                <a:solidFill>
                  <a:srgbClr val="FF0000"/>
                </a:solidFill>
                <a:latin typeface="黑体" panose="02010609060101010101" charset="-122"/>
                <a:ea typeface="黑体" panose="02010609060101010101" charset="-122"/>
              </a:rPr>
              <a:t>清代</a:t>
            </a:r>
            <a:r>
              <a:rPr lang="zh-CN" altLang="en-US" sz="3600" dirty="0">
                <a:latin typeface="黑体" panose="02010609060101010101" charset="-122"/>
                <a:ea typeface="黑体" panose="02010609060101010101" charset="-122"/>
              </a:rPr>
              <a:t>比较有代表性的文人画家。 代表作品有</a:t>
            </a:r>
            <a:r>
              <a:rPr lang="en-US" altLang="zh-CN" sz="3600" dirty="0">
                <a:latin typeface="黑体" panose="02010609060101010101" charset="-122"/>
                <a:ea typeface="黑体" panose="02010609060101010101" charset="-122"/>
              </a:rPr>
              <a:t>《</a:t>
            </a:r>
            <a:r>
              <a:rPr lang="zh-CN" altLang="en-US" sz="3600" dirty="0">
                <a:latin typeface="黑体" panose="02010609060101010101" charset="-122"/>
                <a:ea typeface="黑体" panose="02010609060101010101" charset="-122"/>
              </a:rPr>
              <a:t>修竹新篁图</a:t>
            </a:r>
            <a:r>
              <a:rPr lang="en-US" altLang="zh-CN" sz="3600" dirty="0">
                <a:latin typeface="黑体" panose="02010609060101010101" charset="-122"/>
                <a:ea typeface="黑体" panose="02010609060101010101" charset="-122"/>
              </a:rPr>
              <a:t>》</a:t>
            </a:r>
            <a:r>
              <a:rPr lang="zh-CN" altLang="en-US" sz="3600" dirty="0">
                <a:latin typeface="黑体" panose="02010609060101010101" charset="-122"/>
                <a:ea typeface="黑体" panose="02010609060101010101" charset="-122"/>
              </a:rPr>
              <a:t>等，著有</a:t>
            </a:r>
            <a:r>
              <a:rPr lang="en-US" altLang="zh-CN" sz="3600" dirty="0">
                <a:latin typeface="黑体" panose="02010609060101010101" charset="-122"/>
                <a:ea typeface="黑体" panose="02010609060101010101" charset="-122"/>
              </a:rPr>
              <a:t>《</a:t>
            </a:r>
            <a:r>
              <a:rPr lang="zh-CN" altLang="en-US" sz="3600" dirty="0">
                <a:latin typeface="黑体" panose="02010609060101010101" charset="-122"/>
                <a:ea typeface="黑体" panose="02010609060101010101" charset="-122"/>
              </a:rPr>
              <a:t>郑板桥集</a:t>
            </a:r>
            <a:r>
              <a:rPr lang="en-US" altLang="zh-CN" sz="3600" dirty="0">
                <a:latin typeface="黑体" panose="02010609060101010101" charset="-122"/>
                <a:ea typeface="黑体" panose="02010609060101010101" charset="-122"/>
              </a:rPr>
              <a:t>》</a:t>
            </a:r>
            <a:r>
              <a:rPr lang="zh-CN" altLang="en-US" sz="3600" dirty="0">
                <a:latin typeface="黑体" panose="02010609060101010101" charset="-122"/>
                <a:ea typeface="黑体" panose="02010609060101010101" charset="-122"/>
              </a:rPr>
              <a:t>。</a:t>
            </a:r>
            <a:endParaRPr lang="zh-CN" altLang="en-US" sz="3600" dirty="0">
              <a:latin typeface="黑体" panose="02010609060101010101" charset="-122"/>
              <a:ea typeface="黑体" panose="02010609060101010101" charset="-122"/>
            </a:endParaRPr>
          </a:p>
        </p:txBody>
      </p:sp>
      <p:pic>
        <p:nvPicPr>
          <p:cNvPr id="21506" name="Picture 2" descr="https://ss0.bdstatic.com/70cFuHSh_Q1YnxGkpoWK1HF6hhy/it/u=1770226702,1534660158&amp;fm=26&amp;gp=0.jpg"/>
          <p:cNvPicPr>
            <a:picLocks noChangeAspect="1" noChangeArrowheads="1"/>
          </p:cNvPicPr>
          <p:nvPr>
            <p:custDataLst>
              <p:tags r:id="rId2"/>
            </p:custDataLst>
          </p:nvPr>
        </p:nvPicPr>
        <p:blipFill>
          <a:blip r:embed="rId3"/>
          <a:srcRect/>
          <a:stretch>
            <a:fillRect/>
          </a:stretch>
        </p:blipFill>
        <p:spPr bwMode="auto">
          <a:xfrm>
            <a:off x="487680" y="1668780"/>
            <a:ext cx="2948940" cy="3878580"/>
          </a:xfrm>
          <a:prstGeom prst="rect">
            <a:avLst/>
          </a:prstGeom>
          <a:noFill/>
        </p:spPr>
      </p:pic>
    </p:spTree>
  </p:cSld>
  <p:clrMapOvr>
    <a:masterClrMapping/>
  </p:clrMapOvr>
  <mc:AlternateContent xmlns:mc="http://schemas.openxmlformats.org/markup-compatibility/2006">
    <mc:Choice xmlns:p14="http://schemas.microsoft.com/office/powerpoint/2010/main" Requires="p14">
      <p:transition spd="slow" p14:dur="2000" advClick="0" advTm="3000"/>
    </mc:Choice>
    <mc:Fallback>
      <p:transition spd="slow" advClick="0" advTm="300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rcRect l="4457" t="9468" r="4432" b="10868"/>
          <a:stretch>
            <a:fillRect/>
          </a:stretch>
        </p:blipFill>
        <p:spPr>
          <a:xfrm>
            <a:off x="6372013" y="1282991"/>
            <a:ext cx="5086773" cy="5314361"/>
          </a:xfrm>
          <a:prstGeom prst="rect">
            <a:avLst/>
          </a:prstGeom>
        </p:spPr>
      </p:pic>
      <p:sp>
        <p:nvSpPr>
          <p:cNvPr id="5" name="文本框 6"/>
          <p:cNvSpPr txBox="1"/>
          <p:nvPr/>
        </p:nvSpPr>
        <p:spPr>
          <a:xfrm>
            <a:off x="6572253" y="1844315"/>
            <a:ext cx="4856480" cy="4916170"/>
          </a:xfrm>
          <a:prstGeom prst="rect">
            <a:avLst/>
          </a:prstGeom>
          <a:noFill/>
        </p:spPr>
        <p:txBody>
          <a:bodyPr wrap="square" rtlCol="0" anchor="t">
            <a:spAutoFit/>
          </a:bodyPr>
          <a:lstStyle/>
          <a:p>
            <a:pPr algn="ctr">
              <a:lnSpc>
                <a:spcPct val="140000"/>
              </a:lnSpc>
            </a:pPr>
            <a:r>
              <a:rPr lang="zh-CN" altLang="en-US" sz="3200" b="1" dirty="0">
                <a:solidFill>
                  <a:schemeClr val="bg1"/>
                </a:solidFill>
                <a:latin typeface="楷体" panose="02010609060101010101" pitchFamily="49" charset="-122"/>
                <a:ea typeface="楷体" panose="02010609060101010101" pitchFamily="49" charset="-122"/>
                <a:cs typeface="楷体" panose="02010609060101010101" pitchFamily="49" charset="-122"/>
                <a:sym typeface="+mn-ea"/>
              </a:rPr>
              <a:t>竹石</a:t>
            </a:r>
            <a:endParaRPr lang="zh-CN" altLang="en-US" sz="3200" b="1" dirty="0">
              <a:solidFill>
                <a:schemeClr val="bg1"/>
              </a:solidFill>
              <a:latin typeface="楷体" panose="02010609060101010101" pitchFamily="49" charset="-122"/>
              <a:ea typeface="楷体" panose="02010609060101010101" pitchFamily="49" charset="-122"/>
              <a:cs typeface="楷体" panose="02010609060101010101" pitchFamily="49" charset="-122"/>
              <a:sym typeface="+mn-ea"/>
            </a:endParaRPr>
          </a:p>
          <a:p>
            <a:pPr algn="ctr">
              <a:lnSpc>
                <a:spcPct val="140000"/>
              </a:lnSpc>
            </a:pPr>
            <a:r>
              <a:rPr lang="en-US" altLang="zh-CN" sz="3200" b="1" dirty="0">
                <a:solidFill>
                  <a:schemeClr val="bg1"/>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3200" b="1" dirty="0">
                <a:solidFill>
                  <a:schemeClr val="bg1"/>
                </a:solidFill>
                <a:latin typeface="楷体" panose="02010609060101010101" pitchFamily="49" charset="-122"/>
                <a:ea typeface="楷体" panose="02010609060101010101" pitchFamily="49" charset="-122"/>
                <a:cs typeface="楷体" panose="02010609060101010101" pitchFamily="49" charset="-122"/>
                <a:sym typeface="+mn-ea"/>
              </a:rPr>
              <a:t>清</a:t>
            </a:r>
            <a:r>
              <a:rPr lang="en-US" altLang="zh-CN" sz="3200" b="1" dirty="0">
                <a:solidFill>
                  <a:schemeClr val="bg1"/>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3200" b="1" dirty="0">
                <a:solidFill>
                  <a:schemeClr val="bg1"/>
                </a:solidFill>
                <a:latin typeface="楷体" panose="02010609060101010101" pitchFamily="49" charset="-122"/>
                <a:ea typeface="楷体" panose="02010609060101010101" pitchFamily="49" charset="-122"/>
                <a:cs typeface="楷体" panose="02010609060101010101" pitchFamily="49" charset="-122"/>
                <a:sym typeface="+mn-ea"/>
              </a:rPr>
              <a:t>郑燮</a:t>
            </a:r>
            <a:endParaRPr lang="zh-CN" altLang="en-US" sz="3200" b="1" dirty="0">
              <a:solidFill>
                <a:schemeClr val="bg1"/>
              </a:solidFill>
              <a:latin typeface="楷体" panose="02010609060101010101" pitchFamily="49" charset="-122"/>
              <a:ea typeface="楷体" panose="02010609060101010101" pitchFamily="49" charset="-122"/>
              <a:cs typeface="楷体" panose="02010609060101010101" pitchFamily="49" charset="-122"/>
              <a:sym typeface="+mn-ea"/>
            </a:endParaRPr>
          </a:p>
          <a:p>
            <a:pPr algn="ctr">
              <a:lnSpc>
                <a:spcPct val="140000"/>
              </a:lnSpc>
            </a:pPr>
            <a:r>
              <a:rPr lang="zh-CN" altLang="en-US" sz="3200" b="1" dirty="0">
                <a:solidFill>
                  <a:schemeClr val="bg1"/>
                </a:solidFill>
                <a:latin typeface="楷体" panose="02010609060101010101" pitchFamily="49" charset="-122"/>
                <a:ea typeface="楷体" panose="02010609060101010101" pitchFamily="49" charset="-122"/>
                <a:cs typeface="楷体" panose="02010609060101010101" pitchFamily="49" charset="-122"/>
                <a:sym typeface="+mn-ea"/>
              </a:rPr>
              <a:t>咬定</a:t>
            </a:r>
            <a:r>
              <a:rPr lang="en-US" altLang="zh-CN" sz="3200" b="1" dirty="0">
                <a:solidFill>
                  <a:srgbClr val="FFFF00"/>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3200" b="1" dirty="0">
                <a:solidFill>
                  <a:schemeClr val="bg1"/>
                </a:solidFill>
                <a:latin typeface="楷体" panose="02010609060101010101" pitchFamily="49" charset="-122"/>
                <a:ea typeface="楷体" panose="02010609060101010101" pitchFamily="49" charset="-122"/>
                <a:cs typeface="楷体" panose="02010609060101010101" pitchFamily="49" charset="-122"/>
                <a:sym typeface="+mn-ea"/>
              </a:rPr>
              <a:t>青山</a:t>
            </a:r>
            <a:r>
              <a:rPr lang="en-US" altLang="zh-CN" sz="3200" b="1" dirty="0">
                <a:solidFill>
                  <a:srgbClr val="FFFF00"/>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3200" b="1" dirty="0">
                <a:solidFill>
                  <a:schemeClr val="bg1"/>
                </a:solidFill>
                <a:latin typeface="楷体" panose="02010609060101010101" pitchFamily="49" charset="-122"/>
                <a:ea typeface="楷体" panose="02010609060101010101" pitchFamily="49" charset="-122"/>
                <a:cs typeface="楷体" panose="02010609060101010101" pitchFamily="49" charset="-122"/>
                <a:sym typeface="+mn-ea"/>
              </a:rPr>
              <a:t>不</a:t>
            </a:r>
            <a:r>
              <a:rPr lang="en-US" altLang="zh-CN" sz="3200" b="1" dirty="0">
                <a:solidFill>
                  <a:srgbClr val="FFFF00"/>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3200" b="1" dirty="0">
                <a:solidFill>
                  <a:schemeClr val="bg1"/>
                </a:solidFill>
                <a:latin typeface="楷体" panose="02010609060101010101" pitchFamily="49" charset="-122"/>
                <a:ea typeface="楷体" panose="02010609060101010101" pitchFamily="49" charset="-122"/>
                <a:cs typeface="楷体" panose="02010609060101010101" pitchFamily="49" charset="-122"/>
                <a:sym typeface="+mn-ea"/>
              </a:rPr>
              <a:t>放松，</a:t>
            </a:r>
            <a:endParaRPr lang="zh-CN" altLang="en-US" sz="3200" b="1" dirty="0">
              <a:solidFill>
                <a:schemeClr val="bg1"/>
              </a:solidFill>
              <a:latin typeface="楷体" panose="02010609060101010101" pitchFamily="49" charset="-122"/>
              <a:ea typeface="楷体" panose="02010609060101010101" pitchFamily="49" charset="-122"/>
              <a:cs typeface="楷体" panose="02010609060101010101" pitchFamily="49" charset="-122"/>
              <a:sym typeface="+mn-ea"/>
            </a:endParaRPr>
          </a:p>
          <a:p>
            <a:pPr algn="ctr">
              <a:lnSpc>
                <a:spcPct val="140000"/>
              </a:lnSpc>
            </a:pPr>
            <a:r>
              <a:rPr lang="zh-CN" altLang="en-US" sz="3200" b="1" dirty="0">
                <a:solidFill>
                  <a:schemeClr val="bg1"/>
                </a:solidFill>
                <a:latin typeface="楷体" panose="02010609060101010101" pitchFamily="49" charset="-122"/>
                <a:ea typeface="楷体" panose="02010609060101010101" pitchFamily="49" charset="-122"/>
                <a:cs typeface="楷体" panose="02010609060101010101" pitchFamily="49" charset="-122"/>
                <a:sym typeface="+mn-ea"/>
              </a:rPr>
              <a:t>立根</a:t>
            </a:r>
            <a:r>
              <a:rPr lang="en-US" altLang="zh-CN" sz="3200" b="1" dirty="0">
                <a:solidFill>
                  <a:srgbClr val="FFFF00"/>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3200" b="1" dirty="0">
                <a:solidFill>
                  <a:schemeClr val="bg1"/>
                </a:solidFill>
                <a:latin typeface="楷体" panose="02010609060101010101" pitchFamily="49" charset="-122"/>
                <a:ea typeface="楷体" panose="02010609060101010101" pitchFamily="49" charset="-122"/>
                <a:cs typeface="楷体" panose="02010609060101010101" pitchFamily="49" charset="-122"/>
                <a:sym typeface="+mn-ea"/>
              </a:rPr>
              <a:t>原在</a:t>
            </a:r>
            <a:r>
              <a:rPr lang="en-US" altLang="zh-CN" sz="3200" b="1" dirty="0">
                <a:solidFill>
                  <a:srgbClr val="FFFF00"/>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3200" b="1" dirty="0">
                <a:solidFill>
                  <a:schemeClr val="bg1"/>
                </a:solidFill>
                <a:latin typeface="楷体" panose="02010609060101010101" pitchFamily="49" charset="-122"/>
                <a:ea typeface="楷体" panose="02010609060101010101" pitchFamily="49" charset="-122"/>
                <a:cs typeface="楷体" panose="02010609060101010101" pitchFamily="49" charset="-122"/>
                <a:sym typeface="+mn-ea"/>
              </a:rPr>
              <a:t>破岩</a:t>
            </a:r>
            <a:r>
              <a:rPr lang="en-US" altLang="zh-CN" sz="3200" b="1" dirty="0">
                <a:solidFill>
                  <a:srgbClr val="FFFF00"/>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3200" b="1" dirty="0">
                <a:solidFill>
                  <a:schemeClr val="bg1"/>
                </a:solidFill>
                <a:latin typeface="楷体" panose="02010609060101010101" pitchFamily="49" charset="-122"/>
                <a:ea typeface="楷体" panose="02010609060101010101" pitchFamily="49" charset="-122"/>
                <a:cs typeface="楷体" panose="02010609060101010101" pitchFamily="49" charset="-122"/>
                <a:sym typeface="+mn-ea"/>
              </a:rPr>
              <a:t>中。</a:t>
            </a:r>
            <a:endParaRPr lang="zh-CN" altLang="en-US" sz="3200" b="1" dirty="0">
              <a:solidFill>
                <a:schemeClr val="bg1"/>
              </a:solidFill>
              <a:latin typeface="楷体" panose="02010609060101010101" pitchFamily="49" charset="-122"/>
              <a:ea typeface="楷体" panose="02010609060101010101" pitchFamily="49" charset="-122"/>
              <a:cs typeface="楷体" panose="02010609060101010101" pitchFamily="49" charset="-122"/>
              <a:sym typeface="+mn-ea"/>
            </a:endParaRPr>
          </a:p>
          <a:p>
            <a:pPr algn="ctr">
              <a:lnSpc>
                <a:spcPct val="140000"/>
              </a:lnSpc>
            </a:pPr>
            <a:r>
              <a:rPr lang="zh-CN" altLang="en-US" sz="3200" b="1" dirty="0">
                <a:solidFill>
                  <a:schemeClr val="bg1"/>
                </a:solidFill>
                <a:latin typeface="楷体" panose="02010609060101010101" pitchFamily="49" charset="-122"/>
                <a:ea typeface="楷体" panose="02010609060101010101" pitchFamily="49" charset="-122"/>
                <a:cs typeface="楷体" panose="02010609060101010101" pitchFamily="49" charset="-122"/>
                <a:sym typeface="+mn-ea"/>
              </a:rPr>
              <a:t>千磨</a:t>
            </a:r>
            <a:r>
              <a:rPr lang="en-US" altLang="zh-CN" sz="3200" b="1" dirty="0">
                <a:solidFill>
                  <a:srgbClr val="FFFF00"/>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3200" b="1" dirty="0">
                <a:solidFill>
                  <a:schemeClr val="bg1"/>
                </a:solidFill>
                <a:latin typeface="楷体" panose="02010609060101010101" pitchFamily="49" charset="-122"/>
                <a:ea typeface="楷体" panose="02010609060101010101" pitchFamily="49" charset="-122"/>
                <a:cs typeface="楷体" panose="02010609060101010101" pitchFamily="49" charset="-122"/>
                <a:sym typeface="+mn-ea"/>
              </a:rPr>
              <a:t>万击</a:t>
            </a:r>
            <a:r>
              <a:rPr lang="en-US" altLang="zh-CN" sz="3200" b="1" dirty="0">
                <a:solidFill>
                  <a:srgbClr val="FFFF00"/>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3200" b="1" dirty="0">
                <a:solidFill>
                  <a:schemeClr val="bg1"/>
                </a:solidFill>
                <a:latin typeface="楷体" panose="02010609060101010101" pitchFamily="49" charset="-122"/>
                <a:ea typeface="楷体" panose="02010609060101010101" pitchFamily="49" charset="-122"/>
                <a:cs typeface="楷体" panose="02010609060101010101" pitchFamily="49" charset="-122"/>
                <a:sym typeface="+mn-ea"/>
              </a:rPr>
              <a:t>还</a:t>
            </a:r>
            <a:r>
              <a:rPr lang="en-US" altLang="zh-CN" sz="3200" b="1" dirty="0">
                <a:solidFill>
                  <a:srgbClr val="FFFF00"/>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3200" b="1" dirty="0">
                <a:solidFill>
                  <a:schemeClr val="bg1"/>
                </a:solidFill>
                <a:latin typeface="楷体" panose="02010609060101010101" pitchFamily="49" charset="-122"/>
                <a:ea typeface="楷体" panose="02010609060101010101" pitchFamily="49" charset="-122"/>
                <a:cs typeface="楷体" panose="02010609060101010101" pitchFamily="49" charset="-122"/>
                <a:sym typeface="+mn-ea"/>
              </a:rPr>
              <a:t>坚劲，</a:t>
            </a:r>
            <a:endParaRPr lang="zh-CN" altLang="en-US" sz="3200" b="1" dirty="0">
              <a:solidFill>
                <a:schemeClr val="bg1"/>
              </a:solidFill>
              <a:latin typeface="楷体" panose="02010609060101010101" pitchFamily="49" charset="-122"/>
              <a:ea typeface="楷体" panose="02010609060101010101" pitchFamily="49" charset="-122"/>
              <a:cs typeface="楷体" panose="02010609060101010101" pitchFamily="49" charset="-122"/>
              <a:sym typeface="+mn-ea"/>
            </a:endParaRPr>
          </a:p>
          <a:p>
            <a:pPr algn="ctr">
              <a:lnSpc>
                <a:spcPct val="140000"/>
              </a:lnSpc>
            </a:pPr>
            <a:r>
              <a:rPr lang="zh-CN" altLang="en-US" sz="3200" b="1" dirty="0">
                <a:solidFill>
                  <a:schemeClr val="bg1"/>
                </a:solidFill>
                <a:latin typeface="楷体" panose="02010609060101010101" pitchFamily="49" charset="-122"/>
                <a:ea typeface="楷体" panose="02010609060101010101" pitchFamily="49" charset="-122"/>
                <a:cs typeface="楷体" panose="02010609060101010101" pitchFamily="49" charset="-122"/>
                <a:sym typeface="+mn-ea"/>
              </a:rPr>
              <a:t>任尔</a:t>
            </a:r>
            <a:r>
              <a:rPr lang="en-US" altLang="zh-CN" sz="3200" b="1" dirty="0">
                <a:solidFill>
                  <a:srgbClr val="FFFF00"/>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3200" b="1" dirty="0">
                <a:solidFill>
                  <a:schemeClr val="bg1"/>
                </a:solidFill>
                <a:latin typeface="楷体" panose="02010609060101010101" pitchFamily="49" charset="-122"/>
                <a:ea typeface="楷体" panose="02010609060101010101" pitchFamily="49" charset="-122"/>
                <a:cs typeface="楷体" panose="02010609060101010101" pitchFamily="49" charset="-122"/>
                <a:sym typeface="+mn-ea"/>
              </a:rPr>
              <a:t>东西</a:t>
            </a:r>
            <a:r>
              <a:rPr lang="en-US" altLang="zh-CN" sz="3200" b="1" dirty="0">
                <a:solidFill>
                  <a:srgbClr val="FFFF00"/>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3200" b="1" dirty="0">
                <a:solidFill>
                  <a:schemeClr val="bg1"/>
                </a:solidFill>
                <a:latin typeface="楷体" panose="02010609060101010101" pitchFamily="49" charset="-122"/>
                <a:ea typeface="楷体" panose="02010609060101010101" pitchFamily="49" charset="-122"/>
                <a:cs typeface="楷体" panose="02010609060101010101" pitchFamily="49" charset="-122"/>
                <a:sym typeface="+mn-ea"/>
              </a:rPr>
              <a:t>南北</a:t>
            </a:r>
            <a:r>
              <a:rPr lang="en-US" altLang="zh-CN" sz="3200" b="1" dirty="0">
                <a:solidFill>
                  <a:srgbClr val="FFFF00"/>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3200" b="1" dirty="0">
                <a:solidFill>
                  <a:schemeClr val="bg1"/>
                </a:solidFill>
                <a:latin typeface="楷体" panose="02010609060101010101" pitchFamily="49" charset="-122"/>
                <a:ea typeface="楷体" panose="02010609060101010101" pitchFamily="49" charset="-122"/>
                <a:cs typeface="楷体" panose="02010609060101010101" pitchFamily="49" charset="-122"/>
                <a:sym typeface="+mn-ea"/>
              </a:rPr>
              <a:t>风。</a:t>
            </a:r>
            <a:endParaRPr lang="zh-CN" altLang="en-US" sz="3200" b="1" dirty="0">
              <a:solidFill>
                <a:schemeClr val="bg1"/>
              </a:solidFill>
              <a:latin typeface="楷体" panose="02010609060101010101" pitchFamily="49" charset="-122"/>
              <a:ea typeface="楷体" panose="02010609060101010101" pitchFamily="49" charset="-122"/>
              <a:cs typeface="楷体" panose="02010609060101010101" pitchFamily="49" charset="-122"/>
              <a:sym typeface="+mn-ea"/>
            </a:endParaRPr>
          </a:p>
          <a:p>
            <a:pPr algn="ctr">
              <a:lnSpc>
                <a:spcPct val="140000"/>
              </a:lnSpc>
            </a:pPr>
            <a:endParaRPr lang="zh-CN" altLang="en-US" sz="3200" b="1" dirty="0">
              <a:solidFill>
                <a:schemeClr val="bg1"/>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6" name="文本框 14"/>
          <p:cNvSpPr txBox="1"/>
          <p:nvPr/>
        </p:nvSpPr>
        <p:spPr>
          <a:xfrm>
            <a:off x="832571" y="1337244"/>
            <a:ext cx="2575131" cy="748030"/>
          </a:xfrm>
          <a:prstGeom prst="rect">
            <a:avLst/>
          </a:prstGeom>
          <a:noFill/>
        </p:spPr>
        <p:txBody>
          <a:bodyPr wrap="square" lIns="91440" tIns="45720" rIns="91440" bIns="45720" rtlCol="0">
            <a:spAutoFit/>
          </a:bodyPr>
          <a:lstStyle/>
          <a:p>
            <a:r>
              <a:rPr lang="zh-CN" altLang="en-US" sz="4265" b="1" dirty="0">
                <a:solidFill>
                  <a:srgbClr val="875000"/>
                </a:solidFill>
                <a:latin typeface="幼圆" panose="02010509060101010101" pitchFamily="49" charset="-122"/>
                <a:ea typeface="幼圆" panose="02010509060101010101" pitchFamily="49" charset="-122"/>
              </a:rPr>
              <a:t>互动课堂</a:t>
            </a:r>
            <a:endParaRPr lang="zh-CN" altLang="en-US" sz="4265" b="1" dirty="0">
              <a:solidFill>
                <a:srgbClr val="875000"/>
              </a:solidFill>
              <a:latin typeface="幼圆" panose="02010509060101010101" pitchFamily="49" charset="-122"/>
              <a:ea typeface="幼圆" panose="02010509060101010101" pitchFamily="49" charset="-122"/>
            </a:endParaRPr>
          </a:p>
        </p:txBody>
      </p:sp>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4925" y="1407479"/>
            <a:ext cx="489148" cy="608452"/>
          </a:xfrm>
          <a:prstGeom prst="rect">
            <a:avLst/>
          </a:prstGeom>
        </p:spPr>
      </p:pic>
      <p:sp>
        <p:nvSpPr>
          <p:cNvPr id="3" name="文本框 6"/>
          <p:cNvSpPr txBox="1"/>
          <p:nvPr/>
        </p:nvSpPr>
        <p:spPr>
          <a:xfrm>
            <a:off x="804333" y="2735024"/>
            <a:ext cx="5233247" cy="2653665"/>
          </a:xfrm>
          <a:prstGeom prst="rect">
            <a:avLst/>
          </a:prstGeom>
          <a:noFill/>
        </p:spPr>
        <p:txBody>
          <a:bodyPr wrap="square" rtlCol="0" anchor="t">
            <a:spAutoFit/>
          </a:bodyPr>
          <a:lstStyle/>
          <a:p>
            <a:pPr indent="457200">
              <a:lnSpc>
                <a:spcPct val="130000"/>
              </a:lnSpc>
            </a:pPr>
            <a:r>
              <a:rPr lang="zh-CN" altLang="en-US" sz="4265" b="1" dirty="0">
                <a:latin typeface="黑体" panose="02010609060101010101" charset="-122"/>
                <a:ea typeface="黑体" panose="02010609060101010101" charset="-122"/>
                <a:cs typeface="楷体" panose="02010609060101010101" pitchFamily="49" charset="-122"/>
              </a:rPr>
              <a:t>  自由朗读古诗，读准字音、读通诗句，</a:t>
            </a:r>
            <a:r>
              <a:rPr lang="zh-CN" altLang="en-US" sz="4265" b="1" dirty="0">
                <a:latin typeface="黑体" panose="02010609060101010101" charset="-122"/>
                <a:ea typeface="黑体" panose="02010609060101010101" charset="-122"/>
                <a:cs typeface="楷体" panose="02010609060101010101" pitchFamily="49" charset="-122"/>
                <a:sym typeface="+mn-ea"/>
              </a:rPr>
              <a:t>注意停顿</a:t>
            </a:r>
            <a:r>
              <a:rPr lang="zh-CN" altLang="en-US" sz="4265" b="1" dirty="0">
                <a:latin typeface="黑体" panose="02010609060101010101" charset="-122"/>
                <a:ea typeface="黑体" panose="02010609060101010101" charset="-122"/>
                <a:cs typeface="楷体" panose="02010609060101010101" pitchFamily="49" charset="-122"/>
              </a:rPr>
              <a:t>。</a:t>
            </a:r>
            <a:r>
              <a:rPr lang="zh-CN" altLang="en-US" sz="3735" b="1" dirty="0">
                <a:latin typeface="楷体" panose="02010609060101010101" pitchFamily="49" charset="-122"/>
                <a:ea typeface="楷体" panose="02010609060101010101" pitchFamily="49" charset="-122"/>
                <a:cs typeface="楷体" panose="02010609060101010101" pitchFamily="49" charset="-122"/>
              </a:rPr>
              <a:t> </a:t>
            </a:r>
            <a:r>
              <a:rPr lang="zh-CN" altLang="en-US" sz="3735" b="1" dirty="0">
                <a:latin typeface="楷体" panose="02010609060101010101" pitchFamily="49" charset="-122"/>
                <a:ea typeface="楷体" panose="02010609060101010101" pitchFamily="49" charset="-122"/>
              </a:rPr>
              <a:t>          </a:t>
            </a:r>
            <a:endParaRPr lang="zh-CN" altLang="en-US" sz="3735" b="1" dirty="0">
              <a:latin typeface="楷体" panose="02010609060101010101" pitchFamily="49" charset="-122"/>
              <a:ea typeface="楷体" panose="02010609060101010101" pitchFamily="49" charset="-122"/>
            </a:endParaRPr>
          </a:p>
        </p:txBody>
      </p:sp>
      <p:sp>
        <p:nvSpPr>
          <p:cNvPr id="8" name="矩形标注 7"/>
          <p:cNvSpPr/>
          <p:nvPr/>
        </p:nvSpPr>
        <p:spPr>
          <a:xfrm>
            <a:off x="10874677" y="4388895"/>
            <a:ext cx="1168219" cy="666755"/>
          </a:xfrm>
          <a:prstGeom prst="wedgeRectCallout">
            <a:avLst>
              <a:gd name="adj1" fmla="val -77463"/>
              <a:gd name="adj2" fmla="val 30120"/>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err="1">
                <a:solidFill>
                  <a:schemeClr val="tx1"/>
                </a:solidFill>
                <a:latin typeface="黑体" panose="02010609060101010101" charset="-122"/>
                <a:ea typeface="黑体" panose="02010609060101010101" charset="-122"/>
              </a:rPr>
              <a:t>jìnɡ</a:t>
            </a:r>
            <a:endParaRPr lang="zh-CN" altLang="en-US" sz="3200" dirty="0">
              <a:solidFill>
                <a:schemeClr val="tx1"/>
              </a:solidFill>
              <a:latin typeface="黑体" panose="02010609060101010101" charset="-122"/>
              <a:ea typeface="黑体" panose="02010609060101010101" charset="-122"/>
            </a:endParaRPr>
          </a:p>
        </p:txBody>
      </p:sp>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9116" y="2528643"/>
            <a:ext cx="1134591" cy="929468"/>
          </a:xfrm>
          <a:prstGeom prst="rect">
            <a:avLst/>
          </a:prstGeom>
        </p:spPr>
      </p:pic>
      <p:sp>
        <p:nvSpPr>
          <p:cNvPr id="10" name="文本框 14">
            <a:hlinkClick r:id="rId4" action="ppaction://hlinkfile"/>
          </p:cNvPr>
          <p:cNvSpPr txBox="1"/>
          <p:nvPr/>
        </p:nvSpPr>
        <p:spPr>
          <a:xfrm>
            <a:off x="871556" y="465369"/>
            <a:ext cx="5378449" cy="748030"/>
          </a:xfrm>
          <a:prstGeom prst="rect">
            <a:avLst/>
          </a:prstGeom>
          <a:noFill/>
        </p:spPr>
        <p:txBody>
          <a:bodyPr wrap="square" lIns="91440" tIns="45720" rIns="91440" bIns="45720" rtlCol="0">
            <a:spAutoFit/>
          </a:bodyPr>
          <a:lstStyle/>
          <a:p>
            <a:r>
              <a:rPr lang="zh-CN" altLang="en-US" sz="4265" b="1" dirty="0">
                <a:solidFill>
                  <a:srgbClr val="875000"/>
                </a:solidFill>
                <a:latin typeface="幼圆" panose="02010509060101010101" pitchFamily="49" charset="-122"/>
                <a:ea typeface="幼圆" panose="02010509060101010101" pitchFamily="49" charset="-122"/>
              </a:rPr>
              <a:t>朗读课文 扫清障碍</a:t>
            </a:r>
            <a:endParaRPr lang="zh-CN" altLang="en-US" sz="4265" b="1" dirty="0">
              <a:solidFill>
                <a:srgbClr val="875000"/>
              </a:solidFill>
              <a:latin typeface="幼圆" panose="02010509060101010101" pitchFamily="49" charset="-122"/>
              <a:ea typeface="幼圆" panose="02010509060101010101" pitchFamily="49" charset="-122"/>
            </a:endParaRPr>
          </a:p>
        </p:txBody>
      </p:sp>
      <p:pic>
        <p:nvPicPr>
          <p:cNvPr id="11" name="图片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75216" y="688720"/>
            <a:ext cx="468093" cy="506887"/>
          </a:xfrm>
          <a:prstGeom prst="rect">
            <a:avLst/>
          </a:prstGeom>
        </p:spPr>
      </p:pic>
      <p:pic>
        <p:nvPicPr>
          <p:cNvPr id="12" name="图片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9057708">
            <a:off x="5769804" y="617000"/>
            <a:ext cx="446845" cy="629783"/>
          </a:xfrm>
          <a:prstGeom prst="rect">
            <a:avLst/>
          </a:prstGeom>
        </p:spPr>
      </p:pic>
      <p:pic>
        <p:nvPicPr>
          <p:cNvPr id="13" name="图片 1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80055" y="554377"/>
            <a:ext cx="489147" cy="608452"/>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6"/>
          <p:cNvSpPr txBox="1"/>
          <p:nvPr/>
        </p:nvSpPr>
        <p:spPr>
          <a:xfrm>
            <a:off x="2251427" y="1705843"/>
            <a:ext cx="8688115" cy="2653665"/>
          </a:xfrm>
          <a:prstGeom prst="rect">
            <a:avLst/>
          </a:prstGeom>
          <a:noFill/>
        </p:spPr>
        <p:txBody>
          <a:bodyPr wrap="square" rtlCol="0" anchor="t">
            <a:spAutoFit/>
          </a:bodyPr>
          <a:lstStyle/>
          <a:p>
            <a:pPr algn="just">
              <a:lnSpc>
                <a:spcPct val="130000"/>
              </a:lnSpc>
            </a:pPr>
            <a:r>
              <a:rPr lang="zh-CN" altLang="en-US" sz="4265" dirty="0">
                <a:latin typeface="黑体" panose="02010609060101010101" charset="-122"/>
                <a:ea typeface="黑体" panose="02010609060101010101" charset="-122"/>
                <a:cs typeface="黑体" panose="02010609060101010101" charset="-122"/>
              </a:rPr>
              <a:t>    齐读诗的前两句，</a:t>
            </a:r>
            <a:r>
              <a:rPr lang="zh-CN" altLang="en-US" sz="4265" dirty="0">
                <a:latin typeface="黑体" panose="02010609060101010101" charset="-122"/>
                <a:ea typeface="黑体" panose="02010609060101010101" charset="-122"/>
              </a:rPr>
              <a:t>这两句诗中有两个动词很生动形象，你能找出来吗？</a:t>
            </a:r>
            <a:endParaRPr lang="zh-CN" altLang="en-US" sz="4265" dirty="0">
              <a:latin typeface="黑体" panose="02010609060101010101" charset="-122"/>
              <a:ea typeface="黑体" panose="02010609060101010101" charset="-122"/>
              <a:cs typeface="黑体" panose="02010609060101010101" charset="-122"/>
            </a:endParaRPr>
          </a:p>
        </p:txBody>
      </p:sp>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79120" y="1908387"/>
            <a:ext cx="1672167" cy="2396913"/>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271797" y="3332989"/>
            <a:ext cx="7584843" cy="2306955"/>
          </a:xfrm>
          <a:prstGeom prst="rect">
            <a:avLst/>
          </a:prstGeom>
          <a:noFill/>
        </p:spPr>
        <p:txBody>
          <a:bodyPr wrap="square" lIns="91440" tIns="45720" rIns="91440" bIns="45720" rtlCol="0">
            <a:spAutoFit/>
          </a:bodyPr>
          <a:lstStyle/>
          <a:p>
            <a:pPr>
              <a:lnSpc>
                <a:spcPct val="150000"/>
              </a:lnSpc>
            </a:pPr>
            <a:r>
              <a:rPr lang="zh-CN" altLang="en-US" sz="3200" dirty="0">
                <a:latin typeface="黑体" panose="02010609060101010101" charset="-122"/>
                <a:ea typeface="黑体" panose="02010609060101010101" charset="-122"/>
              </a:rPr>
              <a:t>   “咬”“立”这两个动词，运用</a:t>
            </a:r>
            <a:r>
              <a:rPr lang="zh-CN" altLang="en-US" sz="3200" dirty="0">
                <a:solidFill>
                  <a:srgbClr val="FF0000"/>
                </a:solidFill>
                <a:latin typeface="黑体" panose="02010609060101010101" charset="-122"/>
                <a:ea typeface="黑体" panose="02010609060101010101" charset="-122"/>
              </a:rPr>
              <a:t>拟人</a:t>
            </a:r>
            <a:r>
              <a:rPr lang="zh-CN" altLang="en-US" sz="3200" dirty="0">
                <a:latin typeface="黑体" panose="02010609060101010101" charset="-122"/>
                <a:ea typeface="黑体" panose="02010609060101010101" charset="-122"/>
              </a:rPr>
              <a:t>的修辞手法，很</a:t>
            </a:r>
            <a:r>
              <a:rPr lang="zh-CN" altLang="en-US" sz="3200" dirty="0">
                <a:solidFill>
                  <a:srgbClr val="FF0000"/>
                </a:solidFill>
                <a:latin typeface="黑体" panose="02010609060101010101" charset="-122"/>
                <a:ea typeface="黑体" panose="02010609060101010101" charset="-122"/>
              </a:rPr>
              <a:t>生动形象</a:t>
            </a:r>
            <a:r>
              <a:rPr lang="zh-CN" altLang="en-US" sz="3200" dirty="0">
                <a:latin typeface="黑体" panose="02010609060101010101" charset="-122"/>
                <a:ea typeface="黑体" panose="02010609060101010101" charset="-122"/>
              </a:rPr>
              <a:t>，写出了竹子</a:t>
            </a:r>
            <a:r>
              <a:rPr lang="zh-CN" altLang="en-US" sz="3200" dirty="0">
                <a:solidFill>
                  <a:srgbClr val="FF0000"/>
                </a:solidFill>
                <a:latin typeface="黑体" panose="02010609060101010101" charset="-122"/>
                <a:ea typeface="黑体" panose="02010609060101010101" charset="-122"/>
              </a:rPr>
              <a:t>坚忍不拔、顽强不屈的精神</a:t>
            </a:r>
            <a:r>
              <a:rPr lang="zh-CN" altLang="en-US" sz="3200" dirty="0">
                <a:latin typeface="黑体" panose="02010609060101010101" charset="-122"/>
                <a:ea typeface="黑体" panose="02010609060101010101" charset="-122"/>
              </a:rPr>
              <a:t>。</a:t>
            </a:r>
            <a:endParaRPr lang="zh-CN" altLang="en-US" sz="3200" dirty="0">
              <a:latin typeface="黑体" panose="02010609060101010101" charset="-122"/>
              <a:ea typeface="黑体" panose="02010609060101010101" charset="-122"/>
            </a:endParaRPr>
          </a:p>
        </p:txBody>
      </p:sp>
      <p:sp>
        <p:nvSpPr>
          <p:cNvPr id="4" name="文本框 5"/>
          <p:cNvSpPr txBox="1"/>
          <p:nvPr/>
        </p:nvSpPr>
        <p:spPr>
          <a:xfrm>
            <a:off x="5041299" y="1252888"/>
            <a:ext cx="5567203" cy="1568450"/>
          </a:xfrm>
          <a:prstGeom prst="rect">
            <a:avLst/>
          </a:prstGeom>
          <a:noFill/>
        </p:spPr>
        <p:txBody>
          <a:bodyPr wrap="square" rtlCol="0">
            <a:spAutoFit/>
          </a:bodyPr>
          <a:lstStyle/>
          <a:p>
            <a:r>
              <a:rPr lang="zh-CN" altLang="en-US" sz="4800" b="1" dirty="0">
                <a:latin typeface="楷体" panose="02010609060101010101" pitchFamily="49" charset="-122"/>
                <a:ea typeface="楷体" panose="02010609060101010101" pitchFamily="49" charset="-122"/>
                <a:cs typeface="楷体" panose="02010609060101010101" pitchFamily="49" charset="-122"/>
                <a:sym typeface="+mn-ea"/>
              </a:rPr>
              <a:t>咬定青山不放松，</a:t>
            </a:r>
            <a:endParaRPr lang="en-US" altLang="zh-CN" sz="4800" b="1" dirty="0">
              <a:latin typeface="楷体" panose="02010609060101010101" pitchFamily="49" charset="-122"/>
              <a:ea typeface="楷体" panose="02010609060101010101" pitchFamily="49" charset="-122"/>
              <a:cs typeface="楷体" panose="02010609060101010101" pitchFamily="49" charset="-122"/>
              <a:sym typeface="+mn-ea"/>
            </a:endParaRPr>
          </a:p>
          <a:p>
            <a:r>
              <a:rPr lang="zh-CN" altLang="en-US" sz="4800" b="1" dirty="0">
                <a:latin typeface="楷体" panose="02010609060101010101" pitchFamily="49" charset="-122"/>
                <a:ea typeface="楷体" panose="02010609060101010101" pitchFamily="49" charset="-122"/>
                <a:cs typeface="楷体" panose="02010609060101010101" pitchFamily="49" charset="-122"/>
                <a:sym typeface="+mn-ea"/>
              </a:rPr>
              <a:t>立根原在破岩中。</a:t>
            </a:r>
            <a:endParaRPr lang="zh-CN" altLang="en-US" sz="48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5" name="椭圆 4"/>
          <p:cNvSpPr/>
          <p:nvPr/>
        </p:nvSpPr>
        <p:spPr>
          <a:xfrm>
            <a:off x="5041297" y="1220755"/>
            <a:ext cx="845065" cy="89622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6" name="椭圆 5"/>
          <p:cNvSpPr/>
          <p:nvPr/>
        </p:nvSpPr>
        <p:spPr>
          <a:xfrm>
            <a:off x="5022268" y="2020973"/>
            <a:ext cx="845065" cy="89622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pic>
        <p:nvPicPr>
          <p:cNvPr id="7"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452668"/>
            <a:ext cx="4271797" cy="5298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bldLvl="0" animBg="1"/>
      <p:bldP spid="6"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6"/>
          <p:cNvSpPr txBox="1"/>
          <p:nvPr/>
        </p:nvSpPr>
        <p:spPr>
          <a:xfrm>
            <a:off x="2251427" y="1975929"/>
            <a:ext cx="8688115" cy="1799590"/>
          </a:xfrm>
          <a:prstGeom prst="rect">
            <a:avLst/>
          </a:prstGeom>
          <a:noFill/>
        </p:spPr>
        <p:txBody>
          <a:bodyPr wrap="square" rtlCol="0" anchor="t">
            <a:spAutoFit/>
          </a:bodyPr>
          <a:lstStyle/>
          <a:p>
            <a:pPr algn="just">
              <a:lnSpc>
                <a:spcPct val="130000"/>
              </a:lnSpc>
            </a:pPr>
            <a:r>
              <a:rPr lang="zh-CN" altLang="en-US" sz="4265" dirty="0">
                <a:latin typeface="黑体" panose="02010609060101010101" charset="-122"/>
                <a:ea typeface="黑体" panose="02010609060101010101" charset="-122"/>
                <a:cs typeface="黑体" panose="02010609060101010101" charset="-122"/>
              </a:rPr>
              <a:t>    借助注释理解这两句诗的意思，说说作者看到了什么？</a:t>
            </a:r>
            <a:endParaRPr lang="zh-CN" altLang="en-US" sz="4265" dirty="0">
              <a:latin typeface="黑体" panose="02010609060101010101" charset="-122"/>
              <a:ea typeface="黑体" panose="02010609060101010101" charset="-122"/>
              <a:cs typeface="黑体" panose="02010609060101010101" charset="-122"/>
            </a:endParaRPr>
          </a:p>
        </p:txBody>
      </p:sp>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79120" y="1908387"/>
            <a:ext cx="1672167" cy="2396913"/>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tags/tag1.xml><?xml version="1.0" encoding="utf-8"?>
<p:tagLst xmlns:p="http://schemas.openxmlformats.org/presentationml/2006/main">
  <p:tag name="PA" val="v3.0.1"/>
</p:tagLst>
</file>

<file path=ppt/tags/tag2.xml><?xml version="1.0" encoding="utf-8"?>
<p:tagLst xmlns:p="http://schemas.openxmlformats.org/presentationml/2006/main">
  <p:tag name="PA" val="v3.0.1"/>
</p:tagLst>
</file>

<file path=ppt/tags/tag3.xml><?xml version="1.0" encoding="utf-8"?>
<p:tagLst xmlns:p="http://schemas.openxmlformats.org/presentationml/2006/main">
  <p:tag name="KSO_WM_UNIT_PLACING_PICTURE_USER_VIEWPORT" val="{&quot;height&quot;:4473.595275590551,&quot;width&quot;:2975.6503937007874}"/>
</p:tagLst>
</file>

<file path=ppt/tags/tag4.xml><?xml version="1.0" encoding="utf-8"?>
<p:tagLst xmlns:p="http://schemas.openxmlformats.org/presentationml/2006/main">
  <p:tag name="PA" val="v3.0.1"/>
</p:tagLst>
</file>

<file path=ppt/tags/tag5.xml><?xml version="1.0" encoding="utf-8"?>
<p:tagLst xmlns:p="http://schemas.openxmlformats.org/presentationml/2006/main">
  <p:tag name="ISPRING_PRESENTATION_TITLE" val="8"/>
  <p:tag name="GUID" val="PPT3_20583926"/>
</p:tagLst>
</file>

<file path=ppt/theme/theme1.xml><?xml version="1.0" encoding="utf-8"?>
<a:theme xmlns:a="http://schemas.openxmlformats.org/drawingml/2006/main" name="语文">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2AAE3F"/>
        </a:solidFill>
      </a:spPr>
      <a:bodyPr wrap="square" rtlCol="0" anchor="ctr">
        <a:spAutoFit/>
      </a:bodyPr>
      <a:lstStyle>
        <a:defPPr algn="ctr">
          <a:lnSpc>
            <a:spcPct val="130000"/>
          </a:lnSpc>
          <a:defRPr sz="4000" smtClean="0">
            <a:solidFill>
              <a:srgbClr val="FFFFFF"/>
            </a:solidFill>
            <a:latin typeface="Century Gothic" panose="020B0502020202020204" pitchFamily="34" charset="0"/>
            <a:ea typeface="冬青黑体简体中文 W3" panose="020B0300000000000000" pitchFamily="34" charset="-122"/>
          </a:defRPr>
        </a:defPPr>
      </a:lstStyle>
    </a:spDef>
    <a:txDef>
      <a:spPr>
        <a:noFill/>
      </a:spPr>
      <a:bodyPr wrap="square" rtlCol="0">
        <a:spAutoFit/>
      </a:bodyPr>
      <a:lstStyle>
        <a:defPPr>
          <a:defRPr smtClean="0">
            <a:solidFill>
              <a:schemeClr val="bg1"/>
            </a:solidFill>
            <a:latin typeface="冬青黑体简体中文 W3" panose="020B0300000000000000" pitchFamily="34" charset="-122"/>
            <a:ea typeface="冬青黑体简体中文 W3" panose="020B0300000000000000"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1057</Words>
  <Application>WPS 演示</Application>
  <PresentationFormat>宽屏</PresentationFormat>
  <Paragraphs>120</Paragraphs>
  <Slides>18</Slides>
  <Notes>4</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18</vt:i4>
      </vt:variant>
    </vt:vector>
  </HeadingPairs>
  <TitlesOfParts>
    <vt:vector size="34" baseType="lpstr">
      <vt:lpstr>Arial</vt:lpstr>
      <vt:lpstr>宋体</vt:lpstr>
      <vt:lpstr>Wingdings</vt:lpstr>
      <vt:lpstr>Century Gothic</vt:lpstr>
      <vt:lpstr>冬青黑体简体中文 W3</vt:lpstr>
      <vt:lpstr>黑体</vt:lpstr>
      <vt:lpstr>楷体</vt:lpstr>
      <vt:lpstr>微软雅黑</vt:lpstr>
      <vt:lpstr>仿宋</vt:lpstr>
      <vt:lpstr>华文彩云</vt:lpstr>
      <vt:lpstr>幼圆</vt:lpstr>
      <vt:lpstr>Times New Roman</vt:lpstr>
      <vt:lpstr>Arial Unicode MS</vt:lpstr>
      <vt:lpstr>Calibri Light</vt:lpstr>
      <vt:lpstr>Calibri</vt:lpstr>
      <vt:lpstr>语文</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qwe</cp:lastModifiedBy>
  <cp:revision>1664</cp:revision>
  <dcterms:created xsi:type="dcterms:W3CDTF">2016-12-07T15:22:00Z</dcterms:created>
  <dcterms:modified xsi:type="dcterms:W3CDTF">2021-11-06T10:57:05Z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2052-11.1.0.10938</vt:lpwstr>
  </property>
  <property fmtid="{D5CDD505-2E9C-101B-9397-08002B2CF9AE}" pid="3" name="ICV">
    <vt:lpwstr>A44A6BF0013F4EFA9E009A009922F2E0</vt:lpwstr>
  </property>
</Properties>
</file>