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301" r:id="rId5"/>
    <p:sldId id="299" r:id="rId7"/>
    <p:sldId id="267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303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3366FF"/>
    <a:srgbClr val="000000"/>
    <a:srgbClr val="FF0000"/>
    <a:srgbClr val="66FF33"/>
    <a:srgbClr val="777777"/>
    <a:srgbClr val="B4B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0"/>
    <p:restoredTop sz="94660"/>
  </p:normalViewPr>
  <p:slideViewPr>
    <p:cSldViewPr showGuides="1">
      <p:cViewPr varScale="1">
        <p:scale>
          <a:sx n="70" d="100"/>
          <a:sy n="70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8" name="Rectangle 4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5365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5BF8907-CC93-4679-8AE7-31B71AA82F1F}" type="slidenum">
              <a:rPr kumimoji="0" lang="zh-CN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60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>
              <a:spcBef>
                <a:spcPct val="0"/>
              </a:spcBef>
            </a:pPr>
            <a:r>
              <a:rPr lang="zh-CN" altLang="zh-CN" dirty="0">
                <a:solidFill>
                  <a:srgbClr val="000000"/>
                </a:solidFill>
              </a:rPr>
              <a:t>绿色圃中小学教育网</a:t>
            </a:r>
            <a:r>
              <a:rPr lang="en-US" altLang="zh-CN" dirty="0">
                <a:solidFill>
                  <a:srgbClr val="000000"/>
                </a:solidFill>
              </a:rPr>
              <a:t>http://www.lspjy.com</a:t>
            </a:r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19461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>
              <a:spcBef>
                <a:spcPct val="0"/>
              </a:spcBef>
            </a:pPr>
            <a:r>
              <a:rPr lang="zh-CN" altLang="zh-CN" dirty="0">
                <a:solidFill>
                  <a:srgbClr val="000000"/>
                </a:solidFill>
              </a:rPr>
              <a:t>绿色圃中小学教育网</a:t>
            </a:r>
            <a:r>
              <a:rPr lang="en-US" altLang="zh-CN" dirty="0">
                <a:solidFill>
                  <a:srgbClr val="000000"/>
                </a:solidFill>
              </a:rPr>
              <a:t>http://www.lspjy.com</a:t>
            </a:r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19462" name="灯片编号占位符 5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solidFill>
                  <a:srgbClr val="000000"/>
                </a:solidFill>
              </a:rPr>
            </a:fld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为人民服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41663"/>
            <a:ext cx="8994775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Box 1"/>
          <p:cNvSpPr txBox="1"/>
          <p:nvPr/>
        </p:nvSpPr>
        <p:spPr>
          <a:xfrm>
            <a:off x="827088" y="1484313"/>
            <a:ext cx="691356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5000"/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6000" dirty="0">
                <a:latin typeface="隶书" panose="02010509060101010101" pitchFamily="49" charset="-122"/>
                <a:ea typeface="隶书" panose="02010509060101010101" pitchFamily="49" charset="-122"/>
              </a:rPr>
              <a:t>12.</a:t>
            </a:r>
            <a:r>
              <a:rPr lang="zh-CN" altLang="en-US" sz="6000" dirty="0">
                <a:latin typeface="隶书" panose="02010509060101010101" pitchFamily="49" charset="-122"/>
                <a:ea typeface="隶书" panose="02010509060101010101" pitchFamily="49" charset="-122"/>
              </a:rPr>
              <a:t>为人民服务</a:t>
            </a:r>
            <a:endParaRPr lang="zh-CN" altLang="en-US" sz="60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Text Box 3"/>
          <p:cNvSpPr txBox="1"/>
          <p:nvPr/>
        </p:nvSpPr>
        <p:spPr>
          <a:xfrm>
            <a:off x="323850" y="1600200"/>
            <a:ext cx="7829550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CC00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</a:t>
            </a:r>
            <a:r>
              <a:rPr lang="zh-CN" altLang="zh-CN" b="1" dirty="0">
                <a:solidFill>
                  <a:srgbClr val="CC00CC"/>
                </a:solidFill>
                <a:ea typeface="幼圆" panose="02010509060101010101" pitchFamily="49" charset="-122"/>
              </a:rPr>
              <a:t>“</a:t>
            </a:r>
            <a:r>
              <a:rPr lang="zh-CN" altLang="zh-CN" b="1" dirty="0">
                <a:solidFill>
                  <a:srgbClr val="CC00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为了一个共同的革命目标，走到一起来了</a:t>
            </a:r>
            <a:r>
              <a:rPr lang="zh-CN" altLang="zh-CN" b="1" dirty="0">
                <a:solidFill>
                  <a:srgbClr val="CC00CC"/>
                </a:solidFill>
                <a:ea typeface="幼圆" panose="02010509060101010101" pitchFamily="49" charset="-122"/>
              </a:rPr>
              <a:t>”</a:t>
            </a:r>
            <a:r>
              <a:rPr lang="zh-CN" altLang="zh-CN" b="1" dirty="0">
                <a:solidFill>
                  <a:srgbClr val="CC00C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这个目标是什么？为什么说我们为人民而死，就是死得其所?</a:t>
            </a:r>
            <a:endParaRPr lang="zh-CN" altLang="zh-CN" b="1" dirty="0">
              <a:solidFill>
                <a:srgbClr val="CC00C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748" name="Text Box 4"/>
          <p:cNvSpPr txBox="1"/>
          <p:nvPr/>
        </p:nvSpPr>
        <p:spPr>
          <a:xfrm>
            <a:off x="1447800" y="4572000"/>
            <a:ext cx="7315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F66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目标是彻底地、完全地为人民的利益工作；因为我们的目标 是为人民服务。</a:t>
            </a:r>
            <a:endParaRPr lang="zh-CN" altLang="zh-CN" b="1" dirty="0">
              <a:solidFill>
                <a:srgbClr val="FF66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179388" y="993775"/>
            <a:ext cx="4267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b="1" dirty="0">
                <a:solidFill>
                  <a:srgbClr val="E07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学海导航（第五段）</a:t>
            </a:r>
            <a:endParaRPr lang="zh-CN" altLang="zh-CN" sz="3600" b="1" dirty="0">
              <a:solidFill>
                <a:srgbClr val="E07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2772" name="Text Box 4"/>
          <p:cNvSpPr txBox="1"/>
          <p:nvPr/>
        </p:nvSpPr>
        <p:spPr>
          <a:xfrm>
            <a:off x="609600" y="1941513"/>
            <a:ext cx="8077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en-US" altLang="zh-CN" sz="2800" b="1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b="1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我们要为什么人开追悼会？（</a:t>
            </a:r>
            <a:r>
              <a:rPr lang="zh-CN" altLang="zh-CN" sz="2800" dirty="0">
                <a:solidFill>
                  <a:srgbClr val="CC00FF"/>
                </a:solidFill>
                <a:ea typeface="幼圆" panose="02010509060101010101" pitchFamily="49" charset="-122"/>
              </a:rPr>
              <a:t>开追悼会的制度是什么？）</a:t>
            </a:r>
            <a:endParaRPr lang="zh-CN" altLang="zh-CN" sz="2800" dirty="0">
              <a:solidFill>
                <a:srgbClr val="CC00FF"/>
              </a:solidFill>
              <a:ea typeface="幼圆" panose="02010509060101010101" pitchFamily="49" charset="-122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28675" y="3224213"/>
            <a:ext cx="7467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不管是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死了谁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不管是炊事员，是战士，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只要他是做过一些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有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益的工作，我们都要给他送葬，开追悼会。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2774" name="Text Box 6"/>
          <p:cNvSpPr txBox="1"/>
          <p:nvPr/>
        </p:nvSpPr>
        <p:spPr>
          <a:xfrm>
            <a:off x="615950" y="4686300"/>
            <a:ext cx="510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en-US" altLang="zh-CN" sz="2800" b="1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b="1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开追悼会的意义是什么？</a:t>
            </a:r>
            <a:r>
              <a:rPr lang="zh-CN" altLang="zh-CN" sz="2800" b="1" dirty="0"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endParaRPr lang="zh-CN" altLang="zh-CN" sz="28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900113" y="5718175"/>
            <a:ext cx="68246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寄托哀思，使整个人民团结起来。 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  <p:bldP spid="32774" grpId="0"/>
      <p:bldP spid="327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2247900" cy="1143000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zh-CN" sz="3600" b="1" dirty="0">
                <a:solidFill>
                  <a:srgbClr val="FF0000"/>
                </a:solidFill>
                <a:ea typeface="华文仿宋" panose="02010600040101010101" pitchFamily="2" charset="-122"/>
              </a:rPr>
              <a:t>品味语言：</a:t>
            </a:r>
            <a:endParaRPr lang="zh-CN" altLang="zh-CN" sz="3600" b="1" dirty="0">
              <a:solidFill>
                <a:srgbClr val="FF0000"/>
              </a:solidFill>
              <a:ea typeface="华文仿宋" panose="02010600040101010101" pitchFamily="2" charset="-122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57200" y="1447800"/>
            <a:ext cx="7920038" cy="483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楷体_GBK" pitchFamily="65" charset="-122"/>
                <a:ea typeface="方正楷体_GBK" pitchFamily="65" charset="-122"/>
                <a:cs typeface="+mn-cs"/>
              </a:rPr>
              <a:t>1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楷体_GBK" pitchFamily="65" charset="-122"/>
                <a:ea typeface="方正楷体_GBK" pitchFamily="65" charset="-122"/>
                <a:cs typeface="+mn-cs"/>
              </a:rPr>
              <a:t>.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谈谈加点词的含义：我们这个队伍完全是为着解放人民的，是彻底地为人民的利益工作的。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找一找文中关联词，谈谈这些关联词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作用。(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以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第三段为例)。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8676" name="Rectangle 4"/>
          <p:cNvSpPr/>
          <p:nvPr/>
        </p:nvSpPr>
        <p:spPr>
          <a:xfrm>
            <a:off x="6156325" y="2057400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FF3300"/>
                </a:solidFill>
              </a:rPr>
              <a:t>●</a:t>
            </a:r>
            <a:endParaRPr lang="zh-CN" altLang="zh-CN" sz="1600" dirty="0">
              <a:solidFill>
                <a:srgbClr val="FF3300"/>
              </a:solidFill>
            </a:endParaRPr>
          </a:p>
        </p:txBody>
      </p:sp>
      <p:sp>
        <p:nvSpPr>
          <p:cNvPr id="28677" name="Rectangle 5"/>
          <p:cNvSpPr/>
          <p:nvPr/>
        </p:nvSpPr>
        <p:spPr>
          <a:xfrm>
            <a:off x="6543675" y="2043113"/>
            <a:ext cx="5397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FF3300"/>
                </a:solidFill>
              </a:rPr>
              <a:t>●</a:t>
            </a:r>
            <a:endParaRPr lang="zh-CN" altLang="zh-CN" sz="1600" dirty="0">
              <a:solidFill>
                <a:srgbClr val="FF3300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85800" y="3276600"/>
            <a:ext cx="7558088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楷体_GBK" pitchFamily="65" charset="-122"/>
                <a:ea typeface="方正楷体_GBK" pitchFamily="65" charset="-122"/>
                <a:cs typeface="+mn-cs"/>
              </a:rPr>
              <a:t>       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“完全”，就是百分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百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，也就是说，除了为人民服务，再没有任何别的目的。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“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彻底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” 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就是贯彻到底，也就是说，不管在什么时间，不管做什么工作都应该为人民谋利益。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8679" name="Rectangle 7"/>
          <p:cNvSpPr/>
          <p:nvPr/>
        </p:nvSpPr>
        <p:spPr>
          <a:xfrm>
            <a:off x="3059113" y="2743200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FF3300"/>
                </a:solidFill>
              </a:rPr>
              <a:t>●</a:t>
            </a:r>
            <a:endParaRPr lang="zh-CN" altLang="zh-CN" sz="1600" dirty="0">
              <a:solidFill>
                <a:srgbClr val="FF3300"/>
              </a:solidFill>
            </a:endParaRPr>
          </a:p>
        </p:txBody>
      </p:sp>
      <p:sp>
        <p:nvSpPr>
          <p:cNvPr id="28680" name="Rectangle 8"/>
          <p:cNvSpPr/>
          <p:nvPr/>
        </p:nvSpPr>
        <p:spPr>
          <a:xfrm>
            <a:off x="3427413" y="2743200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1600" dirty="0">
                <a:solidFill>
                  <a:srgbClr val="FF3300"/>
                </a:solidFill>
              </a:rPr>
              <a:t>●</a:t>
            </a:r>
            <a:endParaRPr lang="zh-CN" altLang="zh-CN" sz="16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438" y="77946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直线连接符 21"/>
          <p:cNvSpPr/>
          <p:nvPr/>
        </p:nvSpPr>
        <p:spPr>
          <a:xfrm flipV="1">
            <a:off x="222250" y="1484313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2970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2133600"/>
            <a:ext cx="8459788" cy="2200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WordArt 6"/>
          <p:cNvSpPr>
            <a:spLocks noTextEdit="1"/>
          </p:cNvSpPr>
          <p:nvPr/>
        </p:nvSpPr>
        <p:spPr>
          <a:xfrm>
            <a:off x="1752600" y="2016125"/>
            <a:ext cx="6010275" cy="206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同学们，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  再见！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2411413" y="1557338"/>
            <a:ext cx="66262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dirty="0">
                <a:solidFill>
                  <a:srgbClr val="002060"/>
                </a:solidFill>
                <a:latin typeface="Tahoma" panose="020B0604030504040204" pitchFamily="34" charset="0"/>
              </a:rPr>
              <a:t>替人民做事、为人民着想，这是中国共产党人的宗旨。</a:t>
            </a:r>
            <a:endParaRPr lang="zh-CN" altLang="zh-CN" dirty="0">
              <a:solidFill>
                <a:srgbClr val="002060"/>
              </a:solidFill>
              <a:latin typeface="Tahoma" panose="020B0604030504040204" pitchFamily="34" charset="0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179388" y="1612900"/>
            <a:ext cx="24479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为人民服务：</a:t>
            </a:r>
            <a:endParaRPr lang="zh-CN" altLang="zh-CN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Box 4"/>
          <p:cNvSpPr txBox="1"/>
          <p:nvPr/>
        </p:nvSpPr>
        <p:spPr>
          <a:xfrm>
            <a:off x="1279525" y="2984500"/>
            <a:ext cx="11620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b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b="0" dirty="0">
              <a:solidFill>
                <a:srgbClr val="FF0000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pic>
        <p:nvPicPr>
          <p:cNvPr id="18435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8" y="730250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6" name="组合 5"/>
          <p:cNvGrpSpPr/>
          <p:nvPr/>
        </p:nvGrpSpPr>
        <p:grpSpPr>
          <a:xfrm>
            <a:off x="190500" y="739775"/>
            <a:ext cx="2073275" cy="661988"/>
            <a:chOff x="0" y="0"/>
            <a:chExt cx="2071702" cy="661806"/>
          </a:xfrm>
        </p:grpSpPr>
        <p:sp>
          <p:nvSpPr>
            <p:cNvPr id="18466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18437" name="TextBox 3"/>
          <p:cNvSpPr txBox="1"/>
          <p:nvPr/>
        </p:nvSpPr>
        <p:spPr>
          <a:xfrm>
            <a:off x="179388" y="1773238"/>
            <a:ext cx="20161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chè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38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8" y="2381250"/>
            <a:ext cx="841375" cy="839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50" y="2300288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0" name="文本框 6"/>
          <p:cNvSpPr txBox="1"/>
          <p:nvPr/>
        </p:nvSpPr>
        <p:spPr>
          <a:xfrm>
            <a:off x="3416300" y="2360613"/>
            <a:ext cx="31686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迁（迁居）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41" name="TextBox 23"/>
          <p:cNvSpPr txBox="1"/>
          <p:nvPr/>
        </p:nvSpPr>
        <p:spPr>
          <a:xfrm>
            <a:off x="3444875" y="1700213"/>
            <a:ext cx="26368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qiān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42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" y="3956050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3" name="文本框 6"/>
          <p:cNvSpPr txBox="1"/>
          <p:nvPr/>
        </p:nvSpPr>
        <p:spPr>
          <a:xfrm>
            <a:off x="393700" y="4017963"/>
            <a:ext cx="2500313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迫（压迫）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44" name="TextBox 26"/>
          <p:cNvSpPr txBox="1"/>
          <p:nvPr/>
        </p:nvSpPr>
        <p:spPr>
          <a:xfrm>
            <a:off x="179388" y="3357563"/>
            <a:ext cx="14128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pò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sp>
        <p:nvSpPr>
          <p:cNvPr id="18445" name="文本框 6"/>
          <p:cNvSpPr txBox="1"/>
          <p:nvPr/>
        </p:nvSpPr>
        <p:spPr>
          <a:xfrm>
            <a:off x="395288" y="2420938"/>
            <a:ext cx="250031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彻（彻底）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46" name="TextBox 30"/>
          <p:cNvSpPr txBox="1"/>
          <p:nvPr/>
        </p:nvSpPr>
        <p:spPr>
          <a:xfrm>
            <a:off x="3467100" y="3276600"/>
            <a:ext cx="15335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pī 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47" name="图片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075" y="3860800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8" name="文本框 6"/>
          <p:cNvSpPr txBox="1"/>
          <p:nvPr/>
        </p:nvSpPr>
        <p:spPr>
          <a:xfrm>
            <a:off x="3333750" y="3922713"/>
            <a:ext cx="2500313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批（批评）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49" name="TextBox 38"/>
          <p:cNvSpPr txBox="1"/>
          <p:nvPr/>
        </p:nvSpPr>
        <p:spPr>
          <a:xfrm>
            <a:off x="3200400" y="4738688"/>
            <a:ext cx="153352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chuī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50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675" y="5324475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1" name="文本框 6"/>
          <p:cNvSpPr txBox="1"/>
          <p:nvPr/>
        </p:nvSpPr>
        <p:spPr>
          <a:xfrm>
            <a:off x="3309938" y="5384800"/>
            <a:ext cx="2500312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炊（炊烟）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52" name="TextBox 38"/>
          <p:cNvSpPr txBox="1"/>
          <p:nvPr/>
        </p:nvSpPr>
        <p:spPr>
          <a:xfrm>
            <a:off x="285750" y="4724400"/>
            <a:ext cx="153352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xī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53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" y="5310188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4" name="文本框 6"/>
          <p:cNvSpPr txBox="1"/>
          <p:nvPr/>
        </p:nvSpPr>
        <p:spPr>
          <a:xfrm>
            <a:off x="395288" y="5370513"/>
            <a:ext cx="250031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牺（牺牲）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55" name="TextBox 38"/>
          <p:cNvSpPr txBox="1"/>
          <p:nvPr/>
        </p:nvSpPr>
        <p:spPr>
          <a:xfrm>
            <a:off x="6305550" y="1676400"/>
            <a:ext cx="153352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tài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56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825" y="2262188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7" name="文本框 6"/>
          <p:cNvSpPr txBox="1"/>
          <p:nvPr/>
        </p:nvSpPr>
        <p:spPr>
          <a:xfrm>
            <a:off x="6415088" y="2322513"/>
            <a:ext cx="250031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泰（泰山）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18458" name="TextBox 38"/>
          <p:cNvSpPr txBox="1"/>
          <p:nvPr/>
        </p:nvSpPr>
        <p:spPr>
          <a:xfrm>
            <a:off x="6324600" y="3297238"/>
            <a:ext cx="153352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biāo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pic>
        <p:nvPicPr>
          <p:cNvPr id="18459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875" y="3883025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60" name="文本框 6"/>
          <p:cNvSpPr txBox="1"/>
          <p:nvPr/>
        </p:nvSpPr>
        <p:spPr>
          <a:xfrm>
            <a:off x="6434138" y="3943350"/>
            <a:ext cx="2500312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标（目标）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04011" y="908929"/>
            <a:ext cx="1872053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rgbClr val="F07474"/>
                  </a:solidFill>
                  <a:prstDash val="solid"/>
                </a:ln>
                <a:solidFill>
                  <a:srgbClr val="F07474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rgbClr val="F07474"/>
                </a:solidFill>
                <a:prstDash val="solid"/>
              </a:ln>
              <a:solidFill>
                <a:srgbClr val="F07474">
                  <a:lumMod val="40000"/>
                  <a:lumOff val="60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62" name="文本框 6"/>
          <p:cNvSpPr txBox="1"/>
          <p:nvPr/>
        </p:nvSpPr>
        <p:spPr>
          <a:xfrm>
            <a:off x="6434138" y="5421313"/>
            <a:ext cx="2500312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标（送葬）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pic>
        <p:nvPicPr>
          <p:cNvPr id="18463" name="图片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138" y="5299075"/>
            <a:ext cx="841375" cy="84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64" name="TextBox 38"/>
          <p:cNvSpPr txBox="1"/>
          <p:nvPr/>
        </p:nvSpPr>
        <p:spPr>
          <a:xfrm>
            <a:off x="6440488" y="4754563"/>
            <a:ext cx="153352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 b="0" dirty="0">
                <a:solidFill>
                  <a:srgbClr val="000000"/>
                </a:solidFill>
                <a:latin typeface="方正中等线简体" pitchFamily="65" charset="-122"/>
                <a:ea typeface="方正中等线简体" pitchFamily="65" charset="-122"/>
              </a:rPr>
              <a:t>zàng</a:t>
            </a:r>
            <a:endParaRPr lang="zh-CN" altLang="en-US" sz="3200" b="0" dirty="0">
              <a:solidFill>
                <a:srgbClr val="000000"/>
              </a:solidFill>
              <a:latin typeface="方正中等线简体" pitchFamily="65" charset="-122"/>
              <a:ea typeface="方正中等线简体" pitchFamily="65" charset="-122"/>
            </a:endParaRPr>
          </a:p>
        </p:txBody>
      </p:sp>
      <p:sp>
        <p:nvSpPr>
          <p:cNvPr id="18465" name="TextBox 1"/>
          <p:cNvSpPr txBox="1"/>
          <p:nvPr/>
        </p:nvSpPr>
        <p:spPr>
          <a:xfrm>
            <a:off x="6534150" y="5384800"/>
            <a:ext cx="5048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</a:rPr>
              <a:t>葬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1"/>
          <p:cNvSpPr txBox="1"/>
          <p:nvPr/>
        </p:nvSpPr>
        <p:spPr>
          <a:xfrm>
            <a:off x="468313" y="1412875"/>
            <a:ext cx="7920037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4400" dirty="0">
                <a:solidFill>
                  <a:srgbClr val="000000"/>
                </a:solidFill>
                <a:latin typeface="Calibri" panose="020F0502020204030204" pitchFamily="34" charset="0"/>
                <a:ea typeface="方正楷体拼音字库01" pitchFamily="65" charset="-122"/>
              </a:rPr>
              <a:t>革命 解放 彻底 利益 意义 剥削 压迫 批评 兴旺 五湖四海 目标 责任 牺牲 死得其所 制度 寄托 哀思</a:t>
            </a:r>
            <a:endParaRPr lang="zh-CN" altLang="zh-CN" sz="4400" dirty="0">
              <a:latin typeface="Calibri" panose="020F0502020204030204" pitchFamily="34" charset="0"/>
              <a:ea typeface="方正楷体拼音字库01" pitchFamily="65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2400" dirty="0">
              <a:latin typeface="Tahoma" panose="020B0604030504040204" pitchFamily="34" charset="0"/>
              <a:ea typeface="方正楷体拼音字库01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36095" y="704890"/>
            <a:ext cx="1872053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rgbClr val="F07474"/>
                  </a:solidFill>
                  <a:prstDash val="solid"/>
                </a:ln>
                <a:solidFill>
                  <a:srgbClr val="F07474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我会读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rgbClr val="F07474"/>
                </a:solidFill>
                <a:prstDash val="solid"/>
              </a:ln>
              <a:solidFill>
                <a:srgbClr val="F07474">
                  <a:lumMod val="40000"/>
                  <a:lumOff val="60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484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8" y="730250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5" name="组合 5"/>
          <p:cNvGrpSpPr/>
          <p:nvPr/>
        </p:nvGrpSpPr>
        <p:grpSpPr>
          <a:xfrm>
            <a:off x="190500" y="739775"/>
            <a:ext cx="2073275" cy="661988"/>
            <a:chOff x="0" y="0"/>
            <a:chExt cx="2071702" cy="661806"/>
          </a:xfrm>
        </p:grpSpPr>
        <p:sp>
          <p:nvSpPr>
            <p:cNvPr id="20486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7938" y="2924175"/>
            <a:ext cx="8748712" cy="3263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457200" lvl="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  分五层讲；意思分别是：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300" dirty="0">
                <a:solidFill>
                  <a:srgbClr val="002060"/>
                </a:solidFill>
              </a:rPr>
              <a:t>1</a:t>
            </a:r>
            <a:r>
              <a:rPr lang="en-US" altLang="zh-CN" sz="2300" dirty="0">
                <a:solidFill>
                  <a:srgbClr val="002060"/>
                </a:solidFill>
              </a:rPr>
              <a:t>.</a:t>
            </a:r>
            <a:r>
              <a:rPr lang="zh-CN" altLang="zh-CN" sz="2300" dirty="0">
                <a:solidFill>
                  <a:srgbClr val="002060"/>
                </a:solidFill>
              </a:rPr>
              <a:t>指出我们的队伍是</a:t>
            </a:r>
            <a:r>
              <a:rPr lang="zh-CN" altLang="zh-CN" sz="2300" dirty="0">
                <a:solidFill>
                  <a:srgbClr val="002060"/>
                </a:solidFill>
                <a:latin typeface="Arial" panose="020B0604020202020204" pitchFamily="34" charset="0"/>
              </a:rPr>
              <a:t>“</a:t>
            </a:r>
            <a:r>
              <a:rPr lang="zh-CN" altLang="zh-CN" sz="2300" dirty="0">
                <a:solidFill>
                  <a:srgbClr val="002060"/>
                </a:solidFill>
              </a:rPr>
              <a:t>彻底地为人民的利益工作的</a:t>
            </a:r>
            <a:r>
              <a:rPr lang="zh-CN" altLang="zh-CN" sz="2300" dirty="0">
                <a:solidFill>
                  <a:srgbClr val="002060"/>
                </a:solidFill>
                <a:latin typeface="Arial" panose="020B0604020202020204" pitchFamily="34" charset="0"/>
              </a:rPr>
              <a:t>”</a:t>
            </a:r>
            <a:r>
              <a:rPr lang="zh-CN" altLang="zh-CN" sz="2300" dirty="0">
                <a:solidFill>
                  <a:srgbClr val="002060"/>
                </a:solidFill>
              </a:rPr>
              <a:t>，张思德同志就是队伍中的一员。</a:t>
            </a:r>
            <a:endParaRPr lang="zh-CN" altLang="zh-CN" sz="23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300" dirty="0">
                <a:solidFill>
                  <a:srgbClr val="002060"/>
                </a:solidFill>
              </a:rPr>
              <a:t>2</a:t>
            </a:r>
            <a:r>
              <a:rPr lang="en-US" altLang="zh-CN" sz="2300" dirty="0">
                <a:solidFill>
                  <a:srgbClr val="002060"/>
                </a:solidFill>
              </a:rPr>
              <a:t>.</a:t>
            </a:r>
            <a:r>
              <a:rPr lang="zh-CN" altLang="zh-CN" sz="2300" dirty="0">
                <a:solidFill>
                  <a:srgbClr val="002060"/>
                </a:solidFill>
              </a:rPr>
              <a:t>指出张思德是</a:t>
            </a:r>
            <a:r>
              <a:rPr lang="zh-CN" altLang="zh-CN" sz="2300" dirty="0">
                <a:solidFill>
                  <a:srgbClr val="002060"/>
                </a:solidFill>
                <a:latin typeface="Arial" panose="020B0604020202020204" pitchFamily="34" charset="0"/>
              </a:rPr>
              <a:t>“</a:t>
            </a:r>
            <a:r>
              <a:rPr lang="zh-CN" altLang="zh-CN" sz="2300" dirty="0">
                <a:solidFill>
                  <a:srgbClr val="002060"/>
                </a:solidFill>
              </a:rPr>
              <a:t>为人民利益而死的</a:t>
            </a:r>
            <a:r>
              <a:rPr lang="zh-CN" altLang="zh-CN" sz="2300" dirty="0">
                <a:solidFill>
                  <a:srgbClr val="002060"/>
                </a:solidFill>
                <a:latin typeface="Arial" panose="020B0604020202020204" pitchFamily="34" charset="0"/>
              </a:rPr>
              <a:t>”</a:t>
            </a:r>
            <a:r>
              <a:rPr lang="zh-CN" altLang="zh-CN" sz="2300" dirty="0">
                <a:solidFill>
                  <a:srgbClr val="002060"/>
                </a:solidFill>
              </a:rPr>
              <a:t>，他的死比泰山还要重。</a:t>
            </a:r>
            <a:endParaRPr lang="zh-CN" altLang="zh-CN" sz="23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300" dirty="0">
                <a:solidFill>
                  <a:srgbClr val="002060"/>
                </a:solidFill>
              </a:rPr>
              <a:t>3</a:t>
            </a:r>
            <a:r>
              <a:rPr lang="en-US" altLang="zh-CN" sz="2300" dirty="0">
                <a:solidFill>
                  <a:srgbClr val="002060"/>
                </a:solidFill>
              </a:rPr>
              <a:t>.</a:t>
            </a:r>
            <a:r>
              <a:rPr lang="zh-CN" altLang="zh-CN" sz="2300" dirty="0">
                <a:solidFill>
                  <a:srgbClr val="002060"/>
                </a:solidFill>
              </a:rPr>
              <a:t>指出我们要为人民的利益坚持好的，改正错的。</a:t>
            </a:r>
            <a:endParaRPr lang="zh-CN" altLang="zh-CN" sz="23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300" dirty="0">
                <a:solidFill>
                  <a:srgbClr val="002060"/>
                </a:solidFill>
              </a:rPr>
              <a:t>4</a:t>
            </a:r>
            <a:r>
              <a:rPr lang="en-US" altLang="zh-CN" sz="2300" dirty="0">
                <a:solidFill>
                  <a:srgbClr val="002060"/>
                </a:solidFill>
              </a:rPr>
              <a:t>.</a:t>
            </a:r>
            <a:r>
              <a:rPr lang="zh-CN" altLang="zh-CN" sz="2300" dirty="0">
                <a:solidFill>
                  <a:srgbClr val="002060"/>
                </a:solidFill>
              </a:rPr>
              <a:t>指出为人民的利益而牺牲是</a:t>
            </a:r>
            <a:r>
              <a:rPr lang="zh-CN" altLang="zh-CN" sz="2300" dirty="0">
                <a:solidFill>
                  <a:srgbClr val="002060"/>
                </a:solidFill>
                <a:latin typeface="Arial" panose="020B0604020202020204" pitchFamily="34" charset="0"/>
              </a:rPr>
              <a:t>“</a:t>
            </a:r>
            <a:r>
              <a:rPr lang="zh-CN" altLang="zh-CN" sz="2300" dirty="0">
                <a:solidFill>
                  <a:srgbClr val="002060"/>
                </a:solidFill>
              </a:rPr>
              <a:t>死得其所</a:t>
            </a:r>
            <a:r>
              <a:rPr lang="zh-CN" altLang="zh-CN" sz="2300" dirty="0">
                <a:solidFill>
                  <a:srgbClr val="002060"/>
                </a:solidFill>
                <a:latin typeface="Arial" panose="020B0604020202020204" pitchFamily="34" charset="0"/>
              </a:rPr>
              <a:t>”</a:t>
            </a:r>
            <a:r>
              <a:rPr lang="zh-CN" altLang="zh-CN" sz="2300" dirty="0">
                <a:solidFill>
                  <a:srgbClr val="002060"/>
                </a:solidFill>
              </a:rPr>
              <a:t>，但要尽量减少不必要的牺牲。</a:t>
            </a:r>
            <a:endParaRPr lang="zh-CN" altLang="zh-CN" sz="23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300" dirty="0">
                <a:solidFill>
                  <a:srgbClr val="002060"/>
                </a:solidFill>
              </a:rPr>
              <a:t>5</a:t>
            </a:r>
            <a:r>
              <a:rPr lang="en-US" altLang="zh-CN" sz="2300" dirty="0">
                <a:solidFill>
                  <a:srgbClr val="002060"/>
                </a:solidFill>
              </a:rPr>
              <a:t>.</a:t>
            </a:r>
            <a:r>
              <a:rPr lang="zh-CN" altLang="zh-CN" sz="2300" dirty="0">
                <a:solidFill>
                  <a:srgbClr val="002060"/>
                </a:solidFill>
              </a:rPr>
              <a:t>号召大家追悼为人民利益而牺牲的同志，寄托哀思，团结起来。</a:t>
            </a:r>
            <a:endParaRPr lang="zh-CN" altLang="zh-CN" sz="2300" dirty="0">
              <a:solidFill>
                <a:srgbClr val="002060"/>
              </a:solidFill>
            </a:endParaRPr>
          </a:p>
        </p:txBody>
      </p:sp>
      <p:sp>
        <p:nvSpPr>
          <p:cNvPr id="24579" name="Text Box 3"/>
          <p:cNvSpPr txBox="1"/>
          <p:nvPr/>
        </p:nvSpPr>
        <p:spPr>
          <a:xfrm>
            <a:off x="612775" y="2276475"/>
            <a:ext cx="81359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dirty="0"/>
              <a:t>答：听众是根据地的军民；围绕的中心是：为人民服务。</a:t>
            </a:r>
            <a:endParaRPr lang="zh-CN" altLang="zh-CN" sz="2400" dirty="0"/>
          </a:p>
        </p:txBody>
      </p:sp>
      <p:sp>
        <p:nvSpPr>
          <p:cNvPr id="21508" name="Text Box 4"/>
          <p:cNvSpPr txBox="1"/>
          <p:nvPr/>
        </p:nvSpPr>
        <p:spPr>
          <a:xfrm>
            <a:off x="612775" y="1135063"/>
            <a:ext cx="7993063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002060"/>
                </a:solidFill>
                <a:latin typeface="宋体" panose="02010600030101010101" pitchFamily="2" charset="-122"/>
              </a:rPr>
              <a:t>思考讨论：</a:t>
            </a:r>
            <a:endParaRPr lang="zh-CN" altLang="zh-CN" sz="2800" b="1" dirty="0">
              <a:solidFill>
                <a:srgbClr val="002060"/>
              </a:solidFill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002060"/>
                </a:solidFill>
                <a:latin typeface="宋体" panose="02010600030101010101" pitchFamily="2" charset="-122"/>
              </a:rPr>
              <a:t>      演讲的听众是谁？毛泽东同志的这个讲话围绕什么中心讲？分几层意思讲？每层意思是什么？</a:t>
            </a:r>
            <a:endParaRPr lang="zh-CN" altLang="zh-CN" sz="2800" b="1" dirty="0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0" y="1403350"/>
            <a:ext cx="875030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457200" lvl="0" indent="-45720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b="1" dirty="0">
                <a:solidFill>
                  <a:srgbClr val="0020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第一段有几句话？每句写什么？谁为人民服务？</a:t>
            </a:r>
            <a:endParaRPr lang="zh-CN" altLang="en-US" b="1" dirty="0">
              <a:solidFill>
                <a:srgbClr val="00206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381000" y="3213100"/>
            <a:ext cx="3581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1800" dirty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42925" y="2679700"/>
            <a:ext cx="74136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分别说队伍的性质、任务 、这次追悼的人物。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7653" name="Text Box 5"/>
          <p:cNvSpPr txBox="1"/>
          <p:nvPr/>
        </p:nvSpPr>
        <p:spPr>
          <a:xfrm>
            <a:off x="427038" y="2068513"/>
            <a:ext cx="2667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FF66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有三句。</a:t>
            </a:r>
            <a:endParaRPr lang="zh-CN" altLang="zh-CN" b="1" dirty="0">
              <a:solidFill>
                <a:srgbClr val="FF66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7654" name="Text Box 6"/>
          <p:cNvSpPr txBox="1"/>
          <p:nvPr/>
        </p:nvSpPr>
        <p:spPr>
          <a:xfrm>
            <a:off x="609600" y="5730875"/>
            <a:ext cx="2590800" cy="99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b="1" dirty="0">
              <a:solidFill>
                <a:srgbClr val="FF66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1800" dirty="0"/>
          </a:p>
        </p:txBody>
      </p:sp>
      <p:sp>
        <p:nvSpPr>
          <p:cNvPr id="22535" name="Text Box 7"/>
          <p:cNvSpPr txBox="1"/>
          <p:nvPr/>
        </p:nvSpPr>
        <p:spPr>
          <a:xfrm>
            <a:off x="179388" y="3933825"/>
            <a:ext cx="8570912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说说八路军、新四军等等你知道的为解放人民而不惜流血牺牲的事例。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/>
      <p:bldP spid="27653" grpId="0"/>
      <p:bldP spid="276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3059113" y="377825"/>
            <a:ext cx="4800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dirty="0">
                <a:solidFill>
                  <a:srgbClr val="E07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学海导航（第二段）</a:t>
            </a:r>
            <a:endParaRPr lang="zh-CN" altLang="zh-CN" sz="3600" dirty="0">
              <a:solidFill>
                <a:srgbClr val="E07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8676" name="Text Box 4"/>
          <p:cNvSpPr txBox="1"/>
          <p:nvPr/>
        </p:nvSpPr>
        <p:spPr>
          <a:xfrm>
            <a:off x="457200" y="1019175"/>
            <a:ext cx="7924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中心句：</a:t>
            </a:r>
            <a:r>
              <a:rPr lang="zh-CN" altLang="zh-CN" sz="280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人总是要死的，但死的意义有不同。</a:t>
            </a:r>
            <a:r>
              <a:rPr lang="zh-CN" altLang="zh-CN" sz="2800" dirty="0">
                <a:solidFill>
                  <a:srgbClr val="FF0000"/>
                </a:solidFill>
              </a:rPr>
              <a:t> </a:t>
            </a:r>
            <a:endParaRPr lang="zh-CN" altLang="zh-CN" sz="2800" dirty="0">
              <a:solidFill>
                <a:srgbClr val="FF0000"/>
              </a:solidFill>
            </a:endParaRPr>
          </a:p>
        </p:txBody>
      </p:sp>
      <p:sp>
        <p:nvSpPr>
          <p:cNvPr id="28677" name="Text Box 5"/>
          <p:cNvSpPr txBox="1"/>
          <p:nvPr/>
        </p:nvSpPr>
        <p:spPr>
          <a:xfrm>
            <a:off x="292100" y="1538288"/>
            <a:ext cx="7086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2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作者是怎样围绕中心句进行论述的？</a:t>
            </a:r>
            <a:r>
              <a:rPr lang="zh-CN" altLang="zh-CN" sz="2800" dirty="0"/>
              <a:t> </a:t>
            </a:r>
            <a:endParaRPr lang="zh-CN" altLang="zh-CN" sz="2800" dirty="0"/>
          </a:p>
        </p:txBody>
      </p:sp>
      <p:sp>
        <p:nvSpPr>
          <p:cNvPr id="28678" name="Text Box 6"/>
          <p:cNvSpPr txBox="1"/>
          <p:nvPr/>
        </p:nvSpPr>
        <p:spPr>
          <a:xfrm>
            <a:off x="179388" y="2057400"/>
            <a:ext cx="8736012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1800" dirty="0">
                <a:latin typeface="宋体" panose="02010600030101010101" pitchFamily="2" charset="-122"/>
              </a:rPr>
              <a:t>    </a:t>
            </a:r>
            <a:r>
              <a:rPr lang="en-US" altLang="zh-CN" sz="1800" dirty="0">
                <a:latin typeface="宋体" panose="02010600030101010101" pitchFamily="2" charset="-122"/>
              </a:rPr>
              <a:t> </a:t>
            </a:r>
            <a:r>
              <a:rPr lang="zh-CN" altLang="zh-CN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先引用司马迁的话做论据，再具体讲什么样人的死毫无意义，什么样的人死得有价值。最后肯定张思德的死比泰山还要重。</a:t>
            </a:r>
            <a:r>
              <a:rPr lang="zh-CN" altLang="zh-CN" sz="1800" dirty="0"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zh-CN" sz="1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8679" name="Text Box 7"/>
          <p:cNvSpPr txBox="1"/>
          <p:nvPr/>
        </p:nvSpPr>
        <p:spPr>
          <a:xfrm>
            <a:off x="539750" y="3502025"/>
            <a:ext cx="55768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你怎样理解司马迁的话？</a:t>
            </a:r>
            <a:r>
              <a:rPr lang="zh-CN" altLang="zh-CN" sz="1800" dirty="0"/>
              <a:t> </a:t>
            </a:r>
            <a:endParaRPr lang="zh-CN" altLang="zh-CN" sz="1800" dirty="0"/>
          </a:p>
        </p:txBody>
      </p:sp>
      <p:sp>
        <p:nvSpPr>
          <p:cNvPr id="28680" name="Text Box 8"/>
          <p:cNvSpPr txBox="1"/>
          <p:nvPr/>
        </p:nvSpPr>
        <p:spPr>
          <a:xfrm>
            <a:off x="295275" y="4064000"/>
            <a:ext cx="8086725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6600"/>
                </a:solidFill>
                <a:latin typeface="_x000B__x000C_"/>
                <a:ea typeface="方正姚体" panose="02010601030101010101" pitchFamily="2" charset="-122"/>
              </a:rPr>
              <a:t>   </a:t>
            </a:r>
            <a:r>
              <a:rPr lang="zh-CN" altLang="zh-CN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“人固有一死，或重于泰山，或轻于鸿毛”这句话的意思是人总是要死的，有的人的死</a:t>
            </a:r>
            <a:r>
              <a:rPr lang="zh-CN" altLang="en-US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，有价值，有意义，</a:t>
            </a:r>
            <a:r>
              <a:rPr lang="zh-CN" altLang="zh-CN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比泰山还重，有的人的死</a:t>
            </a:r>
            <a:r>
              <a:rPr lang="zh-CN" altLang="en-US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无价值，无意义，</a:t>
            </a:r>
            <a:r>
              <a:rPr lang="zh-CN" altLang="zh-CN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比鸿毛还轻。</a:t>
            </a:r>
            <a:r>
              <a:rPr lang="zh-CN" altLang="zh-CN" sz="1800" dirty="0"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endParaRPr lang="zh-CN" altLang="zh-CN" sz="1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8681" name="Text Box 9"/>
          <p:cNvSpPr txBox="1"/>
          <p:nvPr/>
        </p:nvSpPr>
        <p:spPr>
          <a:xfrm>
            <a:off x="457200" y="5903913"/>
            <a:ext cx="8362950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b="1" i="1" u="sng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小结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：这一段是讲革命者对生死的看法，人要死得有意义</a:t>
            </a:r>
            <a:r>
              <a:rPr lang="zh-CN" altLang="en-US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zh-CN" sz="28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有价值，揭示了革命的人生观。</a:t>
            </a:r>
            <a:endParaRPr lang="zh-CN" altLang="zh-CN" sz="28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7" grpId="0"/>
      <p:bldP spid="28678" grpId="0"/>
      <p:bldP spid="28679" grpId="0"/>
      <p:bldP spid="28680" grpId="0"/>
      <p:bldP spid="286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179388" y="0"/>
            <a:ext cx="4724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dirty="0">
                <a:solidFill>
                  <a:srgbClr val="00206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学海导航（第三段）</a:t>
            </a:r>
            <a:endParaRPr lang="zh-CN" altLang="zh-CN" sz="3600" dirty="0">
              <a:solidFill>
                <a:srgbClr val="00206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9700" name="Text Box 4"/>
          <p:cNvSpPr txBox="1"/>
          <p:nvPr/>
        </p:nvSpPr>
        <p:spPr>
          <a:xfrm>
            <a:off x="381000" y="609600"/>
            <a:ext cx="7924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这段是围绕哪句话论述的？</a:t>
            </a:r>
            <a:r>
              <a:rPr lang="zh-CN" altLang="zh-CN" sz="2800" dirty="0"/>
              <a:t> </a:t>
            </a:r>
            <a:endParaRPr lang="zh-CN" altLang="zh-CN" sz="2800" dirty="0"/>
          </a:p>
        </p:txBody>
      </p:sp>
      <p:sp>
        <p:nvSpPr>
          <p:cNvPr id="29701" name="Text Box 5"/>
          <p:cNvSpPr txBox="1"/>
          <p:nvPr/>
        </p:nvSpPr>
        <p:spPr>
          <a:xfrm>
            <a:off x="457200" y="990600"/>
            <a:ext cx="84582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zh-CN" sz="2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我们为人民的利益坚持好的，为人民的利益改正错的，我们这个队伍就一定会兴旺起来。 </a:t>
            </a:r>
            <a:endParaRPr lang="zh-CN" altLang="zh-CN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702" name="Text Box 6"/>
          <p:cNvSpPr txBox="1"/>
          <p:nvPr/>
        </p:nvSpPr>
        <p:spPr>
          <a:xfrm>
            <a:off x="533400" y="1828800"/>
            <a:ext cx="8153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是怎样围绕这句话论述的？</a:t>
            </a:r>
            <a:r>
              <a:rPr lang="zh-CN" altLang="zh-CN" sz="2800" dirty="0">
                <a:solidFill>
                  <a:srgbClr val="CC00FF"/>
                </a:solidFill>
                <a:latin typeface="宋体" panose="02010600030101010101" pitchFamily="2" charset="-122"/>
              </a:rPr>
              <a:t> </a:t>
            </a:r>
            <a:endParaRPr lang="zh-CN" altLang="zh-CN" sz="2800" dirty="0">
              <a:solidFill>
                <a:srgbClr val="CC00FF"/>
              </a:solidFill>
              <a:latin typeface="宋体" panose="02010600030101010101" pitchFamily="2" charset="-122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81000" y="2362200"/>
            <a:ext cx="876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通过举例（李鼎铭提出”精兵简政“的例子）加以论述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9704" name="Text Box 8"/>
          <p:cNvSpPr txBox="1"/>
          <p:nvPr/>
        </p:nvSpPr>
        <p:spPr>
          <a:xfrm>
            <a:off x="179388" y="3644900"/>
            <a:ext cx="8955087" cy="2012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三层意思：①总说我们是为人民服务的，不怕别人批评；②阐述任何人都可以指出我们工作中的不足或缺点；③只要对人民有好处，我们就去做。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705" name="Text Box 9"/>
          <p:cNvSpPr txBox="1"/>
          <p:nvPr/>
        </p:nvSpPr>
        <p:spPr>
          <a:xfrm>
            <a:off x="533400" y="2862263"/>
            <a:ext cx="7186613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en-US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因为我们是为人民服务的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r>
              <a:rPr lang="zh-CN" altLang="en-US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照你的办。这段话讲了几层意思，你怎样理解这段话？</a:t>
            </a:r>
            <a:endParaRPr lang="zh-CN" altLang="en-US" sz="2800" dirty="0"/>
          </a:p>
        </p:txBody>
      </p:sp>
      <p:sp>
        <p:nvSpPr>
          <p:cNvPr id="29706" name="Text Box 10"/>
          <p:cNvSpPr txBox="1"/>
          <p:nvPr/>
        </p:nvSpPr>
        <p:spPr>
          <a:xfrm>
            <a:off x="179388" y="5057775"/>
            <a:ext cx="8964612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华文仿宋" panose="02010600040101010101" pitchFamily="2" charset="-122"/>
                <a:ea typeface="华文仿宋" panose="02010600040101010101" pitchFamily="2" charset="-122"/>
              </a:rPr>
              <a:t>用多数关联词使一句紧扣一句，层层递进，联系非常紧密。先讲不 怕批评，再讲不讲究批评的对象和方式方法。衡量是与非的标准只有一个，就是是否符合人民的利益。</a:t>
            </a:r>
            <a:endParaRPr lang="zh-CN" altLang="en-US" sz="2400" b="1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  <p:bldP spid="29702" grpId="0"/>
      <p:bldP spid="29703" grpId="0"/>
      <p:bldP spid="29704" grpId="0"/>
      <p:bldP spid="29705" grpId="0"/>
      <p:bldP spid="297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33338" y="4763"/>
            <a:ext cx="4343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学海导航（第四段）</a:t>
            </a:r>
            <a:endParaRPr lang="zh-CN" altLang="zh-CN" sz="3600" dirty="0">
              <a:solidFill>
                <a:srgbClr val="0000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0724" name="Text Box 4"/>
          <p:cNvSpPr txBox="1"/>
          <p:nvPr/>
        </p:nvSpPr>
        <p:spPr>
          <a:xfrm>
            <a:off x="633413" y="981075"/>
            <a:ext cx="7924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_x000B__x000C_"/>
                <a:ea typeface="幼圆" panose="02010509060101010101" pitchFamily="49" charset="-122"/>
              </a:rPr>
              <a:t>“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共同的革命目标</a:t>
            </a:r>
            <a:r>
              <a:rPr lang="zh-CN" altLang="zh-CN" sz="2800" dirty="0">
                <a:solidFill>
                  <a:srgbClr val="CC00FF"/>
                </a:solidFill>
                <a:latin typeface="_x000B__x000C_"/>
                <a:ea typeface="幼圆" panose="02010509060101010101" pitchFamily="49" charset="-122"/>
              </a:rPr>
              <a:t>”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是什么？</a:t>
            </a:r>
            <a:r>
              <a:rPr lang="zh-CN" altLang="zh-CN" sz="2800" dirty="0"/>
              <a:t> </a:t>
            </a:r>
            <a:endParaRPr lang="zh-CN" altLang="zh-CN" sz="2800" dirty="0"/>
          </a:p>
        </p:txBody>
      </p:sp>
      <p:sp>
        <p:nvSpPr>
          <p:cNvPr id="30725" name="Text Box 5"/>
          <p:cNvSpPr txBox="1"/>
          <p:nvPr/>
        </p:nvSpPr>
        <p:spPr>
          <a:xfrm>
            <a:off x="1065213" y="1738313"/>
            <a:ext cx="64008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解放全民族，完全、彻底为人民服务 </a:t>
            </a:r>
            <a:endParaRPr lang="zh-CN" altLang="zh-CN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0726" name="Text Box 6"/>
          <p:cNvSpPr txBox="1"/>
          <p:nvPr/>
        </p:nvSpPr>
        <p:spPr>
          <a:xfrm>
            <a:off x="633413" y="2200275"/>
            <a:ext cx="8153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为实现这一革命目标应该怎样做？</a:t>
            </a:r>
            <a:endParaRPr lang="zh-CN" altLang="zh-CN" sz="2800" dirty="0">
              <a:solidFill>
                <a:srgbClr val="CC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727" name="Text Box 7"/>
          <p:cNvSpPr txBox="1"/>
          <p:nvPr/>
        </p:nvSpPr>
        <p:spPr>
          <a:xfrm>
            <a:off x="604838" y="2732088"/>
            <a:ext cx="7543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“不怕困难”，“不怕牺牲”，“互相爱护” </a:t>
            </a:r>
            <a:endParaRPr lang="zh-CN" altLang="zh-CN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0728" name="Text Box 8"/>
          <p:cNvSpPr txBox="1"/>
          <p:nvPr/>
        </p:nvSpPr>
        <p:spPr>
          <a:xfrm>
            <a:off x="417513" y="3716338"/>
            <a:ext cx="8077200" cy="2678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第一层：我们都是来自五湖四海，为了一个共同的革命目标，走到一起来了。但要取得全民族的解放，还要团结更多的人。第二层：讲怎样对待困难，要看到成绩、光明，要提高我们的勇气，不要灰心。第三层：讲正确对待牺牲。一是为人民利益而牺牲是“死得其所”； 二是要避免不必要的牺牲。第四层：革命队伍的人要互相关心、爱护、 帮助。</a:t>
            </a:r>
            <a:endParaRPr lang="zh-CN" altLang="en-US" sz="24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0729" name="Text Box 9"/>
          <p:cNvSpPr txBox="1"/>
          <p:nvPr/>
        </p:nvSpPr>
        <p:spPr>
          <a:xfrm>
            <a:off x="684213" y="3192463"/>
            <a:ext cx="3581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en-US" altLang="zh-CN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r>
              <a:rPr lang="zh-CN" altLang="en-US" sz="2800" dirty="0">
                <a:solidFill>
                  <a:srgbClr val="CC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分几层？各层层意：</a:t>
            </a:r>
            <a:endParaRPr lang="zh-CN" altLang="en-US" sz="2800" dirty="0">
              <a:solidFill>
                <a:srgbClr val="CC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/>
      <p:bldP spid="30726" grpId="0"/>
      <p:bldP spid="30727" grpId="0"/>
      <p:bldP spid="30728" grpId="0"/>
      <p:bldP spid="30729" grpId="0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1652</Words>
  <Application>WPS 演示</Application>
  <PresentationFormat>全屏显示(4:3)</PresentationFormat>
  <Paragraphs>155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8" baseType="lpstr">
      <vt:lpstr>Arial</vt:lpstr>
      <vt:lpstr>宋体</vt:lpstr>
      <vt:lpstr>Wingdings</vt:lpstr>
      <vt:lpstr>Tahoma</vt:lpstr>
      <vt:lpstr>隶书</vt:lpstr>
      <vt:lpstr>黑体</vt:lpstr>
      <vt:lpstr>Arial Unicode MS</vt:lpstr>
      <vt:lpstr>方正中等线简体</vt:lpstr>
      <vt:lpstr>楷体</vt:lpstr>
      <vt:lpstr>Calibri</vt:lpstr>
      <vt:lpstr>方正楷体拼音字库01</vt:lpstr>
      <vt:lpstr>Wingdings 2</vt:lpstr>
      <vt:lpstr>幼圆</vt:lpstr>
      <vt:lpstr>方正姚体</vt:lpstr>
      <vt:lpstr>仿宋</vt:lpstr>
      <vt:lpstr>华文行楷</vt:lpstr>
      <vt:lpstr>_x000B__x000C_</vt:lpstr>
      <vt:lpstr>Segoe Print</vt:lpstr>
      <vt:lpstr>华文楷体</vt:lpstr>
      <vt:lpstr>华文仿宋</vt:lpstr>
      <vt:lpstr>方正楷体_GBK</vt:lpstr>
      <vt:lpstr>微软雅黑</vt:lpstr>
      <vt:lpstr>Arial Black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品味语言：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106</cp:revision>
  <dcterms:created xsi:type="dcterms:W3CDTF">2004-03-16T06:42:00Z</dcterms:created>
  <dcterms:modified xsi:type="dcterms:W3CDTF">2021-11-06T11:03:57Z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EAAE35E05B01476C96C93B03294CAD55</vt:lpwstr>
  </property>
</Properties>
</file>