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1" r:id="rId4"/>
    <p:sldId id="257" r:id="rId5"/>
    <p:sldId id="280" r:id="rId6"/>
    <p:sldId id="281" r:id="rId7"/>
    <p:sldId id="260" r:id="rId8"/>
    <p:sldId id="282" r:id="rId9"/>
    <p:sldId id="269" r:id="rId10"/>
    <p:sldId id="283" r:id="rId11"/>
    <p:sldId id="262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9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文本框 1"/>
          <p:cNvSpPr txBox="1"/>
          <p:nvPr/>
        </p:nvSpPr>
        <p:spPr>
          <a:xfrm>
            <a:off x="1476375" y="2205038"/>
            <a:ext cx="6465888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8800" b="1" dirty="0">
                <a:solidFill>
                  <a:srgbClr val="0070C0"/>
                </a:solidFill>
                <a:latin typeface="宋体" panose="02010600030101010101" pitchFamily="2" charset="-122"/>
              </a:rPr>
              <a:t>语文园地</a:t>
            </a:r>
            <a:endParaRPr lang="zh-CN" altLang="en-US" sz="8800" b="1" dirty="0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直角三角形 10"/>
          <p:cNvSpPr/>
          <p:nvPr/>
        </p:nvSpPr>
        <p:spPr>
          <a:xfrm rot="16200000">
            <a:off x="1577975" y="-708025"/>
            <a:ext cx="6210300" cy="8648700"/>
          </a:xfrm>
          <a:prstGeom prst="rtTriangle">
            <a:avLst/>
          </a:prstGeom>
          <a:solidFill>
            <a:srgbClr val="0070C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73075" y="1558925"/>
            <a:ext cx="5527675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6600" b="1" i="0" u="none" strike="noStrike" kern="1200" cap="none" spc="0" normalizeH="0" baseline="0" noProof="1">
                <a:ln>
                  <a:noFill/>
                </a:ln>
                <a:solidFill>
                  <a:srgbClr val="16247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谢谢</a:t>
            </a:r>
            <a:r>
              <a:rPr kumimoji="0" lang="zh-CN" altLang="zh-CN" sz="6600" b="1" i="0" u="none" strike="noStrike" kern="1200" cap="none" spc="0" normalizeH="0" baseline="0" noProof="1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观看</a:t>
            </a:r>
            <a:endParaRPr kumimoji="0" lang="zh-CN" altLang="zh-CN" sz="66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126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013" y="3759200"/>
            <a:ext cx="8907462" cy="2962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extBox 4"/>
          <p:cNvSpPr txBox="1"/>
          <p:nvPr/>
        </p:nvSpPr>
        <p:spPr>
          <a:xfrm>
            <a:off x="468313" y="2047875"/>
            <a:ext cx="8321675" cy="322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Arial" panose="020B0604020202020204" pitchFamily="34" charset="0"/>
              </a:rPr>
              <a:t>        </a:t>
            </a:r>
            <a:r>
              <a:rPr lang="zh-CN" altLang="zh-CN" sz="2800" dirty="0">
                <a:latin typeface="Arial" panose="020B0604020202020204" pitchFamily="34" charset="0"/>
              </a:rPr>
              <a:t>回顾本单元</a:t>
            </a:r>
            <a:r>
              <a:rPr lang="zh-CN" altLang="en-US" sz="2800" dirty="0">
                <a:latin typeface="Arial" panose="020B0604020202020204" pitchFamily="34" charset="0"/>
              </a:rPr>
              <a:t>一些</a:t>
            </a:r>
            <a:r>
              <a:rPr lang="zh-CN" altLang="zh-CN" sz="2800" dirty="0">
                <a:latin typeface="Arial" panose="020B0604020202020204" pitchFamily="34" charset="0"/>
              </a:rPr>
              <a:t>课文写法上的特点。开头与结尾照应，例如，《十六年前的回忆》首尾呼应，结构紧凑；《藏戏》首尾照应；还有些或开头或结尾写得很好的文章，《草原》《那个星期天》等。</a:t>
            </a:r>
            <a:endParaRPr lang="zh-CN" altLang="zh-CN" sz="2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3075" name="文本框 4"/>
          <p:cNvSpPr txBox="1"/>
          <p:nvPr/>
        </p:nvSpPr>
        <p:spPr>
          <a:xfrm>
            <a:off x="1011238" y="1016000"/>
            <a:ext cx="2555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99"/>
                </a:solidFill>
                <a:latin typeface="Arial" panose="020B0604020202020204" pitchFamily="34" charset="0"/>
              </a:rPr>
              <a:t>交流平台</a:t>
            </a:r>
            <a:endParaRPr lang="zh-CN" altLang="en-US" sz="32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3076" name="文本框 9"/>
          <p:cNvSpPr txBox="1"/>
          <p:nvPr/>
        </p:nvSpPr>
        <p:spPr>
          <a:xfrm>
            <a:off x="949325" y="1330325"/>
            <a:ext cx="269716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C00000"/>
                </a:solidFill>
                <a:latin typeface="Arial" panose="020B0604020202020204" pitchFamily="34" charset="0"/>
              </a:rPr>
              <a:t>—————————— </a:t>
            </a:r>
            <a:endParaRPr lang="en-US" altLang="zh-CN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pic>
        <p:nvPicPr>
          <p:cNvPr id="3077" name="图片 2" descr="应用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908050"/>
            <a:ext cx="620712" cy="61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内容占位符 2"/>
          <p:cNvSpPr>
            <a:spLocks noGrp="1"/>
          </p:cNvSpPr>
          <p:nvPr>
            <p:ph idx="1"/>
          </p:nvPr>
        </p:nvSpPr>
        <p:spPr>
          <a:xfrm>
            <a:off x="323850" y="1557338"/>
            <a:ext cx="8351838" cy="2592387"/>
          </a:xfrm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 b="1">
                <a:latin typeface="宋体" panose="02010600030101010101" pitchFamily="2" charset="-122"/>
              </a:rPr>
              <a:t>     1.</a:t>
            </a:r>
            <a:r>
              <a:rPr lang="zh-CN" altLang="zh-CN" sz="2800" dirty="0"/>
              <a:t>“千磨万击还坚劲，任尔东西南北风”，竹子：坚韧不拔的精神。“不要人夸好颜色，只留清气满乾坤”，墨梅：淡泊名利，不向世俗献媚的高尚情操。“荷尽已无擎雨盖，菊残犹有傲霜枝”，菊花：在逆境中一样有气节。</a:t>
            </a:r>
            <a:endParaRPr lang="en-US" altLang="zh-CN" sz="2800"/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endParaRPr lang="en-US" altLang="zh-CN" sz="28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None/>
            </a:pP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099" name="文本框 4"/>
          <p:cNvSpPr txBox="1"/>
          <p:nvPr/>
        </p:nvSpPr>
        <p:spPr>
          <a:xfrm>
            <a:off x="1389063" y="990600"/>
            <a:ext cx="2555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99"/>
                </a:solidFill>
                <a:latin typeface="Arial" panose="020B0604020202020204" pitchFamily="34" charset="0"/>
              </a:rPr>
              <a:t>词句段运用</a:t>
            </a:r>
            <a:endParaRPr lang="zh-CN" altLang="en-US" sz="32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pic>
        <p:nvPicPr>
          <p:cNvPr id="4100" name="图片 7" descr="加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388" y="831850"/>
            <a:ext cx="1292225" cy="723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文本框 9"/>
          <p:cNvSpPr txBox="1"/>
          <p:nvPr/>
        </p:nvSpPr>
        <p:spPr>
          <a:xfrm>
            <a:off x="1327150" y="1304925"/>
            <a:ext cx="269716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C00000"/>
                </a:solidFill>
                <a:latin typeface="Arial" panose="020B0604020202020204" pitchFamily="34" charset="0"/>
              </a:rPr>
              <a:t>——————————</a:t>
            </a:r>
            <a:endParaRPr lang="en-US" altLang="zh-CN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50" y="4076700"/>
            <a:ext cx="8135938" cy="2247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>
                <a:latin typeface="Arial" panose="020B0604020202020204" pitchFamily="34" charset="0"/>
              </a:rPr>
              <a:t>            </a:t>
            </a:r>
            <a:r>
              <a:rPr lang="zh-CN" altLang="zh-CN" sz="2800" b="1" dirty="0">
                <a:latin typeface="Arial" panose="020B0604020202020204" pitchFamily="34" charset="0"/>
              </a:rPr>
              <a:t>知识拓展：</a:t>
            </a:r>
            <a:r>
              <a:rPr lang="zh-CN" altLang="zh-CN" sz="2800" dirty="0">
                <a:latin typeface="Arial" panose="020B0604020202020204" pitchFamily="34" charset="0"/>
              </a:rPr>
              <a:t>①</a:t>
            </a:r>
            <a:r>
              <a:rPr lang="en-US" altLang="zh-CN" sz="2800">
                <a:latin typeface="Arial" panose="020B0604020202020204" pitchFamily="34" charset="0"/>
              </a:rPr>
              <a:t>“</a:t>
            </a:r>
            <a:r>
              <a:rPr lang="zh-CN" altLang="zh-CN" sz="2800" dirty="0">
                <a:latin typeface="Arial" panose="020B0604020202020204" pitchFamily="34" charset="0"/>
              </a:rPr>
              <a:t>蜡炬成灰泪始干”，蜡烛：象征牺牲自己照亮别人的奉献者②“不是花中偏爱菊， 此花开尽更无花”，菊花：中和恬淡的疏散气质，君子自得自乐的象征。③“岂不罹凝寒，松柏有本性”，松柏：高洁坚贞的品质。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内容占位符 2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135938" cy="36004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2.</a:t>
            </a:r>
            <a:r>
              <a:rPr kumimoji="0" lang="zh-CN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外貌描写对于刻画人物，显然是至关重要的，如果去掉，势必会影响文章表达效果。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a.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选自《十六年前的回忆》，这里外貌描写突出李大钊不管遭受怎样的严刑拷打，无论面对多么危险的局势，但他始终保持镇定。他平静，是因为他对革命事业有异常坚定的信念；他慈祥的脸，是他对亲人深沉的爱的最好证明。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内容占位符 2"/>
          <p:cNvSpPr>
            <a:spLocks noGrp="1" noChangeArrowheads="1"/>
          </p:cNvSpPr>
          <p:nvPr>
            <p:ph idx="1"/>
          </p:nvPr>
        </p:nvSpPr>
        <p:spPr>
          <a:xfrm>
            <a:off x="468313" y="1052513"/>
            <a:ext cx="8135938" cy="34750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b.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选自《小英雄雨来》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把军官的“扁鼻子、凶恶的眼光、像鹰爪的双手”描写出来，帮助我们进一步了解到这些鬼子军官的可怕，也更能凸显雨来的顽强不屈的英勇性格。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c.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选自《骆驼祥子》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这是祥子最初给读者的印象：相貌普通、淳朴可爱、体格健壮、出身平凡。这些描写也反映了祥子从内到外都是充满朝气的模样，还未受到生活的折磨。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内容占位符 6"/>
          <p:cNvSpPr>
            <a:spLocks noGrp="1"/>
          </p:cNvSpPr>
          <p:nvPr>
            <p:ph idx="1"/>
          </p:nvPr>
        </p:nvSpPr>
        <p:spPr>
          <a:xfrm>
            <a:off x="611188" y="1916113"/>
            <a:ext cx="7993062" cy="504825"/>
          </a:xfrm>
          <a:ln/>
        </p:spPr>
        <p:txBody>
          <a:bodyPr vert="horz" wrap="square" lIns="91440" tIns="45720" rIns="91440" bIns="45720" anchor="t" anchorCtr="0"/>
          <a:p>
            <a:pPr>
              <a:buNone/>
            </a:pPr>
            <a:r>
              <a:rPr lang="en-US" altLang="zh-CN" sz="2800"/>
              <a:t>          </a:t>
            </a:r>
            <a:r>
              <a:rPr lang="zh-CN" altLang="zh-CN" sz="2800" dirty="0">
                <a:solidFill>
                  <a:srgbClr val="FF0000"/>
                </a:solidFill>
              </a:rPr>
              <a:t>有意栽花花不发，无心插柳柳成荫。</a:t>
            </a:r>
            <a:endParaRPr lang="zh-CN" altLang="zh-CN" sz="2800" dirty="0"/>
          </a:p>
          <a:p>
            <a:pPr>
              <a:buNone/>
            </a:pPr>
            <a:r>
              <a:rPr lang="en-US" altLang="zh-CN" sz="2800"/>
              <a:t>          </a:t>
            </a:r>
            <a:endParaRPr lang="zh-CN" altLang="zh-CN" sz="2800" dirty="0"/>
          </a:p>
        </p:txBody>
      </p:sp>
      <p:sp>
        <p:nvSpPr>
          <p:cNvPr id="7171" name="文本框 4"/>
          <p:cNvSpPr txBox="1"/>
          <p:nvPr/>
        </p:nvSpPr>
        <p:spPr>
          <a:xfrm>
            <a:off x="1317625" y="1063625"/>
            <a:ext cx="2555875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99"/>
                </a:solidFill>
                <a:latin typeface="Arial" panose="020B0604020202020204" pitchFamily="34" charset="0"/>
              </a:rPr>
              <a:t>日积月累</a:t>
            </a:r>
            <a:endParaRPr lang="zh-CN" altLang="en-US" sz="32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文本框 8"/>
          <p:cNvSpPr txBox="1"/>
          <p:nvPr/>
        </p:nvSpPr>
        <p:spPr>
          <a:xfrm>
            <a:off x="1255713" y="1449388"/>
            <a:ext cx="269716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C00000"/>
                </a:solidFill>
                <a:latin typeface="Arial" panose="020B0604020202020204" pitchFamily="34" charset="0"/>
              </a:rPr>
              <a:t>————————— </a:t>
            </a:r>
            <a:endParaRPr lang="en-US" altLang="zh-CN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pic>
        <p:nvPicPr>
          <p:cNvPr id="7173" name="图片 9" descr="累计收益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1838" y="982663"/>
            <a:ext cx="735012" cy="735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827088" y="2420938"/>
            <a:ext cx="7561262" cy="324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Arial" panose="020B0604020202020204" pitchFamily="34" charset="0"/>
              </a:rPr>
              <a:t>        </a:t>
            </a:r>
            <a:r>
              <a:rPr lang="zh-CN" altLang="zh-CN" sz="2800" dirty="0">
                <a:latin typeface="Arial" panose="020B0604020202020204" pitchFamily="34" charset="0"/>
              </a:rPr>
              <a:t>指有心栽种的花没开，而无意插下柳枝却成了一片柳荫。比喻想做一件事情，花了很大的精力，做了很多努力，但是结果并没能如愿</a:t>
            </a:r>
            <a:r>
              <a:rPr lang="en-US" altLang="zh-CN" sz="2800">
                <a:latin typeface="Arial" panose="020B0604020202020204" pitchFamily="34" charset="0"/>
              </a:rPr>
              <a:t>;</a:t>
            </a:r>
            <a:r>
              <a:rPr lang="zh-CN" altLang="zh-CN" sz="2800" dirty="0">
                <a:latin typeface="Arial" panose="020B0604020202020204" pitchFamily="34" charset="0"/>
              </a:rPr>
              <a:t>而不经意的事情，反而很顺利的得到好结果。用道家的话说就是指顺其自然，凡事不可强求。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Box 3"/>
          <p:cNvSpPr txBox="1"/>
          <p:nvPr/>
        </p:nvSpPr>
        <p:spPr>
          <a:xfrm>
            <a:off x="1763713" y="2060575"/>
            <a:ext cx="55451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良药苦口利于病，忠言逆耳利于行。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2988" y="2636838"/>
            <a:ext cx="7129462" cy="2954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Arial" panose="020B0604020202020204" pitchFamily="34" charset="0"/>
              </a:rPr>
              <a:t>       </a:t>
            </a:r>
            <a:r>
              <a:rPr lang="zh-CN" altLang="zh-CN" sz="2800" dirty="0">
                <a:latin typeface="Arial" panose="020B0604020202020204" pitchFamily="34" charset="0"/>
              </a:rPr>
              <a:t>指药虽然是苦的</a:t>
            </a:r>
            <a:r>
              <a:rPr lang="en-US" altLang="zh-CN" sz="2800">
                <a:latin typeface="Arial" panose="020B0604020202020204" pitchFamily="34" charset="0"/>
              </a:rPr>
              <a:t>,</a:t>
            </a:r>
            <a:r>
              <a:rPr lang="zh-CN" altLang="zh-CN" sz="2800" dirty="0">
                <a:latin typeface="Arial" panose="020B0604020202020204" pitchFamily="34" charset="0"/>
              </a:rPr>
              <a:t>但是有利于疾病的治疗。忠实的劝告往往都是不喜欢听的</a:t>
            </a:r>
            <a:r>
              <a:rPr lang="en-US" altLang="zh-CN" sz="2800">
                <a:latin typeface="Arial" panose="020B0604020202020204" pitchFamily="34" charset="0"/>
              </a:rPr>
              <a:t>,</a:t>
            </a:r>
            <a:r>
              <a:rPr lang="zh-CN" altLang="zh-CN" sz="2800" dirty="0">
                <a:latin typeface="Arial" panose="020B0604020202020204" pitchFamily="34" charset="0"/>
              </a:rPr>
              <a:t>但是却对行动有好处。常用来形容应该虚心接受别人的意见和批评。</a:t>
            </a:r>
            <a:endParaRPr lang="zh-CN" altLang="zh-CN" sz="2800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Box 4"/>
          <p:cNvSpPr txBox="1"/>
          <p:nvPr/>
        </p:nvSpPr>
        <p:spPr>
          <a:xfrm>
            <a:off x="611188" y="1700213"/>
            <a:ext cx="7993062" cy="1036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    </a:t>
            </a:r>
            <a:r>
              <a:rPr lang="en-US" altLang="zh-CN" sz="2800">
                <a:latin typeface="Arial" panose="020B0604020202020204" pitchFamily="34" charset="0"/>
              </a:rPr>
              <a:t>    </a:t>
            </a: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树欲静而风不止，子欲养而亲不待。</a:t>
            </a:r>
            <a:endParaRPr lang="zh-CN" altLang="zh-CN" sz="2800" dirty="0">
              <a:latin typeface="Arial" panose="020B0604020202020204" pitchFamily="34" charset="0"/>
            </a:endParaRPr>
          </a:p>
          <a:p>
            <a:pPr>
              <a:lnSpc>
                <a:spcPts val="4000"/>
              </a:lnSpc>
            </a:pPr>
            <a:endParaRPr lang="zh-CN" altLang="zh-CN" sz="2800" dirty="0">
              <a:latin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650" y="2349500"/>
            <a:ext cx="7632700" cy="259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Arial" panose="020B0604020202020204" pitchFamily="34" charset="0"/>
              </a:rPr>
              <a:t>       </a:t>
            </a:r>
            <a:r>
              <a:rPr lang="zh-CN" altLang="zh-CN" sz="2800" dirty="0">
                <a:latin typeface="Arial" panose="020B0604020202020204" pitchFamily="34" charset="0"/>
              </a:rPr>
              <a:t>树希望静止不摆，风却不停息</a:t>
            </a:r>
            <a:r>
              <a:rPr lang="en-US" altLang="zh-CN" sz="2800">
                <a:latin typeface="Arial" panose="020B0604020202020204" pitchFamily="34" charset="0"/>
              </a:rPr>
              <a:t>;</a:t>
            </a:r>
            <a:r>
              <a:rPr lang="zh-CN" altLang="zh-CN" sz="2800" dirty="0">
                <a:latin typeface="Arial" panose="020B0604020202020204" pitchFamily="34" charset="0"/>
              </a:rPr>
              <a:t>子女想赡养父母，父母却已离去。比喻时间的流逝是不随个人意愿而停止的。多用于感叹人子希望尽孝双亲时，父母却已经亡故。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Box 1"/>
          <p:cNvSpPr txBox="1"/>
          <p:nvPr/>
        </p:nvSpPr>
        <p:spPr>
          <a:xfrm>
            <a:off x="900113" y="1484313"/>
            <a:ext cx="7200900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latin typeface="Arial" panose="020B0604020202020204" pitchFamily="34" charset="0"/>
              </a:rPr>
              <a:t>           </a:t>
            </a: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常将有日思无日，莫把无时当有时。</a:t>
            </a:r>
            <a:endParaRPr lang="zh-CN" altLang="zh-CN" sz="2800" dirty="0">
              <a:latin typeface="Arial" panose="020B0604020202020204" pitchFamily="34" charset="0"/>
            </a:endParaRPr>
          </a:p>
          <a:p>
            <a:r>
              <a:rPr lang="en-US" altLang="zh-CN" sz="2800">
                <a:latin typeface="Arial" panose="020B0604020202020204" pitchFamily="34" charset="0"/>
              </a:rPr>
              <a:t>       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550" y="1989138"/>
            <a:ext cx="7632700" cy="1301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Arial" panose="020B0604020202020204" pitchFamily="34" charset="0"/>
              </a:rPr>
              <a:t>       </a:t>
            </a:r>
            <a:r>
              <a:rPr lang="zh-CN" altLang="zh-CN" sz="2800" dirty="0">
                <a:latin typeface="Arial" panose="020B0604020202020204" pitchFamily="34" charset="0"/>
              </a:rPr>
              <a:t>好了要常想想以前贫困的时候，生活困顿时不要像以前富裕时那样铺张浪费。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2275" y="3284538"/>
            <a:ext cx="59039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书到用时方恨少</a:t>
            </a: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事非经过不知难。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6013" y="3789363"/>
            <a:ext cx="7632700" cy="1662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Arial" panose="020B0604020202020204" pitchFamily="34" charset="0"/>
              </a:rPr>
              <a:t>       </a:t>
            </a:r>
            <a:r>
              <a:rPr lang="zh-CN" altLang="zh-CN" sz="2800" dirty="0">
                <a:latin typeface="Arial" panose="020B0604020202020204" pitchFamily="34" charset="0"/>
              </a:rPr>
              <a:t>到实际使用时才懊恨书读得太少</a:t>
            </a:r>
            <a:r>
              <a:rPr lang="en-US" altLang="zh-CN" sz="2800">
                <a:latin typeface="Arial" panose="020B0604020202020204" pitchFamily="34" charset="0"/>
              </a:rPr>
              <a:t>,</a:t>
            </a:r>
            <a:r>
              <a:rPr lang="zh-CN" altLang="zh-CN" sz="2800" dirty="0">
                <a:latin typeface="Arial" panose="020B0604020202020204" pitchFamily="34" charset="0"/>
              </a:rPr>
              <a:t>没有亲身经历过不知事情的艰难。</a:t>
            </a:r>
            <a:endParaRPr lang="zh-CN" altLang="en-US" sz="2800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1163</Words>
  <Application>WPS 演示</Application>
  <PresentationFormat>在屏幕上显示</PresentationFormat>
  <Paragraphs>60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华文楷体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qwe</cp:lastModifiedBy>
  <cp:revision>280</cp:revision>
  <dcterms:created xsi:type="dcterms:W3CDTF">2018-02-05T08:28:46Z</dcterms:created>
  <dcterms:modified xsi:type="dcterms:W3CDTF">2021-11-06T11:35:47Z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83B9274D89DD491898A6F4F8E32342CA</vt:lpwstr>
  </property>
</Properties>
</file>