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7" r:id="rId11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15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/>
    <p:restoredTop sz="94660"/>
  </p:normalViewPr>
  <p:slideViewPr>
    <p:cSldViewPr snapToGrid="0" showGuides="1">
      <p:cViewPr varScale="1">
        <p:scale>
          <a:sx n="90" d="100"/>
          <a:sy n="90" d="100"/>
        </p:scale>
        <p:origin x="96" y="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97B5FA-0921-464F-AAE1-844C04324D75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5972175" y="2921635"/>
            <a:ext cx="4189730" cy="186118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 eaLnBrk="1" fontAlgn="auto" hangingPunct="1">
              <a:buClrTx/>
              <a:buSzTx/>
              <a:buFontTx/>
              <a:buNone/>
              <a:defRPr/>
            </a:pPr>
            <a:r>
              <a:rPr kumimoji="0" lang="zh-CN" altLang="en-US" sz="115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+mn-cs"/>
              </a:rPr>
              <a:t>学 弈</a:t>
            </a:r>
            <a:endParaRPr kumimoji="0" lang="zh-CN" altLang="en-US" sz="115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文本框 5"/>
          <p:cNvSpPr txBox="1"/>
          <p:nvPr/>
        </p:nvSpPr>
        <p:spPr>
          <a:xfrm>
            <a:off x="452438" y="434975"/>
            <a:ext cx="11136312" cy="5508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学  弈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    弈秋，通国之 善弈者也。使 弈秋 </a:t>
            </a:r>
            <a:r>
              <a:rPr lang="zh-CN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诲</a:t>
            </a: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二人弈，其一人 专心致志，惟 弈秋之</a:t>
            </a:r>
            <a:r>
              <a:rPr lang="zh-CN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</a:t>
            </a: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听；一人 虽 听之，一心以为有 鸿鹄 将至，思 援弓</a:t>
            </a:r>
            <a:r>
              <a:rPr lang="zh-CN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缴 </a:t>
            </a: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而射之。虽 与之 俱学，弗若之矣。</a:t>
            </a:r>
            <a:r>
              <a:rPr lang="zh-CN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</a:t>
            </a: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是 其智 弗若</a:t>
            </a:r>
            <a:r>
              <a:rPr lang="zh-CN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</a:t>
            </a: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？曰：非 然也。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5" name="文本框 8"/>
          <p:cNvSpPr txBox="1"/>
          <p:nvPr/>
        </p:nvSpPr>
        <p:spPr>
          <a:xfrm>
            <a:off x="9801225" y="1027113"/>
            <a:ext cx="1100138" cy="582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Calibri" panose="020F0502020204030204" pitchFamily="34" charset="0"/>
              </a:rPr>
              <a:t>hu</a:t>
            </a:r>
            <a:r>
              <a:rPr lang="en-US" altLang="zh-CN" sz="3200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微软雅黑" panose="020B0503020204020204" pitchFamily="34" charset="-122"/>
              </a:rPr>
              <a:t>ì</a:t>
            </a:r>
            <a:endParaRPr lang="en-US" altLang="zh-CN" sz="32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076" name="文本框 1"/>
          <p:cNvSpPr txBox="1"/>
          <p:nvPr/>
        </p:nvSpPr>
        <p:spPr>
          <a:xfrm>
            <a:off x="8631238" y="1951038"/>
            <a:ext cx="100330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600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微软雅黑" panose="020B0503020204020204" pitchFamily="34" charset="-122"/>
              </a:rPr>
              <a:t>wéi</a:t>
            </a:r>
            <a:endParaRPr lang="en-US" altLang="zh-CN" sz="36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077" name="文本框 4"/>
          <p:cNvSpPr txBox="1"/>
          <p:nvPr/>
        </p:nvSpPr>
        <p:spPr>
          <a:xfrm>
            <a:off x="10772775" y="2897188"/>
            <a:ext cx="1101725" cy="582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微软雅黑" panose="020B0503020204020204" pitchFamily="34" charset="-122"/>
              </a:rPr>
              <a:t>zhuó</a:t>
            </a:r>
            <a:endParaRPr lang="en-US" altLang="zh-CN" sz="32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078" name="文本框 6"/>
          <p:cNvSpPr txBox="1"/>
          <p:nvPr/>
        </p:nvSpPr>
        <p:spPr>
          <a:xfrm>
            <a:off x="8947150" y="3768725"/>
            <a:ext cx="113030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600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微软雅黑" panose="020B0503020204020204" pitchFamily="34" charset="-122"/>
              </a:rPr>
              <a:t>wèi</a:t>
            </a:r>
            <a:endParaRPr lang="en-US" altLang="zh-CN" sz="36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3079" name="文本框 7"/>
          <p:cNvSpPr txBox="1"/>
          <p:nvPr/>
        </p:nvSpPr>
        <p:spPr>
          <a:xfrm>
            <a:off x="1517650" y="4733925"/>
            <a:ext cx="11001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微软雅黑" panose="020B0503020204020204" pitchFamily="34" charset="-122"/>
              </a:rPr>
              <a:t>yú</a:t>
            </a:r>
            <a:endParaRPr lang="en-US" altLang="zh-CN" sz="32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4752975" y="1609725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150100" y="33797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5732463" y="33797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1104900" y="33797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6864350" y="2466975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3321050" y="2466975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9634538" y="1514475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8283575" y="1609725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4200525" y="516096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3321050" y="42687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9634538" y="33797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11588750" y="33797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4591050" y="4268788"/>
            <a:ext cx="287338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10207625" y="42687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4752975" y="159543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7150100" y="3363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5732463" y="3363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1104900" y="3363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>
            <a:off x="6864350" y="24526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3321050" y="24526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9634538" y="15001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8283575" y="159543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4200525" y="5146675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3321050" y="4252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9634538" y="3363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11588750" y="3363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4591050" y="4252913"/>
            <a:ext cx="287338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10207625" y="4252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圆角矩形 5"/>
          <p:cNvSpPr/>
          <p:nvPr/>
        </p:nvSpPr>
        <p:spPr>
          <a:xfrm>
            <a:off x="5618163" y="1381125"/>
            <a:ext cx="1855788" cy="72390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863975" y="1376363"/>
            <a:ext cx="1257300" cy="723900"/>
          </a:xfrm>
          <a:prstGeom prst="roundRect">
            <a:avLst/>
          </a:prstGeom>
          <a:solidFill>
            <a:schemeClr val="accent6">
              <a:lumMod val="40000"/>
              <a:lumOff val="60000"/>
              <a:alpha val="74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图片 2" descr="微信图片_2019110608462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120063" y="1528763"/>
            <a:ext cx="4071937" cy="3152775"/>
          </a:xfrm>
          <a:prstGeom prst="rect">
            <a:avLst/>
          </a:prstGeom>
          <a:solidFill>
            <a:srgbClr val="F8CBAD">
              <a:alpha val="29803"/>
            </a:srgbClr>
          </a:solidFill>
          <a:ln w="9525">
            <a:noFill/>
          </a:ln>
        </p:spPr>
      </p:pic>
      <p:sp>
        <p:nvSpPr>
          <p:cNvPr id="4101" name="文本框 1"/>
          <p:cNvSpPr txBox="1"/>
          <p:nvPr/>
        </p:nvSpPr>
        <p:spPr>
          <a:xfrm>
            <a:off x="1903413" y="1376363"/>
            <a:ext cx="73533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zh-CN" sz="48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弈秋，通国之善弈者也。</a:t>
            </a:r>
            <a:endParaRPr lang="zh-CN" altLang="en-US" sz="4800" b="1" dirty="0"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903413" y="1381125"/>
            <a:ext cx="1387475" cy="723900"/>
          </a:xfrm>
          <a:prstGeom prst="roundRect">
            <a:avLst/>
          </a:prstGeom>
          <a:solidFill>
            <a:schemeClr val="accent4">
              <a:alpha val="3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下箭头 9"/>
          <p:cNvSpPr/>
          <p:nvPr/>
        </p:nvSpPr>
        <p:spPr>
          <a:xfrm>
            <a:off x="2460625" y="2105025"/>
            <a:ext cx="273050" cy="739775"/>
          </a:xfrm>
          <a:prstGeom prst="downArrow">
            <a:avLst/>
          </a:prstGeom>
          <a:solidFill>
            <a:srgbClr val="FF0000">
              <a:alpha val="5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下箭头 10"/>
          <p:cNvSpPr/>
          <p:nvPr/>
        </p:nvSpPr>
        <p:spPr>
          <a:xfrm>
            <a:off x="6410325" y="2105025"/>
            <a:ext cx="271463" cy="739775"/>
          </a:xfrm>
          <a:prstGeom prst="downArrow">
            <a:avLst/>
          </a:prstGeom>
          <a:solidFill>
            <a:srgbClr val="FF0000">
              <a:alpha val="5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下箭头 11"/>
          <p:cNvSpPr/>
          <p:nvPr/>
        </p:nvSpPr>
        <p:spPr>
          <a:xfrm>
            <a:off x="4356100" y="2105025"/>
            <a:ext cx="273050" cy="739775"/>
          </a:xfrm>
          <a:prstGeom prst="downArrow">
            <a:avLst/>
          </a:prstGeom>
          <a:solidFill>
            <a:srgbClr val="FF0000">
              <a:alpha val="5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44613" y="2840038"/>
            <a:ext cx="2503487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秋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是人名，因善于下棋，所以称为奕秋。</a:t>
            </a:r>
            <a:endParaRPr lang="zh-CN" altLang="en-US" sz="28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998913" y="2844800"/>
            <a:ext cx="1255712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全国</a:t>
            </a:r>
            <a:endParaRPr lang="zh-CN" altLang="en-US" sz="28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18163" y="2844800"/>
            <a:ext cx="2403475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善，善于。善于下棋的人。</a:t>
            </a:r>
            <a:endParaRPr lang="zh-CN" altLang="en-US" sz="28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733675" y="4843463"/>
            <a:ext cx="8399463" cy="582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zh-CN" altLang="en-US" sz="3200" b="1" dirty="0">
                <a:solidFill>
                  <a:srgbClr val="0070C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句意：</a:t>
            </a:r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奕秋</a:t>
            </a:r>
            <a:r>
              <a:rPr lang="en-US" altLang="zh-CN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(</a:t>
            </a:r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是</a:t>
            </a:r>
            <a:r>
              <a:rPr lang="en-US" altLang="zh-CN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)</a:t>
            </a:r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全国</a:t>
            </a:r>
            <a:r>
              <a:rPr lang="en-US" altLang="zh-CN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(</a:t>
            </a:r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最</a:t>
            </a:r>
            <a:r>
              <a:rPr lang="en-US" altLang="zh-CN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)</a:t>
            </a:r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善于下棋的人。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/>
      <p:bldP spid="13" grpId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微信图片_2019110608462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743825" y="3524250"/>
            <a:ext cx="4448175" cy="3333750"/>
          </a:xfrm>
          <a:prstGeom prst="rect">
            <a:avLst/>
          </a:prstGeom>
          <a:solidFill>
            <a:srgbClr val="F8CBAD">
              <a:alpha val="29803"/>
            </a:srgbClr>
          </a:solidFill>
          <a:ln w="9525">
            <a:noFill/>
          </a:ln>
        </p:spPr>
      </p:pic>
      <p:sp>
        <p:nvSpPr>
          <p:cNvPr id="5123" name="文本框 1"/>
          <p:cNvSpPr txBox="1"/>
          <p:nvPr/>
        </p:nvSpPr>
        <p:spPr>
          <a:xfrm>
            <a:off x="815975" y="1312863"/>
            <a:ext cx="1056005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zh-CN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使弈秋诲二人弈，其一人</a:t>
            </a:r>
            <a:r>
              <a:rPr lang="zh-CN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专心致志</a:t>
            </a:r>
            <a:r>
              <a:rPr lang="zh-CN" altLang="zh-CN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，惟弈秋之为听；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41500" y="2890838"/>
            <a:ext cx="7313613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zh-CN" altLang="en-US" sz="3200" b="1" dirty="0">
                <a:solidFill>
                  <a:srgbClr val="0070C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句意：</a:t>
            </a:r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让奕秋教两个人下棋，其中一个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 eaLnBrk="1" hangingPunct="1"/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  学生非常专心，只听奕秋的教导。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0260013" y="4232275"/>
            <a:ext cx="1674813" cy="262572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图片 2" descr="微信图片_2019110608462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456488" y="3011488"/>
            <a:ext cx="4735512" cy="3846512"/>
          </a:xfrm>
          <a:prstGeom prst="rect">
            <a:avLst/>
          </a:prstGeom>
          <a:solidFill>
            <a:srgbClr val="F8CBAD">
              <a:alpha val="29803"/>
            </a:srgbClr>
          </a:solidFill>
          <a:ln w="9525">
            <a:noFill/>
          </a:ln>
        </p:spPr>
      </p:pic>
      <p:sp>
        <p:nvSpPr>
          <p:cNvPr id="6147" name="文本框 1"/>
          <p:cNvSpPr txBox="1"/>
          <p:nvPr/>
        </p:nvSpPr>
        <p:spPr>
          <a:xfrm>
            <a:off x="993775" y="1257300"/>
            <a:ext cx="4956175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    </a:t>
            </a:r>
            <a:r>
              <a:rPr lang="zh-CN" altLang="zh-CN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一人虽听</a:t>
            </a:r>
            <a:r>
              <a:rPr lang="zh-CN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之</a:t>
            </a:r>
            <a:r>
              <a:rPr lang="zh-CN" altLang="zh-CN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，一心以为有鸿鹄将至，思援弓缴而射</a:t>
            </a:r>
            <a:r>
              <a:rPr lang="zh-CN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之</a:t>
            </a:r>
            <a:r>
              <a:rPr lang="zh-CN" altLang="zh-CN" sz="36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。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12950" y="3903663"/>
            <a:ext cx="5081588" cy="2062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zh-CN" altLang="en-US" sz="3200" b="1" dirty="0">
                <a:solidFill>
                  <a:srgbClr val="0070C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句意：</a:t>
            </a:r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另一个学生虽然也在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 eaLnBrk="1" hangingPunct="1"/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  听奕秋讲课，心里却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 eaLnBrk="1" hangingPunct="1"/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 想着天上有大雁飞过，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 eaLnBrk="1" hangingPunct="1"/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 想要拉弓把它射下来。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云形标注 5"/>
          <p:cNvSpPr/>
          <p:nvPr/>
        </p:nvSpPr>
        <p:spPr>
          <a:xfrm rot="16200000">
            <a:off x="6473825" y="912813"/>
            <a:ext cx="2473325" cy="2279650"/>
          </a:xfrm>
          <a:prstGeom prst="cloudCallout">
            <a:avLst>
              <a:gd name="adj1" fmla="val -85354"/>
              <a:gd name="adj2" fmla="val 22931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横卷形 11"/>
          <p:cNvSpPr/>
          <p:nvPr/>
        </p:nvSpPr>
        <p:spPr>
          <a:xfrm>
            <a:off x="2994025" y="398463"/>
            <a:ext cx="2263775" cy="858838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奕秋的教导</a:t>
            </a: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横卷形 12"/>
          <p:cNvSpPr/>
          <p:nvPr/>
        </p:nvSpPr>
        <p:spPr>
          <a:xfrm>
            <a:off x="2495550" y="2847975"/>
            <a:ext cx="1358900" cy="860425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大雁</a:t>
            </a: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51888" y="679450"/>
            <a:ext cx="3198812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dirty="0">
                <a:latin typeface="Calibri" panose="020F0502020204030204" pitchFamily="34" charset="0"/>
              </a:rPr>
              <a:t>鸿鹄：大雁</a:t>
            </a:r>
            <a:endParaRPr lang="zh-CN" altLang="en-US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zh-CN" altLang="en-US" sz="2800" dirty="0">
                <a:latin typeface="Calibri" panose="020F0502020204030204" pitchFamily="34" charset="0"/>
              </a:rPr>
              <a:t>援：拉</a:t>
            </a:r>
            <a:endParaRPr lang="zh-CN" altLang="en-US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缴：带有丝绳的剑。</a:t>
            </a:r>
            <a:endParaRPr lang="zh-CN" altLang="en-US" sz="2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" grpId="0" animBg="1"/>
      <p:bldP spid="6" grpId="1" animBg="1"/>
      <p:bldP spid="12" grpId="0" animBg="1"/>
      <p:bldP spid="12" grpId="1" animBg="1"/>
      <p:bldP spid="13" grpId="0" animBg="1"/>
      <p:bldP spid="13" grpId="1" animBg="1"/>
      <p:bldP spid="15" grpId="0"/>
      <p:bldP spid="1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7" descr="微信图片_2019110608462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456488" y="3011488"/>
            <a:ext cx="4735512" cy="3846512"/>
          </a:xfrm>
          <a:prstGeom prst="rect">
            <a:avLst/>
          </a:prstGeom>
          <a:solidFill>
            <a:srgbClr val="F8CBAD">
              <a:alpha val="29803"/>
            </a:srgbClr>
          </a:solidFill>
          <a:ln w="9525">
            <a:noFill/>
          </a:ln>
        </p:spPr>
      </p:pic>
      <p:sp>
        <p:nvSpPr>
          <p:cNvPr id="7" name="圆角矩形 6"/>
          <p:cNvSpPr/>
          <p:nvPr/>
        </p:nvSpPr>
        <p:spPr>
          <a:xfrm>
            <a:off x="5099050" y="1924050"/>
            <a:ext cx="1284288" cy="723900"/>
          </a:xfrm>
          <a:prstGeom prst="roundRect">
            <a:avLst/>
          </a:prstGeom>
          <a:solidFill>
            <a:schemeClr val="accent4">
              <a:alpha val="3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72" name="文本框 1"/>
          <p:cNvSpPr txBox="1"/>
          <p:nvPr/>
        </p:nvSpPr>
        <p:spPr>
          <a:xfrm>
            <a:off x="1393825" y="1871663"/>
            <a:ext cx="6916738" cy="830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zh-CN" sz="48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虽与</a:t>
            </a:r>
            <a:r>
              <a:rPr lang="zh-CN" altLang="zh-CN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之</a:t>
            </a:r>
            <a:r>
              <a:rPr lang="zh-CN" altLang="zh-CN" sz="48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俱学，弗若</a:t>
            </a:r>
            <a:r>
              <a:rPr lang="zh-CN" altLang="zh-CN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之</a:t>
            </a:r>
            <a:r>
              <a:rPr lang="zh-CN" altLang="zh-CN" sz="48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矣。</a:t>
            </a:r>
            <a:endParaRPr lang="zh-CN" altLang="en-US" sz="4800" dirty="0">
              <a:latin typeface="Calibri" panose="020F050202020403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609850" y="3841750"/>
            <a:ext cx="50800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zh-CN" altLang="en-US" sz="3200" b="1" dirty="0">
                <a:solidFill>
                  <a:srgbClr val="0070C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句意：</a:t>
            </a:r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虽然他们俩在一起学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 eaLnBrk="1" hangingPunct="1"/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  习，但是后一个学生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 eaLnBrk="1" hangingPunct="1"/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  不如前一个学得好。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下箭头 9"/>
          <p:cNvSpPr/>
          <p:nvPr/>
        </p:nvSpPr>
        <p:spPr>
          <a:xfrm>
            <a:off x="5619750" y="2647950"/>
            <a:ext cx="212725" cy="530225"/>
          </a:xfrm>
          <a:prstGeom prst="downArrow">
            <a:avLst/>
          </a:prstGeom>
          <a:solidFill>
            <a:srgbClr val="FF0000">
              <a:alpha val="5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11775" y="3168650"/>
            <a:ext cx="933450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不如</a:t>
            </a:r>
            <a:endParaRPr lang="zh-CN" altLang="en-US" sz="28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0199688" y="4065588"/>
            <a:ext cx="1674813" cy="262572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689850" y="3967163"/>
            <a:ext cx="1676400" cy="2625725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048000" y="666750"/>
            <a:ext cx="5129213" cy="1266825"/>
            <a:chOff x="4799" y="646"/>
            <a:chExt cx="8078" cy="2400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4799" y="1765"/>
              <a:ext cx="4848" cy="128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 flipV="1">
              <a:off x="9647" y="1765"/>
              <a:ext cx="843" cy="118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圆角矩形 22"/>
            <p:cNvSpPr/>
            <p:nvPr/>
          </p:nvSpPr>
          <p:spPr>
            <a:xfrm>
              <a:off x="8054" y="646"/>
              <a:ext cx="4823" cy="1119"/>
            </a:xfrm>
            <a:prstGeom prst="roundRect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专心致志的学生</a:t>
              </a:r>
              <a:endPara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0" grpId="0" animBg="1"/>
      <p:bldP spid="10" grpId="1" animBg="1"/>
      <p:bldP spid="13" grpId="0"/>
      <p:bldP spid="13" grpId="1"/>
      <p:bldP spid="9" grpId="0" animBg="1"/>
      <p:bldP spid="9" grpId="1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2" descr="微信图片_2019110608462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120063" y="1350963"/>
            <a:ext cx="4071937" cy="3152775"/>
          </a:xfrm>
          <a:prstGeom prst="rect">
            <a:avLst/>
          </a:prstGeom>
          <a:solidFill>
            <a:srgbClr val="F8CBAD">
              <a:alpha val="29803"/>
            </a:srgbClr>
          </a:solidFill>
          <a:ln w="9525">
            <a:noFill/>
          </a:ln>
        </p:spPr>
      </p:pic>
      <p:sp>
        <p:nvSpPr>
          <p:cNvPr id="8195" name="文本框 1"/>
          <p:cNvSpPr txBox="1"/>
          <p:nvPr/>
        </p:nvSpPr>
        <p:spPr>
          <a:xfrm>
            <a:off x="830263" y="1736725"/>
            <a:ext cx="8751887" cy="828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zh-CN" sz="4800" b="1" dirty="0"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为是其智弗若与？曰：非然也。</a:t>
            </a:r>
            <a:endParaRPr lang="zh-CN" altLang="en-US" sz="4800" b="1" dirty="0"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800350" y="3814763"/>
            <a:ext cx="5564188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zh-CN" altLang="en-US" sz="3200" b="1" dirty="0">
                <a:solidFill>
                  <a:srgbClr val="0070C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句意：</a:t>
            </a:r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难道是因为他的智力不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 eaLnBrk="1" hangingPunct="1"/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  如别人好吗？说：不是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just" eaLnBrk="1" hangingPunct="1"/>
            <a:r>
              <a:rPr lang="zh-CN" altLang="en-US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  这样的。</a:t>
            </a:r>
            <a:endParaRPr lang="zh-CN" altLang="en-US" sz="3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文本框 1"/>
          <p:cNvSpPr txBox="1"/>
          <p:nvPr/>
        </p:nvSpPr>
        <p:spPr>
          <a:xfrm>
            <a:off x="1343025" y="2054225"/>
            <a:ext cx="95059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000" dirty="0">
                <a:latin typeface="Calibri" panose="020F0502020204030204" pitchFamily="34" charset="0"/>
              </a:rPr>
              <a:t>通过对本课的学习，你受到了什么启发？</a:t>
            </a:r>
            <a:endParaRPr lang="zh-CN" altLang="en-US" sz="4000" dirty="0">
              <a:latin typeface="Calibri" panose="020F0502020204030204" pitchFamily="34" charset="0"/>
            </a:endParaRPr>
          </a:p>
        </p:txBody>
      </p:sp>
      <p:sp>
        <p:nvSpPr>
          <p:cNvPr id="4" name="流程图: 可选过程 3"/>
          <p:cNvSpPr/>
          <p:nvPr/>
        </p:nvSpPr>
        <p:spPr>
          <a:xfrm>
            <a:off x="4525963" y="3533775"/>
            <a:ext cx="3440113" cy="1373188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学习要专心致志，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不可三心二意。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文本框 32"/>
          <p:cNvSpPr txBox="1"/>
          <p:nvPr/>
        </p:nvSpPr>
        <p:spPr>
          <a:xfrm>
            <a:off x="452438" y="419100"/>
            <a:ext cx="11136312" cy="5508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学  弈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    弈秋，通国之 善弈者也。使 弈秋 诲二人弈，其一人 专心致志，惟 弈秋之为听；一人 虽 听之，一心以为有 鸿鹄 将至，思 援弓缴 而射之。虽 与之 俱学，弗若之矣。为是 其智 弗若与？曰：非 然也。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4752975" y="159543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7150100" y="3363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5732463" y="3363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1104900" y="3363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>
            <a:off x="6864350" y="24526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3321050" y="24526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9634538" y="150018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8283575" y="1595438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4200525" y="5146675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3321050" y="4252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9634538" y="3363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11588750" y="3363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4591050" y="4252913"/>
            <a:ext cx="287338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10207625" y="4252913"/>
            <a:ext cx="285750" cy="603250"/>
          </a:xfrm>
          <a:prstGeom prst="line">
            <a:avLst/>
          </a:pr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REFSHAPE" val="429613836"/>
  <p:tag name="KSO_WM_UNIT_PLACING_PICTURE_USER_VIEWPORT" val="{&quot;height&quot;:5851,&quot;width&quot;:7558}"/>
</p:tagLst>
</file>

<file path=ppt/tags/tag2.xml><?xml version="1.0" encoding="utf-8"?>
<p:tagLst xmlns:p="http://schemas.openxmlformats.org/presentationml/2006/main">
  <p:tag name="REFSHAPE" val="429613836"/>
  <p:tag name="KSO_WM_UNIT_PLACING_PICTURE_USER_VIEWPORT" val="{&quot;height&quot;:5851,&quot;width&quot;:7558}"/>
</p:tagLst>
</file>

<file path=ppt/tags/tag3.xml><?xml version="1.0" encoding="utf-8"?>
<p:tagLst xmlns:p="http://schemas.openxmlformats.org/presentationml/2006/main">
  <p:tag name="REFSHAPE" val="429613836"/>
  <p:tag name="KSO_WM_UNIT_PLACING_PICTURE_USER_VIEWPORT" val="{&quot;height&quot;:5851,&quot;width&quot;:7558}"/>
</p:tagLst>
</file>

<file path=ppt/tags/tag4.xml><?xml version="1.0" encoding="utf-8"?>
<p:tagLst xmlns:p="http://schemas.openxmlformats.org/presentationml/2006/main">
  <p:tag name="REFSHAPE" val="429613836"/>
  <p:tag name="KSO_WM_UNIT_PLACING_PICTURE_USER_VIEWPORT" val="{&quot;height&quot;:5851,&quot;width&quot;:7558}"/>
</p:tagLst>
</file>

<file path=ppt/tags/tag5.xml><?xml version="1.0" encoding="utf-8"?>
<p:tagLst xmlns:p="http://schemas.openxmlformats.org/presentationml/2006/main">
  <p:tag name="REFSHAPE" val="429613836"/>
  <p:tag name="KSO_WM_UNIT_PLACING_PICTURE_USER_VIEWPORT" val="{&quot;height&quot;:5851,&quot;width&quot;:7558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663</Words>
  <Application>WPS 演示</Application>
  <PresentationFormat>宽屏</PresentationFormat>
  <Paragraphs>69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微软雅黑</vt:lpstr>
      <vt:lpstr>等线</vt:lpstr>
      <vt:lpstr>方正姚体</vt:lpstr>
      <vt:lpstr>华文楷体</vt:lpstr>
      <vt:lpstr>华文细黑</vt:lpstr>
      <vt:lpstr>楷体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9</cp:revision>
  <dcterms:created xsi:type="dcterms:W3CDTF">2020-08-10T09:30:00Z</dcterms:created>
  <dcterms:modified xsi:type="dcterms:W3CDTF">2021-11-06T11:40:35Z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0260E9884C8D4A1CA9953D32610E9AE8</vt:lpwstr>
  </property>
  <property fmtid="{D5CDD505-2E9C-101B-9397-08002B2CF9AE}" pid="3" name="KSOProductBuildVer">
    <vt:lpwstr>2052-11.1.0.10938</vt:lpwstr>
  </property>
</Properties>
</file>