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73" r:id="rId3"/>
    <p:sldId id="299" r:id="rId5"/>
    <p:sldId id="287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人语拼音" panose="02000500000000000000" pitchFamily="2" charset="0"/>
      <p:regular r:id="rId22"/>
    </p:embeddedFont>
    <p:embeddedFont>
      <p:font typeface="楷体" panose="02010609060101010101" pitchFamily="49" charset="-122"/>
      <p:regular r:id="rId23"/>
    </p:embeddedFont>
    <p:embeddedFont>
      <p:font typeface="等线" panose="02010600030101010101" charset="-122"/>
      <p:regular r:id="rId24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5B3AA3E-84C6-423E-B492-5661B6B21A18}">
          <p14:sldIdLst>
            <p14:sldId id="273"/>
            <p14:sldId id="299"/>
            <p14:sldId id="287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</p14:sldIdLst>
        </p14:section>
        <p14:section name="无标题节" id="{05C9D1BB-2F76-4524-9801-A25E8D71E7F6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66FF"/>
    <a:srgbClr val="E6E6E6"/>
    <a:srgbClr val="639379"/>
    <a:srgbClr val="59B6A1"/>
    <a:srgbClr val="557D67"/>
    <a:srgbClr val="4695AA"/>
    <a:srgbClr val="93CDDD"/>
    <a:srgbClr val="2E7877"/>
    <a:srgbClr val="E5ED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286" autoAdjust="0"/>
    <p:restoredTop sz="94660" autoAdjust="0"/>
  </p:normalViewPr>
  <p:slideViewPr>
    <p:cSldViewPr snapToGrid="0" showGuides="1">
      <p:cViewPr varScale="1">
        <p:scale>
          <a:sx n="152" d="100"/>
          <a:sy n="152" d="100"/>
        </p:scale>
        <p:origin x="-444" y="-90"/>
      </p:cViewPr>
      <p:guideLst>
        <p:guide orient="horz" pos="3162"/>
        <p:guide orient="horz" pos="917"/>
        <p:guide orient="horz" pos="608"/>
        <p:guide orient="horz" pos="2890"/>
        <p:guide pos="2884"/>
        <p:guide pos="2132"/>
        <p:guide pos="9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87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C65E9-927F-4938-8B4A-EF62E14C97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D35DD7-CE97-4105-BC9E-9794A0A42E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4" r="10765"/>
          <a:stretch>
            <a:fillRect/>
          </a:stretch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2386219" y="1273830"/>
            <a:ext cx="4371559" cy="25958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eaLnBrk="1" hangingPunct="1">
              <a:lnSpc>
                <a:spcPct val="120000"/>
              </a:lnSpc>
              <a:defRPr sz="3600" b="1">
                <a:solidFill>
                  <a:srgbClr val="FF5943"/>
                </a:solidFill>
                <a:latin typeface="人语拼音" panose="02000500000000000000" pitchFamily="2" charset="0"/>
              </a:defRPr>
            </a:lvl1pPr>
          </a:lstStyle>
          <a:p>
            <a:pPr lvl="0" algn="l"/>
            <a:r>
              <a:rPr lang="en-US" altLang="zh-CN" dirty="0" err="1">
                <a:latin typeface="人语拼音" panose="02000500000000000000" pitchFamily="2" charset="0"/>
              </a:rPr>
              <a:t>bpmfdtnnlgkhjqxzcsrywaoeiuüāáǎàōóǒòēéěèīíǐìūúǔùǖǘǚǜgɡ</a:t>
            </a:r>
            <a:r>
              <a:rPr lang="zh-CN" altLang="en-US" dirty="0">
                <a:latin typeface="人语拼音" panose="02000500000000000000" pitchFamily="2" charset="0"/>
              </a:rPr>
              <a:t></a:t>
            </a:r>
            <a:r>
              <a:rPr lang="en-US" altLang="zh-CN" dirty="0" err="1">
                <a:latin typeface="人语拼音" panose="02000500000000000000" pitchFamily="2" charset="0"/>
              </a:rPr>
              <a:t>ńň</a:t>
            </a:r>
            <a:r>
              <a:rPr lang="zh-CN" altLang="en-US" dirty="0">
                <a:latin typeface="人语拼音" panose="02000500000000000000" pitchFamily="2" charset="0"/>
              </a:rPr>
              <a:t></a:t>
            </a:r>
            <a:endParaRPr lang="zh-CN" altLang="en-US" dirty="0">
              <a:latin typeface="人语拼音" panose="02000500000000000000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6" t="4233" r="11261" b="8201"/>
          <a:stretch>
            <a:fillRect/>
          </a:stretch>
        </p:blipFill>
        <p:spPr>
          <a:xfrm>
            <a:off x="43925" y="144793"/>
            <a:ext cx="9056149" cy="4853915"/>
          </a:xfrm>
          <a:prstGeom prst="rect">
            <a:avLst/>
          </a:prstGeom>
          <a:effectLst>
            <a:outerShdw blurRad="63500" sx="101000" sy="101000" algn="ctr" rotWithShape="0">
              <a:schemeClr val="tx1">
                <a:lumMod val="50000"/>
                <a:lumOff val="50000"/>
                <a:alpha val="15000"/>
              </a:schemeClr>
            </a:outerShdw>
          </a:effec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/>
          <a:stretch>
            <a:fillRect/>
          </a:stretch>
        </p:blipFill>
        <p:spPr>
          <a:xfrm>
            <a:off x="-127000" y="0"/>
            <a:ext cx="1863468" cy="20832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8"/>
          <a:stretch>
            <a:fillRect/>
          </a:stretch>
        </p:blipFill>
        <p:spPr>
          <a:xfrm>
            <a:off x="-3" y="-1"/>
            <a:ext cx="2918167" cy="19205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74"/>
          <a:stretch>
            <a:fillRect/>
          </a:stretch>
        </p:blipFill>
        <p:spPr>
          <a:xfrm>
            <a:off x="4410074" y="1806862"/>
            <a:ext cx="4733925" cy="3336638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609600"/>
            <a:ext cx="9144000" cy="400707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2" t="16236" r="7519" b="15777"/>
          <a:stretch>
            <a:fillRect/>
          </a:stretch>
        </p:blipFill>
        <p:spPr>
          <a:xfrm rot="5400000">
            <a:off x="-1313411" y="1660593"/>
            <a:ext cx="4482159" cy="17811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190" y="4097606"/>
            <a:ext cx="603977" cy="603977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4621245"/>
            <a:ext cx="9144000" cy="496504"/>
          </a:xfrm>
          <a:prstGeom prst="rect">
            <a:avLst/>
          </a:prstGeom>
          <a:solidFill>
            <a:srgbClr val="FFFFFF"/>
          </a:solidFill>
          <a:ln w="2857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9142196" cy="514400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28.png"/><Relationship Id="rId5" Type="http://schemas.openxmlformats.org/officeDocument/2006/relationships/slide" Target="slide2.xml"/><Relationship Id="rId4" Type="http://schemas.openxmlformats.org/officeDocument/2006/relationships/image" Target="../media/image13.png"/><Relationship Id="rId3" Type="http://schemas.openxmlformats.org/officeDocument/2006/relationships/image" Target="../media/image27.png"/><Relationship Id="rId20" Type="http://schemas.openxmlformats.org/officeDocument/2006/relationships/notesSlide" Target="../notesSlides/notesSlide10.xml"/><Relationship Id="rId2" Type="http://schemas.microsoft.com/office/2007/relationships/media" Target="../media/media8.mp4"/><Relationship Id="rId19" Type="http://schemas.openxmlformats.org/officeDocument/2006/relationships/slideLayout" Target="../slideLayouts/slideLayout3.xml"/><Relationship Id="rId18" Type="http://schemas.openxmlformats.org/officeDocument/2006/relationships/slide" Target="slide14.xml"/><Relationship Id="rId17" Type="http://schemas.openxmlformats.org/officeDocument/2006/relationships/slide" Target="slide13.xml"/><Relationship Id="rId16" Type="http://schemas.openxmlformats.org/officeDocument/2006/relationships/slide" Target="slide12.xml"/><Relationship Id="rId15" Type="http://schemas.openxmlformats.org/officeDocument/2006/relationships/slide" Target="slide11.xml"/><Relationship Id="rId14" Type="http://schemas.openxmlformats.org/officeDocument/2006/relationships/slide" Target="slide10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8.mp4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29.png"/><Relationship Id="rId20" Type="http://schemas.openxmlformats.org/officeDocument/2006/relationships/notesSlide" Target="../notesSlides/notesSlide11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30.png"/><Relationship Id="rId17" Type="http://schemas.microsoft.com/office/2007/relationships/media" Target="../media/media9.mp4"/><Relationship Id="rId16" Type="http://schemas.openxmlformats.org/officeDocument/2006/relationships/video" Target="../media/media9.mp4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31.png"/><Relationship Id="rId20" Type="http://schemas.openxmlformats.org/officeDocument/2006/relationships/notesSlide" Target="../notesSlides/notesSlide12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32.png"/><Relationship Id="rId17" Type="http://schemas.microsoft.com/office/2007/relationships/media" Target="../media/media10.mp4"/><Relationship Id="rId16" Type="http://schemas.openxmlformats.org/officeDocument/2006/relationships/video" Target="../media/media10.mp4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33.png"/><Relationship Id="rId20" Type="http://schemas.openxmlformats.org/officeDocument/2006/relationships/notesSlide" Target="../notesSlides/notesSlide13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34.png"/><Relationship Id="rId17" Type="http://schemas.microsoft.com/office/2007/relationships/media" Target="../media/media11.mp4"/><Relationship Id="rId16" Type="http://schemas.openxmlformats.org/officeDocument/2006/relationships/video" Target="../media/media11.mp4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0" Type="http://schemas.openxmlformats.org/officeDocument/2006/relationships/notesSlide" Target="../notesSlides/notesSlide14.xml"/><Relationship Id="rId2" Type="http://schemas.openxmlformats.org/officeDocument/2006/relationships/image" Target="../media/image13.png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36.png"/><Relationship Id="rId17" Type="http://schemas.microsoft.com/office/2007/relationships/media" Target="../media/media12.mp4"/><Relationship Id="rId16" Type="http://schemas.openxmlformats.org/officeDocument/2006/relationships/video" Target="../media/media12.mp4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slide" Target="slide10.xml"/><Relationship Id="rId7" Type="http://schemas.openxmlformats.org/officeDocument/2006/relationships/slide" Target="slide9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3" Type="http://schemas.openxmlformats.org/officeDocument/2006/relationships/slide" Target="slide5.xml"/><Relationship Id="rId2" Type="http://schemas.openxmlformats.org/officeDocument/2006/relationships/slide" Target="slide4.xml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2.xml"/><Relationship Id="rId13" Type="http://schemas.openxmlformats.org/officeDocument/2006/relationships/slide" Target="slide1.xml"/><Relationship Id="rId12" Type="http://schemas.openxmlformats.org/officeDocument/2006/relationships/slide" Target="slide14.xml"/><Relationship Id="rId11" Type="http://schemas.openxmlformats.org/officeDocument/2006/relationships/slide" Target="slide13.xml"/><Relationship Id="rId10" Type="http://schemas.openxmlformats.org/officeDocument/2006/relationships/slide" Target="slide1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12.png"/><Relationship Id="rId20" Type="http://schemas.openxmlformats.org/officeDocument/2006/relationships/notesSlide" Target="../notesSlides/notesSlide3.xml"/><Relationship Id="rId2" Type="http://schemas.microsoft.com/office/2007/relationships/media" Target="../media/media1.mp4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14.png"/><Relationship Id="rId17" Type="http://schemas.openxmlformats.org/officeDocument/2006/relationships/slide" Target="slide2.xml"/><Relationship Id="rId16" Type="http://schemas.openxmlformats.org/officeDocument/2006/relationships/image" Target="../media/image13.png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15.png"/><Relationship Id="rId20" Type="http://schemas.openxmlformats.org/officeDocument/2006/relationships/notesSlide" Target="../notesSlides/notesSlide4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16.png"/><Relationship Id="rId17" Type="http://schemas.microsoft.com/office/2007/relationships/media" Target="../media/media2.mp4"/><Relationship Id="rId16" Type="http://schemas.openxmlformats.org/officeDocument/2006/relationships/video" Target="../media/media2.mp4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18.png"/><Relationship Id="rId5" Type="http://schemas.openxmlformats.org/officeDocument/2006/relationships/slide" Target="slide2.xml"/><Relationship Id="rId4" Type="http://schemas.openxmlformats.org/officeDocument/2006/relationships/image" Target="../media/image13.png"/><Relationship Id="rId3" Type="http://schemas.openxmlformats.org/officeDocument/2006/relationships/image" Target="../media/image17.png"/><Relationship Id="rId20" Type="http://schemas.openxmlformats.org/officeDocument/2006/relationships/notesSlide" Target="../notesSlides/notesSlide5.xml"/><Relationship Id="rId2" Type="http://schemas.microsoft.com/office/2007/relationships/media" Target="../media/media3.mp4"/><Relationship Id="rId19" Type="http://schemas.openxmlformats.org/officeDocument/2006/relationships/slideLayout" Target="../slideLayouts/slideLayout3.xml"/><Relationship Id="rId18" Type="http://schemas.openxmlformats.org/officeDocument/2006/relationships/slide" Target="slide14.xml"/><Relationship Id="rId17" Type="http://schemas.openxmlformats.org/officeDocument/2006/relationships/slide" Target="slide13.xml"/><Relationship Id="rId16" Type="http://schemas.openxmlformats.org/officeDocument/2006/relationships/slide" Target="slide12.xml"/><Relationship Id="rId15" Type="http://schemas.openxmlformats.org/officeDocument/2006/relationships/slide" Target="slide11.xml"/><Relationship Id="rId14" Type="http://schemas.openxmlformats.org/officeDocument/2006/relationships/slide" Target="slide10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3.mp4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19.png"/><Relationship Id="rId20" Type="http://schemas.openxmlformats.org/officeDocument/2006/relationships/notesSlide" Target="../notesSlides/notesSlide6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0.png"/><Relationship Id="rId17" Type="http://schemas.microsoft.com/office/2007/relationships/media" Target="../media/media4.mp4"/><Relationship Id="rId16" Type="http://schemas.openxmlformats.org/officeDocument/2006/relationships/video" Target="../media/media4.mp4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7.xml"/><Relationship Id="rId7" Type="http://schemas.openxmlformats.org/officeDocument/2006/relationships/slide" Target="slide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3" Type="http://schemas.openxmlformats.org/officeDocument/2006/relationships/image" Target="../media/image21.png"/><Relationship Id="rId20" Type="http://schemas.openxmlformats.org/officeDocument/2006/relationships/notesSlide" Target="../notesSlides/notesSlide7.xml"/><Relationship Id="rId2" Type="http://schemas.openxmlformats.org/officeDocument/2006/relationships/slide" Target="slide2.xml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2.png"/><Relationship Id="rId17" Type="http://schemas.microsoft.com/office/2007/relationships/media" Target="../media/media5.mp4"/><Relationship Id="rId16" Type="http://schemas.openxmlformats.org/officeDocument/2006/relationships/video" Target="../media/media5.mp4"/><Relationship Id="rId15" Type="http://schemas.openxmlformats.org/officeDocument/2006/relationships/slide" Target="slide14.xml"/><Relationship Id="rId14" Type="http://schemas.openxmlformats.org/officeDocument/2006/relationships/slide" Target="slide13.xml"/><Relationship Id="rId13" Type="http://schemas.openxmlformats.org/officeDocument/2006/relationships/slide" Target="slide12.xml"/><Relationship Id="rId12" Type="http://schemas.openxmlformats.org/officeDocument/2006/relationships/slide" Target="slide11.xml"/><Relationship Id="rId11" Type="http://schemas.openxmlformats.org/officeDocument/2006/relationships/slide" Target="slide10.xml"/><Relationship Id="rId10" Type="http://schemas.openxmlformats.org/officeDocument/2006/relationships/slide" Target="slide9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24.png"/><Relationship Id="rId5" Type="http://schemas.openxmlformats.org/officeDocument/2006/relationships/slide" Target="slide2.xml"/><Relationship Id="rId4" Type="http://schemas.openxmlformats.org/officeDocument/2006/relationships/image" Target="../media/image13.png"/><Relationship Id="rId3" Type="http://schemas.openxmlformats.org/officeDocument/2006/relationships/image" Target="../media/image23.png"/><Relationship Id="rId20" Type="http://schemas.openxmlformats.org/officeDocument/2006/relationships/notesSlide" Target="../notesSlides/notesSlide8.xml"/><Relationship Id="rId2" Type="http://schemas.microsoft.com/office/2007/relationships/media" Target="../media/media6.mp4"/><Relationship Id="rId19" Type="http://schemas.openxmlformats.org/officeDocument/2006/relationships/slideLayout" Target="../slideLayouts/slideLayout3.xml"/><Relationship Id="rId18" Type="http://schemas.openxmlformats.org/officeDocument/2006/relationships/slide" Target="slide14.xml"/><Relationship Id="rId17" Type="http://schemas.openxmlformats.org/officeDocument/2006/relationships/slide" Target="slide13.xml"/><Relationship Id="rId16" Type="http://schemas.openxmlformats.org/officeDocument/2006/relationships/slide" Target="slide12.xml"/><Relationship Id="rId15" Type="http://schemas.openxmlformats.org/officeDocument/2006/relationships/slide" Target="slide11.xml"/><Relationship Id="rId14" Type="http://schemas.openxmlformats.org/officeDocument/2006/relationships/slide" Target="slide10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6.mp4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" Target="slide5.xml"/><Relationship Id="rId8" Type="http://schemas.openxmlformats.org/officeDocument/2006/relationships/slide" Target="slide4.xml"/><Relationship Id="rId7" Type="http://schemas.openxmlformats.org/officeDocument/2006/relationships/slide" Target="slide3.xml"/><Relationship Id="rId6" Type="http://schemas.openxmlformats.org/officeDocument/2006/relationships/image" Target="../media/image26.png"/><Relationship Id="rId5" Type="http://schemas.openxmlformats.org/officeDocument/2006/relationships/slide" Target="slide2.xml"/><Relationship Id="rId4" Type="http://schemas.openxmlformats.org/officeDocument/2006/relationships/image" Target="../media/image13.png"/><Relationship Id="rId3" Type="http://schemas.openxmlformats.org/officeDocument/2006/relationships/image" Target="../media/image25.png"/><Relationship Id="rId20" Type="http://schemas.openxmlformats.org/officeDocument/2006/relationships/notesSlide" Target="../notesSlides/notesSlide9.xml"/><Relationship Id="rId2" Type="http://schemas.microsoft.com/office/2007/relationships/media" Target="../media/media7.mp4"/><Relationship Id="rId19" Type="http://schemas.openxmlformats.org/officeDocument/2006/relationships/slideLayout" Target="../slideLayouts/slideLayout3.xml"/><Relationship Id="rId18" Type="http://schemas.openxmlformats.org/officeDocument/2006/relationships/slide" Target="slide14.xml"/><Relationship Id="rId17" Type="http://schemas.openxmlformats.org/officeDocument/2006/relationships/slide" Target="slide13.xml"/><Relationship Id="rId16" Type="http://schemas.openxmlformats.org/officeDocument/2006/relationships/slide" Target="slide12.xml"/><Relationship Id="rId15" Type="http://schemas.openxmlformats.org/officeDocument/2006/relationships/slide" Target="slide11.xml"/><Relationship Id="rId14" Type="http://schemas.openxmlformats.org/officeDocument/2006/relationships/slide" Target="slide10.xml"/><Relationship Id="rId13" Type="http://schemas.openxmlformats.org/officeDocument/2006/relationships/slide" Target="slide9.xml"/><Relationship Id="rId12" Type="http://schemas.openxmlformats.org/officeDocument/2006/relationships/slide" Target="slide8.xml"/><Relationship Id="rId11" Type="http://schemas.openxmlformats.org/officeDocument/2006/relationships/slide" Target="slide7.xml"/><Relationship Id="rId10" Type="http://schemas.openxmlformats.org/officeDocument/2006/relationships/slide" Target="slide6.xml"/><Relationship Id="rId1" Type="http://schemas.openxmlformats.org/officeDocument/2006/relationships/video" Target="../media/media7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97200" y="4521962"/>
            <a:ext cx="4034163" cy="4818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注意看笔画顺序，不写倒笔字哦！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标题 1"/>
          <p:cNvSpPr txBox="1">
            <a:spLocks noChangeArrowheads="1"/>
          </p:cNvSpPr>
          <p:nvPr/>
        </p:nvSpPr>
        <p:spPr bwMode="auto">
          <a:xfrm>
            <a:off x="111253" y="117118"/>
            <a:ext cx="3173046" cy="433459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 w="3175">
                  <a:solidFill>
                    <a:srgbClr val="000000"/>
                  </a:solidFill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kumimoji="0" lang="zh-CN" altLang="en-US" sz="2400" b="1" i="0" u="none" strike="noStrike" kern="1200" cap="none" spc="0" normalizeH="0" baseline="0" noProof="0" dirty="0">
                <a:ln w="3175">
                  <a:solidFill>
                    <a:srgbClr val="000000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年级语文下册</a:t>
            </a:r>
            <a:endParaRPr kumimoji="0" lang="zh-CN" altLang="en-US" sz="2400" b="1" i="0" u="none" strike="noStrike" kern="1200" cap="none" spc="0" normalizeH="0" baseline="0" noProof="0" dirty="0">
              <a:ln w="3175">
                <a:solidFill>
                  <a:srgbClr val="000000"/>
                </a:solidFill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7617" y="1398317"/>
            <a:ext cx="5608364" cy="805536"/>
            <a:chOff x="1011666" y="2112147"/>
            <a:chExt cx="5608364" cy="805536"/>
          </a:xfrm>
        </p:grpSpPr>
        <p:grpSp>
          <p:nvGrpSpPr>
            <p:cNvPr id="3" name="组合 2"/>
            <p:cNvGrpSpPr/>
            <p:nvPr/>
          </p:nvGrpSpPr>
          <p:grpSpPr>
            <a:xfrm>
              <a:off x="1062822" y="2136633"/>
              <a:ext cx="781050" cy="781050"/>
              <a:chOff x="1062822" y="2136633"/>
              <a:chExt cx="781050" cy="781050"/>
            </a:xfrm>
          </p:grpSpPr>
          <p:sp>
            <p:nvSpPr>
              <p:cNvPr id="22" name="椭圆 21"/>
              <p:cNvSpPr/>
              <p:nvPr/>
            </p:nvSpPr>
            <p:spPr bwMode="auto">
              <a:xfrm>
                <a:off x="1062822" y="2136633"/>
                <a:ext cx="781050" cy="78105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5080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716280">
                  <a:lnSpc>
                    <a:spcPct val="120000"/>
                  </a:lnSpc>
                  <a:defRPr/>
                </a:pPr>
                <a:endParaRPr lang="zh-CN" altLang="en-US" sz="2800" b="1" dirty="0">
                  <a:ln w="0">
                    <a:noFill/>
                  </a:ln>
                  <a:solidFill>
                    <a:schemeClr val="bg1"/>
                  </a:solidFill>
                  <a:effectLst>
                    <a:outerShdw blurRad="635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 bwMode="auto">
              <a:xfrm>
                <a:off x="1062822" y="2136633"/>
                <a:ext cx="781050" cy="781050"/>
              </a:xfrm>
              <a:prstGeom prst="ellipse">
                <a:avLst/>
              </a:prstGeom>
              <a:noFill/>
              <a:ln w="63500" cmpd="sng">
                <a:solidFill>
                  <a:schemeClr val="tx2">
                    <a:lumMod val="40000"/>
                    <a:lumOff val="6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716280">
                  <a:lnSpc>
                    <a:spcPct val="120000"/>
                  </a:lnSpc>
                  <a:defRPr/>
                </a:pPr>
                <a:endParaRPr lang="zh-CN" altLang="en-US" sz="2800" b="1" dirty="0">
                  <a:ln w="0">
                    <a:noFill/>
                  </a:ln>
                  <a:solidFill>
                    <a:schemeClr val="bg1"/>
                  </a:solidFill>
                  <a:effectLst>
                    <a:outerShdw blurRad="635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标题 1"/>
            <p:cNvSpPr txBox="1">
              <a:spLocks noChangeArrowheads="1"/>
            </p:cNvSpPr>
            <p:nvPr/>
          </p:nvSpPr>
          <p:spPr bwMode="auto">
            <a:xfrm>
              <a:off x="1011666" y="2112147"/>
              <a:ext cx="5608364" cy="77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en-US" altLang="zh-CN" sz="4400" b="1" dirty="0">
                  <a:solidFill>
                    <a:srgbClr val="F16F3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真理诞生于一百个问号之后</a:t>
              </a:r>
              <a:endPara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搜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135906" y="1693328"/>
            <a:ext cx="1968599" cy="196859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sōu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464348" cy="2969083"/>
            <a:chOff x="4081511" y="692844"/>
            <a:chExt cx="4464348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扌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53946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搜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集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搜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肠刮肚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164081"/>
              <a:ext cx="3290773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寻求，寻找。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5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81917" y="533434"/>
            <a:ext cx="1509134" cy="529972"/>
            <a:chOff x="723851" y="4105588"/>
            <a:chExt cx="1509134" cy="529972"/>
          </a:xfrm>
        </p:grpSpPr>
        <p:cxnSp>
          <p:nvCxnSpPr>
            <p:cNvPr id="27" name="直接箭头连接符 26"/>
            <p:cNvCxnSpPr>
              <a:endCxn id="28" idx="1"/>
            </p:cNvCxnSpPr>
            <p:nvPr/>
          </p:nvCxnSpPr>
          <p:spPr>
            <a:xfrm flipV="1">
              <a:off x="723851" y="4290254"/>
              <a:ext cx="385994" cy="34530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1109845" y="4105588"/>
              <a:ext cx="1123140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人语拼音" panose="02000500000000000000" pitchFamily="2" charset="0"/>
                  <a:ea typeface="楷体" panose="02010609060101010101" pitchFamily="49" charset="-122"/>
                </a:rPr>
                <a:t>平舌音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5829" y="4675410"/>
            <a:ext cx="5998702" cy="38658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2578156" y="3443189"/>
            <a:ext cx="1562589" cy="831889"/>
            <a:chOff x="1762101" y="3332336"/>
            <a:chExt cx="1562589" cy="831889"/>
          </a:xfrm>
        </p:grpSpPr>
        <p:cxnSp>
          <p:nvCxnSpPr>
            <p:cNvPr id="40" name="直接箭头连接符 39"/>
            <p:cNvCxnSpPr>
              <a:stCxn id="48" idx="6"/>
            </p:cNvCxnSpPr>
            <p:nvPr/>
          </p:nvCxnSpPr>
          <p:spPr>
            <a:xfrm flipH="1">
              <a:off x="2543396" y="3332336"/>
              <a:ext cx="14367" cy="45769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1762101" y="3794893"/>
              <a:ext cx="1562589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注意笔顺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 rot="5400000">
            <a:off x="2614625" y="2236254"/>
            <a:ext cx="1518386" cy="895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53" name="文本框 52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8" grpId="0" animBg="1"/>
      <p:bldP spid="4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qiū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538589" cy="3569756"/>
            <a:chOff x="4081511" y="692844"/>
            <a:chExt cx="4538589" cy="3569756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虫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蚓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蚱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03464"/>
              <a:ext cx="3228428" cy="10591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[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蚯蚓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]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环节动物，身体圆而长，生活在土壤里，能翻松土壤，对农作物有益。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820" y="4690649"/>
            <a:ext cx="5958711" cy="328818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36" name="文本框 35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蚯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16872" y="1602950"/>
            <a:ext cx="2347144" cy="23471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yǐn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538589" cy="3628554"/>
            <a:chOff x="4081511" y="692844"/>
            <a:chExt cx="4538589" cy="3628554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虫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蚯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蚓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引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262454"/>
              <a:ext cx="3215639" cy="1058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[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蚯蚓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]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环节动物，身体圆而长，生活在土壤里，能翻松土壤，对农作物有益。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512" y="4655414"/>
            <a:ext cx="5976484" cy="42657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40" name="文本框 39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蚓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110087" y="1592144"/>
            <a:ext cx="2052122" cy="20521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bǎn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538589" cy="3471845"/>
            <a:chOff x="4081511" y="692844"/>
            <a:chExt cx="4538589" cy="3471845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版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版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贩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99232"/>
              <a:ext cx="3070116" cy="9654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[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出版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]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书籍报刊等编印发行。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9688" y="4693184"/>
            <a:ext cx="3990248" cy="351035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36" name="文本框 35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版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000487" y="1662966"/>
            <a:ext cx="2240651" cy="22406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jiē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72000" y="692844"/>
            <a:ext cx="4464348" cy="2969083"/>
            <a:chOff x="4081511" y="692844"/>
            <a:chExt cx="4464348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阝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53946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阶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段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阶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梯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97651"/>
              <a:ext cx="3412992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事物发展的段落。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776" y="4684097"/>
            <a:ext cx="3301508" cy="408801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3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34" name="文本框 33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阶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882233" y="1605368"/>
            <a:ext cx="2449931" cy="2449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椭圆 67"/>
          <p:cNvSpPr/>
          <p:nvPr/>
        </p:nvSpPr>
        <p:spPr>
          <a:xfrm>
            <a:off x="1719714" y="1069170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3134995" y="1069170"/>
            <a:ext cx="1063243" cy="1063243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4550276" y="1069170"/>
            <a:ext cx="1063243" cy="1063243"/>
          </a:xfrm>
          <a:prstGeom prst="ellipse">
            <a:avLst/>
          </a:prstGeom>
          <a:noFill/>
          <a:ln w="28575">
            <a:solidFill>
              <a:srgbClr val="FF00FF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5965557" y="1069170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7380838" y="1069170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1719714" y="2235924"/>
            <a:ext cx="1063243" cy="1063243"/>
          </a:xfrm>
          <a:prstGeom prst="ellipse">
            <a:avLst/>
          </a:prstGeom>
          <a:noFill/>
          <a:ln w="28575">
            <a:solidFill>
              <a:srgbClr val="FFC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3134995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4550276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5965557" y="2235924"/>
            <a:ext cx="1063243" cy="1063243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7380838" y="2235924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1719714" y="3386776"/>
            <a:ext cx="1063243" cy="1063243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3134995" y="3386776"/>
            <a:ext cx="1063243" cy="1063243"/>
          </a:xfrm>
          <a:prstGeom prst="ellipse">
            <a:avLst/>
          </a:prstGeom>
          <a:noFill/>
          <a:ln w="28575">
            <a:solidFill>
              <a:srgbClr val="0CB358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708059" y="1011646"/>
            <a:ext cx="1087457" cy="1138084"/>
            <a:chOff x="1320999" y="1097734"/>
            <a:chExt cx="1200195" cy="1256394"/>
          </a:xfrm>
        </p:grpSpPr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1320999" y="1151786"/>
              <a:ext cx="1200195" cy="1202342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" name="文本框 6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333394" y="1097734"/>
              <a:ext cx="1163757" cy="1223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eaLnBrk="1" hangingPunct="1">
                <a:defRPr/>
              </a:pPr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域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122887" y="977701"/>
            <a:ext cx="1087458" cy="1172028"/>
            <a:chOff x="3085992" y="1060261"/>
            <a:chExt cx="1200195" cy="1293867"/>
          </a:xfrm>
        </p:grpSpPr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3085992" y="1151786"/>
              <a:ext cx="1200195" cy="1202342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0" name="文本框 6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1406" y="1060261"/>
              <a:ext cx="1163755" cy="1223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惯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4537719" y="998966"/>
            <a:ext cx="1096095" cy="1150764"/>
            <a:chOff x="4853261" y="1083736"/>
            <a:chExt cx="1209727" cy="1270392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853261" y="1151786"/>
              <a:ext cx="1200195" cy="1202342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6" name="文本框 6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899233" y="1083736"/>
              <a:ext cx="1163755" cy="1223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圃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952551" y="976084"/>
            <a:ext cx="1088505" cy="1174217"/>
            <a:chOff x="6618252" y="1056176"/>
            <a:chExt cx="1201352" cy="1296985"/>
          </a:xfrm>
        </p:grpSpPr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6618252" y="1151786"/>
              <a:ext cx="1200195" cy="1201375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2" name="文本框 6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55847" y="1056176"/>
              <a:ext cx="1163757" cy="122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盐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 bwMode="auto">
          <a:xfrm>
            <a:off x="7367380" y="998966"/>
            <a:ext cx="1087458" cy="1154524"/>
            <a:chOff x="1336942" y="2739413"/>
            <a:chExt cx="1200194" cy="127419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336942" y="2812234"/>
              <a:ext cx="1200194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28" name="文本框 64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351794" y="2739413"/>
              <a:ext cx="1163755" cy="1261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溅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1708060" y="2164550"/>
            <a:ext cx="1094906" cy="1150370"/>
            <a:chOff x="3099656" y="2764277"/>
            <a:chExt cx="1208414" cy="1269614"/>
          </a:xfrm>
        </p:grpSpPr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3099656" y="2832514"/>
              <a:ext cx="1200194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34" name="文本框 6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44315" y="2764277"/>
              <a:ext cx="1163755" cy="122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蕊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3122890" y="2171343"/>
            <a:ext cx="1087458" cy="1143578"/>
            <a:chOff x="4862370" y="2771773"/>
            <a:chExt cx="1200194" cy="1262118"/>
          </a:xfrm>
        </p:grpSpPr>
        <p:sp>
          <p:nvSpPr>
            <p:cNvPr id="41" name="矩形 1"/>
            <p:cNvSpPr>
              <a:spLocks noChangeArrowheads="1"/>
            </p:cNvSpPr>
            <p:nvPr/>
          </p:nvSpPr>
          <p:spPr bwMode="auto">
            <a:xfrm>
              <a:off x="4862370" y="2832514"/>
              <a:ext cx="1200194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0" name="文本框 64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887594" y="2771773"/>
              <a:ext cx="1163755" cy="1222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魏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4537716" y="2163337"/>
            <a:ext cx="1087458" cy="1151582"/>
            <a:chOff x="6622807" y="2762940"/>
            <a:chExt cx="1200196" cy="1270951"/>
          </a:xfrm>
        </p:grpSpPr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6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46" name="文本框 6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9807" y="2762940"/>
              <a:ext cx="1163757" cy="1222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搜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5952552" y="2128013"/>
            <a:ext cx="1087458" cy="1186909"/>
            <a:chOff x="6622807" y="2723952"/>
            <a:chExt cx="1200195" cy="1309939"/>
          </a:xfrm>
        </p:grpSpPr>
        <p:sp>
          <p:nvSpPr>
            <p:cNvPr id="53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2" name="文本框 6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4015" y="2723952"/>
              <a:ext cx="1163757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 bwMode="auto">
          <a:xfrm>
            <a:off x="7367382" y="2166778"/>
            <a:ext cx="1087458" cy="1148144"/>
            <a:chOff x="6622807" y="2766735"/>
            <a:chExt cx="1200195" cy="1267156"/>
          </a:xfrm>
        </p:grpSpPr>
        <p:sp>
          <p:nvSpPr>
            <p:cNvPr id="59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58" name="文本框 64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3053" y="2766735"/>
              <a:ext cx="1163757" cy="122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蚓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 bwMode="auto">
          <a:xfrm>
            <a:off x="1708049" y="3295962"/>
            <a:ext cx="1087457" cy="1162016"/>
            <a:chOff x="6622807" y="2751425"/>
            <a:chExt cx="1200196" cy="1282466"/>
          </a:xfrm>
        </p:grpSpPr>
        <p:sp>
          <p:nvSpPr>
            <p:cNvPr id="65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6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4" name="文本框 64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44173" y="2751425"/>
              <a:ext cx="1163757" cy="1261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版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3122891" y="3306732"/>
            <a:ext cx="1087458" cy="1151249"/>
            <a:chOff x="6622807" y="2763309"/>
            <a:chExt cx="1200195" cy="1270582"/>
          </a:xfrm>
        </p:grpSpPr>
        <p:sp>
          <p:nvSpPr>
            <p:cNvPr id="72" name="矩形 1"/>
            <p:cNvSpPr>
              <a:spLocks noChangeArrowheads="1"/>
            </p:cNvSpPr>
            <p:nvPr/>
          </p:nvSpPr>
          <p:spPr bwMode="auto">
            <a:xfrm>
              <a:off x="6622807" y="2832514"/>
              <a:ext cx="1200195" cy="1201377"/>
            </a:xfrm>
            <a:prstGeom prst="rect">
              <a:avLst/>
            </a:prstGeom>
            <a:noFill/>
            <a:ln w="19050">
              <a:solidFill>
                <a:srgbClr val="0DABD8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1" name="文本框 64">
              <a:hlinkClick r:id="rId1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6639807" y="2763309"/>
              <a:ext cx="1163757" cy="1222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阶</a:t>
              </a:r>
              <a:endParaRPr lang="zh-CN" altLang="en-US" sz="6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6" name="矩形 85"/>
          <p:cNvSpPr/>
          <p:nvPr/>
        </p:nvSpPr>
        <p:spPr>
          <a:xfrm>
            <a:off x="1642458" y="355160"/>
            <a:ext cx="2306113" cy="48186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点击汉字学习笔顺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矩形 86">
            <a:hlinkClick r:id="rId13" action="ppaction://hlinksldjump"/>
          </p:cNvPr>
          <p:cNvSpPr/>
          <p:nvPr/>
        </p:nvSpPr>
        <p:spPr>
          <a:xfrm>
            <a:off x="443136" y="730314"/>
            <a:ext cx="740572" cy="425229"/>
          </a:xfrm>
          <a:prstGeom prst="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首页</a:t>
            </a:r>
            <a:endParaRPr lang="en-US" altLang="zh-CN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6385078" y="521793"/>
            <a:ext cx="1433765" cy="383141"/>
          </a:xfrm>
          <a:prstGeom prst="rect">
            <a:avLst/>
          </a:prstGeom>
          <a:solidFill>
            <a:srgbClr val="77C3B3"/>
          </a:solidFill>
        </p:spPr>
        <p:txBody>
          <a:bodyPr wrap="square" lIns="0" tIns="0" rIns="0" bIns="0" rtlCol="0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1581" y="2398213"/>
            <a:ext cx="857019" cy="738664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208128" y="521793"/>
            <a:ext cx="1744424" cy="383141"/>
          </a:xfrm>
          <a:prstGeom prst="rect">
            <a:avLst/>
          </a:prstGeom>
          <a:solidFill>
            <a:srgbClr val="FF66FF"/>
          </a:solidFill>
        </p:spPr>
        <p:txBody>
          <a:bodyPr wrap="square" lIns="0" tIns="0" rIns="0" bIns="0" rtlCol="0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全包围结构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91" grpId="0" animBg="1"/>
      <p:bldP spid="92" grpId="0" animBg="1"/>
      <p:bldP spid="93" grpId="0" animBg="1"/>
      <p:bldP spid="94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11" grpId="0" animBg="1"/>
      <p:bldP spid="79" grpId="0" animBg="1"/>
      <p:bldP spid="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域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67847" y="1684139"/>
            <a:ext cx="1944747" cy="194474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yù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15" name="文本框 14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17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74351" cy="2969083"/>
            <a:chOff x="4081511" y="692844"/>
            <a:chExt cx="4574351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土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4946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领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域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疆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域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或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86025"/>
              <a:ext cx="3070116" cy="4431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在一定疆界内的地方。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10792" y="4666523"/>
            <a:ext cx="6012032" cy="404357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 rot="5400000">
            <a:off x="2006914" y="2329922"/>
            <a:ext cx="1106809" cy="605397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88707" y="3186025"/>
            <a:ext cx="1478271" cy="978200"/>
            <a:chOff x="1788707" y="3186025"/>
            <a:chExt cx="1478271" cy="978200"/>
          </a:xfrm>
        </p:grpSpPr>
        <p:cxnSp>
          <p:nvCxnSpPr>
            <p:cNvPr id="36" name="直接箭头连接符 35"/>
            <p:cNvCxnSpPr>
              <a:stCxn id="32" idx="6"/>
            </p:cNvCxnSpPr>
            <p:nvPr/>
          </p:nvCxnSpPr>
          <p:spPr>
            <a:xfrm flipH="1">
              <a:off x="2543395" y="3186025"/>
              <a:ext cx="16923" cy="604005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1788707" y="3794893"/>
              <a:ext cx="1478271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写得略小。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 rot="4296897">
            <a:off x="2699280" y="2407756"/>
            <a:ext cx="1612146" cy="661109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331256" y="3503240"/>
            <a:ext cx="2168680" cy="1025454"/>
            <a:chOff x="2567142" y="3503240"/>
            <a:chExt cx="2168680" cy="1025454"/>
          </a:xfrm>
        </p:grpSpPr>
        <p:cxnSp>
          <p:nvCxnSpPr>
            <p:cNvPr id="48" name="直接箭头连接符 47"/>
            <p:cNvCxnSpPr>
              <a:stCxn id="40" idx="6"/>
            </p:cNvCxnSpPr>
            <p:nvPr/>
          </p:nvCxnSpPr>
          <p:spPr>
            <a:xfrm>
              <a:off x="2995475" y="3503240"/>
              <a:ext cx="179365" cy="28679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/>
            <p:cNvSpPr txBox="1"/>
            <p:nvPr/>
          </p:nvSpPr>
          <p:spPr>
            <a:xfrm>
              <a:off x="2567142" y="3790030"/>
              <a:ext cx="2168680" cy="738664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斜钩要舒展，“丿”不能忘。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2" grpId="0" animBg="1"/>
      <p:bldP spid="32" grpId="1" animBg="1"/>
      <p:bldP spid="40" grpId="0" animBg="1"/>
      <p:bldP spid="4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ɡuàn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74351" cy="3012808"/>
            <a:chOff x="4081511" y="692844"/>
            <a:chExt cx="4574351" cy="3012808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忄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4946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习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惯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司空见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惯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愤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7" y="3262454"/>
              <a:ext cx="3461099" cy="4431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习以为常的，积久成性的。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002" y="4677632"/>
            <a:ext cx="5652111" cy="38214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40" name="文本框 39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惯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942369" y="1691707"/>
            <a:ext cx="2219840" cy="2219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圃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52870" y="1657554"/>
            <a:ext cx="2072936" cy="207293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pǔ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574351" cy="3476077"/>
            <a:chOff x="4081511" y="692844"/>
            <a:chExt cx="4574351" cy="3476077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囗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4946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全包围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花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圃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苗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圃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圈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08495" y="3203464"/>
              <a:ext cx="3070116" cy="9654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种植蔬菜、花草、瓜果的园子。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5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4512" y="4679854"/>
            <a:ext cx="5030023" cy="377696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2066707" y="3096350"/>
            <a:ext cx="2045263" cy="1464255"/>
            <a:chOff x="1594999" y="3303677"/>
            <a:chExt cx="2045263" cy="965583"/>
          </a:xfrm>
        </p:grpSpPr>
        <p:cxnSp>
          <p:nvCxnSpPr>
            <p:cNvPr id="40" name="直接箭头连接符 39"/>
            <p:cNvCxnSpPr>
              <a:stCxn id="48" idx="6"/>
              <a:endCxn id="41" idx="0"/>
            </p:cNvCxnSpPr>
            <p:nvPr/>
          </p:nvCxnSpPr>
          <p:spPr>
            <a:xfrm>
              <a:off x="2617631" y="3303677"/>
              <a:ext cx="0" cy="47848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1594999" y="3782157"/>
              <a:ext cx="2045263" cy="487103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几个短横之间要匀称。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 rot="5400000">
            <a:off x="2596844" y="2211420"/>
            <a:ext cx="984990" cy="784866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52" name="文本框 51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8" grpId="0" animBg="1"/>
      <p:bldP spid="4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yán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538589" cy="3417518"/>
            <a:chOff x="4081511" y="692844"/>
            <a:chExt cx="4538589" cy="3417518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皿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盐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酸  柴米油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盐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盘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23965"/>
              <a:ext cx="3177272" cy="8863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盐类，化学上指一种化合物。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891" y="4686417"/>
            <a:ext cx="5994259" cy="377696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49" name="文本框 48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盐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084092" y="1834473"/>
            <a:ext cx="2054527" cy="20545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jiàn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574351" cy="3442425"/>
            <a:chOff x="4081511" y="692844"/>
            <a:chExt cx="4574351" cy="3442425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氵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4946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溅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落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飞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溅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69812"/>
              <a:ext cx="3070116" cy="9654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液体受冲激向四外飞射。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2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512" y="4679854"/>
            <a:ext cx="6180885" cy="377696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40" name="文本框 39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4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5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6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溅">
            <a:hlinkClick r:id="" action="ppaction://media"/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2013285" y="1662966"/>
            <a:ext cx="2227853" cy="22278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蕊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77703" y="1550971"/>
            <a:ext cx="2110222" cy="211022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ruǐ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69649" y="692844"/>
            <a:ext cx="4538589" cy="3429720"/>
            <a:chOff x="4081511" y="692844"/>
            <a:chExt cx="4538589" cy="3429720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艹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5170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石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蕊  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浮花浪</a:t>
              </a:r>
              <a:r>
                <a:rPr lang="zh-CN" altLang="en-US" sz="2800" b="1" dirty="0">
                  <a:solidFill>
                    <a:srgbClr val="E6001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蕊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荔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236167"/>
              <a:ext cx="3234822" cy="8863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花蕊，种子植物有性生殖器官的一部分。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5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4512" y="4679854"/>
            <a:ext cx="6225319" cy="377696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1802899" y="3354233"/>
            <a:ext cx="3322122" cy="1265638"/>
            <a:chOff x="1331191" y="3473739"/>
            <a:chExt cx="3322122" cy="834609"/>
          </a:xfrm>
        </p:grpSpPr>
        <p:cxnSp>
          <p:nvCxnSpPr>
            <p:cNvPr id="52" name="直接箭头连接符 51"/>
            <p:cNvCxnSpPr/>
            <p:nvPr/>
          </p:nvCxnSpPr>
          <p:spPr>
            <a:xfrm>
              <a:off x="2492210" y="3473739"/>
              <a:ext cx="168896" cy="23977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1331191" y="3699470"/>
              <a:ext cx="3322122" cy="608878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组合要紧凑，上面一个“心”字稍大，下面两个“心”字略小。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椭圆 53"/>
          <p:cNvSpPr/>
          <p:nvPr/>
        </p:nvSpPr>
        <p:spPr>
          <a:xfrm rot="5400000">
            <a:off x="2619051" y="2088660"/>
            <a:ext cx="984990" cy="1546153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56" name="文本框 55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4" grpId="0" animBg="1"/>
      <p:bldP spid="5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魏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08275" y="1609126"/>
            <a:ext cx="2169313" cy="216931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75547" y="931151"/>
            <a:ext cx="1379221" cy="6071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en-US" altLang="zh-CN" sz="3600" b="1" dirty="0" err="1">
                <a:solidFill>
                  <a:srgbClr val="FF5943"/>
                </a:solidFill>
                <a:latin typeface="人语拼音" panose="02000500000000000000" pitchFamily="2" charset="0"/>
              </a:rPr>
              <a:t>wèi</a:t>
            </a:r>
            <a:endParaRPr lang="en-US" altLang="zh-CN" sz="3600" b="1" dirty="0">
              <a:solidFill>
                <a:srgbClr val="FF5943"/>
              </a:solidFill>
              <a:latin typeface="人语拼音" panose="02000500000000000000" pitchFamily="2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7177" y="4644506"/>
            <a:ext cx="1037335" cy="448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笔顺：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73299" y="4055299"/>
            <a:ext cx="1034939" cy="566179"/>
            <a:chOff x="7368322" y="4131996"/>
            <a:chExt cx="1448511" cy="79243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/>
            <a:stretch>
              <a:fillRect/>
            </a:stretch>
          </p:blipFill>
          <p:spPr>
            <a:xfrm>
              <a:off x="7368322" y="4131996"/>
              <a:ext cx="1448511" cy="792430"/>
            </a:xfrm>
            <a:prstGeom prst="rect">
              <a:avLst/>
            </a:prstGeom>
          </p:spPr>
        </p:pic>
        <p:sp>
          <p:nvSpPr>
            <p:cNvPr id="33" name="矩形 32">
              <a:hlinkClick r:id="rId5" action="ppaction://hlinksldjump"/>
            </p:cNvPr>
            <p:cNvSpPr/>
            <p:nvPr/>
          </p:nvSpPr>
          <p:spPr>
            <a:xfrm>
              <a:off x="7641679" y="4439601"/>
              <a:ext cx="901797" cy="353358"/>
            </a:xfrm>
            <a:prstGeom prst="rect">
              <a:avLst/>
            </a:prstGeom>
            <a:no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36000" rtlCol="0" anchor="ctr"/>
            <a:lstStyle/>
            <a:p>
              <a:pPr algn="ctr" defTabSz="914400"/>
              <a:r>
                <a:rPr lang="zh-CN" altLang="en-US" sz="24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69649" y="692844"/>
            <a:ext cx="4538589" cy="2969083"/>
            <a:chOff x="4081511" y="692844"/>
            <a:chExt cx="4538589" cy="2969083"/>
          </a:xfrm>
        </p:grpSpPr>
        <p:sp>
          <p:nvSpPr>
            <p:cNvPr id="42" name="文本框 41"/>
            <p:cNvSpPr txBox="1"/>
            <p:nvPr/>
          </p:nvSpPr>
          <p:spPr>
            <a:xfrm>
              <a:off x="4081511" y="692844"/>
              <a:ext cx="4464348" cy="29690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部首：     结构：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组词：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形近字：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  <a:p>
              <a:pPr eaLnBrk="1" hangingPunct="1">
                <a:lnSpc>
                  <a:spcPct val="180000"/>
                </a:lnSpc>
                <a:spcBef>
                  <a:spcPts val="0"/>
                </a:spcBef>
              </a:pPr>
              <a:r>
                <a:rPr lang="zh-CN" altLang="en-US" sz="2800" b="1" dirty="0">
                  <a:solidFill>
                    <a:srgbClr val="0070C0"/>
                  </a:solidFill>
                  <a:latin typeface="宋体" panose="02010600030101010101" pitchFamily="2" charset="-122"/>
                </a:rPr>
                <a:t>字义：</a:t>
              </a:r>
              <a:endPara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11798" y="891319"/>
              <a:ext cx="88370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鬼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06393" y="891319"/>
              <a:ext cx="1613707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011798" y="1662966"/>
              <a:ext cx="3461099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魏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国  围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魏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救赵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377451" y="2413345"/>
              <a:ext cx="1909610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011798" y="3186025"/>
              <a:ext cx="3070116" cy="4483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姓。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4512" y="4686519"/>
            <a:ext cx="6132005" cy="36436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868262" y="3343323"/>
            <a:ext cx="1516288" cy="931756"/>
            <a:chOff x="1713354" y="3232469"/>
            <a:chExt cx="1516288" cy="931756"/>
          </a:xfrm>
        </p:grpSpPr>
        <p:cxnSp>
          <p:nvCxnSpPr>
            <p:cNvPr id="40" name="直接箭头连接符 39"/>
            <p:cNvCxnSpPr/>
            <p:nvPr/>
          </p:nvCxnSpPr>
          <p:spPr>
            <a:xfrm flipH="1">
              <a:off x="2520362" y="3232469"/>
              <a:ext cx="130992" cy="55164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1713354" y="3794893"/>
              <a:ext cx="1516288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注意避让。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 rot="5400000">
            <a:off x="2357682" y="2626120"/>
            <a:ext cx="649540" cy="784866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椭圆 53"/>
          <p:cNvSpPr/>
          <p:nvPr/>
        </p:nvSpPr>
        <p:spPr>
          <a:xfrm rot="5400000">
            <a:off x="3225722" y="2734066"/>
            <a:ext cx="477725" cy="39716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/>
          <a:lstStyle/>
          <a:p>
            <a:pPr algn="ctr" defTabSz="914400"/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500371" y="3171509"/>
            <a:ext cx="1612317" cy="1103570"/>
            <a:chOff x="1852984" y="3060655"/>
            <a:chExt cx="1612317" cy="1103570"/>
          </a:xfrm>
        </p:grpSpPr>
        <p:cxnSp>
          <p:nvCxnSpPr>
            <p:cNvPr id="58" name="直接箭头连接符 57"/>
            <p:cNvCxnSpPr/>
            <p:nvPr/>
          </p:nvCxnSpPr>
          <p:spPr>
            <a:xfrm>
              <a:off x="1852985" y="3060655"/>
              <a:ext cx="667377" cy="72346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/>
            <p:cNvSpPr txBox="1"/>
            <p:nvPr/>
          </p:nvSpPr>
          <p:spPr>
            <a:xfrm>
              <a:off x="1852984" y="3794893"/>
              <a:ext cx="1612317" cy="369332"/>
            </a:xfrm>
            <a:prstGeom prst="rect">
              <a:avLst/>
            </a:prstGeom>
            <a:solidFill>
              <a:srgbClr val="9ADFF8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不要漏写。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87652" y="902766"/>
            <a:ext cx="1123140" cy="3210131"/>
            <a:chOff x="195285" y="808222"/>
            <a:chExt cx="1123140" cy="3210131"/>
          </a:xfrm>
        </p:grpSpPr>
        <p:sp>
          <p:nvSpPr>
            <p:cNvPr id="61" name="文本框 60"/>
            <p:cNvSpPr txBox="1"/>
            <p:nvPr/>
          </p:nvSpPr>
          <p:spPr>
            <a:xfrm>
              <a:off x="195285" y="808222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7" action="ppaction://hlinksldjump"/>
                </a:rPr>
                <a:t>域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8" action="ppaction://hlinksldjump"/>
                </a:rPr>
                <a:t>惯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95285" y="1345604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9" action="ppaction://hlinksldjump"/>
                </a:rPr>
                <a:t>圃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0" action="ppaction://hlinksldjump"/>
                </a:rPr>
                <a:t>盐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95285" y="1882986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1" action="ppaction://hlinksldjump"/>
                </a:rPr>
                <a:t>溅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2" action="ppaction://hlinksldjump"/>
                </a:rPr>
                <a:t>蕊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95285" y="2420368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3" action="ppaction://hlinksldjump"/>
                </a:rPr>
                <a:t>魏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4" action="ppaction://hlinksldjump"/>
                </a:rPr>
                <a:t>搜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95285" y="2957750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5" action="ppaction://hlinksldjump"/>
                </a:rPr>
                <a:t>蚯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6" action="ppaction://hlinksldjump"/>
                </a:rPr>
                <a:t>蚓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95285" y="3495133"/>
              <a:ext cx="1123140" cy="523220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7" action="ppaction://hlinksldjump"/>
                </a:rPr>
                <a:t>版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hlinkClick r:id="rId18" action="ppaction://hlinksldjump"/>
                </a:rPr>
                <a:t>阶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8" grpId="0" animBg="1"/>
      <p:bldP spid="48" grpId="1" animBg="1"/>
      <p:bldP spid="54" grpId="0" animBg="1"/>
      <p:bldP spid="54" grpId="1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自定义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C0C0C"/>
      </a:hlink>
      <a:folHlink>
        <a:srgbClr val="595959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20000">
              <a:srgbClr val="B7DEE8"/>
            </a:gs>
            <a:gs pos="80000">
              <a:srgbClr val="DDF7F6"/>
            </a:gs>
            <a:gs pos="100000">
              <a:srgbClr val="FFFFFF"/>
            </a:gs>
          </a:gsLst>
          <a:lin ang="2700000" scaled="1"/>
          <a:tileRect/>
        </a:gradFill>
        <a:ln w="28575">
          <a:solidFill>
            <a:srgbClr val="F2F2F2"/>
          </a:solidFill>
        </a:ln>
        <a:effectLst>
          <a:outerShdw blurRad="88900" dist="75434" dir="2699985" rotWithShape="0">
            <a:scrgbClr r="0" g="0" b="0">
              <a:alpha val="23000"/>
            </a:scrgbClr>
          </a:outerShdw>
        </a:effectLst>
      </a:spPr>
      <a:bodyPr lIns="0" tIns="0" rIns="0" bIns="36000" rtlCol="0" anchor="ctr"/>
      <a:lstStyle>
        <a:defPPr algn="ctr" defTabSz="914400">
          <a:defRPr sz="2400" b="1" dirty="0">
            <a:solidFill>
              <a:srgbClr val="000000"/>
            </a:solidFill>
            <a:latin typeface="黑体" panose="02010609060101010101" pitchFamily="49" charset="-122"/>
            <a:ea typeface="黑体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1010</Words>
  <Application>WPS 演示</Application>
  <PresentationFormat>全屏显示(16:9)</PresentationFormat>
  <Paragraphs>452</Paragraphs>
  <Slides>14</Slides>
  <Notes>14</Notes>
  <HiddenSlides>0</HiddenSlides>
  <MMClips>12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黑体</vt:lpstr>
      <vt:lpstr>人语拼音</vt:lpstr>
      <vt:lpstr>Calibri</vt:lpstr>
      <vt:lpstr>楷体</vt:lpstr>
      <vt:lpstr>微软雅黑</vt:lpstr>
      <vt:lpstr>Arial Unicode MS</vt:lpstr>
      <vt:lpstr>等线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qwe</cp:lastModifiedBy>
  <cp:revision>2</cp:revision>
  <dcterms:created xsi:type="dcterms:W3CDTF">2020-11-13T11:54:00Z</dcterms:created>
  <dcterms:modified xsi:type="dcterms:W3CDTF">2021-11-06T11:47:54Z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4313062A498E4CBFBC2ED2AD18FCE9E0</vt:lpwstr>
  </property>
  <property fmtid="{D5CDD505-2E9C-101B-9397-08002B2CF9AE}" pid="3" name="KSOProductBuildVer">
    <vt:lpwstr>2052-11.1.0.10938</vt:lpwstr>
  </property>
</Properties>
</file>