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70" r:id="rId10"/>
    <p:sldId id="271" r:id="rId12"/>
    <p:sldId id="272" r:id="rId13"/>
    <p:sldId id="273" r:id="rId14"/>
    <p:sldId id="274" r:id="rId15"/>
    <p:sldId id="266" r:id="rId16"/>
    <p:sldId id="278" r:id="rId17"/>
    <p:sldId id="276" r:id="rId18"/>
    <p:sldId id="277" r:id="rId1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FF"/>
    <a:srgbClr val="FFFF99"/>
    <a:srgbClr val="FFCCFF"/>
    <a:srgbClr val="FF99FF"/>
    <a:srgbClr val="FFFFCC"/>
    <a:srgbClr val="CC0066"/>
    <a:srgbClr val="FF0066"/>
    <a:srgbClr val="CC00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48" y="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4CA93-9B34-443F-B47C-3D095D328F9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62C39-A7B5-47B6-8024-D86F18B598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901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0116" name="页脚占位符 1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0117" name="页眉占位符 2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</a:ln>
        </p:spPr>
        <p:txBody>
          <a:bodyPr wrap="square" numCol="1" anchor="t" anchorCtr="0" compatLnSpc="1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3" Type="http://schemas.openxmlformats.org/officeDocument/2006/relationships/image" Target="../media/image2.png"/><Relationship Id="rId2" Type="http://schemas.openxmlformats.org/officeDocument/2006/relationships/slide" Target="slide1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microsoft.com/office/2007/relationships/media" Target="file:///D:\&#25105;&#30340;&#25991;&#26723;\Documents\Tencent%20Files\2757227672\Video\53277319616A3987815BDDC1B148A58A.mp4" TargetMode="External"/><Relationship Id="rId4" Type="http://schemas.openxmlformats.org/officeDocument/2006/relationships/video" Target="file:///D:\&#25105;&#30340;&#25991;&#26723;\Documents\Tencent%20Files\2757227672\Video\53277319616A3987815BDDC1B148A58A.mp4" TargetMode="External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microsoft.com/office/2007/relationships/media" Target="file:///D:\&#25105;&#30340;&#25991;&#26723;\Documents\Tencent%20Files\2757227672\Video\61B9D870E90098FCFA70C9F820F970E1.mp4" TargetMode="External"/><Relationship Id="rId3" Type="http://schemas.openxmlformats.org/officeDocument/2006/relationships/video" Target="file:///D:\&#25105;&#30340;&#25991;&#26723;\Documents\Tencent%20Files\2757227672\Video\61B9D870E90098FCFA70C9F820F970E1.mp4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9.png"/><Relationship Id="rId3" Type="http://schemas.microsoft.com/office/2007/relationships/media" Target="file:///F:\&#20911;&#22253;&#22253;\2020&#26149;&#19979;\&#19978;&#35838;&#35838;&#20214;\&#21046;&#20316;\&#25252;&#30524;&#29256;\&#20154;&#20845;&#19979;\&#31532;&#20116;&#21333;&#20803;\15%20&#34920;&#37324;&#30340;&#29983;&#29289;\&#33030;.wmv" TargetMode="External"/><Relationship Id="rId2" Type="http://schemas.openxmlformats.org/officeDocument/2006/relationships/video" Target="file:///F:\&#20911;&#22253;&#22253;\2020&#26149;&#19979;\&#19978;&#35838;&#35838;&#20214;\&#21046;&#20316;\&#25252;&#30524;&#29256;\&#20154;&#20845;&#19979;\&#31532;&#20116;&#21333;&#20803;\15%20&#34920;&#37324;&#30340;&#29983;&#29289;\&#33030;.wmv" TargetMode="Externa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统编版  语文  六年级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3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4371950"/>
            <a:ext cx="2224856" cy="975279"/>
          </a:xfrm>
          <a:prstGeom prst="rect">
            <a:avLst/>
          </a:prstGeom>
        </p:spPr>
      </p:pic>
      <p:pic>
        <p:nvPicPr>
          <p:cNvPr id="11" name="图片 10" descr="图片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3795886"/>
            <a:ext cx="2224856" cy="975279"/>
          </a:xfrm>
          <a:prstGeom prst="rect">
            <a:avLst/>
          </a:prstGeom>
        </p:spPr>
      </p:pic>
      <p:sp>
        <p:nvSpPr>
          <p:cNvPr id="12" name="标题 1"/>
          <p:cNvSpPr txBox="1">
            <a:spLocks noChangeArrowheads="1"/>
          </p:cNvSpPr>
          <p:nvPr/>
        </p:nvSpPr>
        <p:spPr bwMode="auto">
          <a:xfrm>
            <a:off x="2915816" y="1707654"/>
            <a:ext cx="4494212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defTabSz="850900" eaLnBrk="1" hangingPunct="1">
              <a:buFont typeface="Arial" panose="020B0604020202020204" pitchFamily="34" charset="0"/>
              <a:buNone/>
            </a:pPr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16 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表里的生物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C:\Users\Administrator\Desktop\QQ截图2020070215364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1257300"/>
            <a:ext cx="2619375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pic>
        <p:nvPicPr>
          <p:cNvPr id="11" name="53277319616A3987815BDDC1B148A58A.mp4">
            <a:hlinkClick r:id="" action="ppaction://media"/>
          </p:cNvPr>
          <p:cNvPicPr>
            <a:picLocks noRot="1"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2483768" y="1995686"/>
            <a:ext cx="4406280" cy="46874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5616" y="699542"/>
            <a:ext cx="4464496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璃  </a:t>
            </a:r>
            <a:r>
              <a:rPr lang="zh-CN" altLang="en-US" sz="2400" b="1" dirty="0">
                <a:solidFill>
                  <a:srgbClr val="FF0000"/>
                </a:solidFill>
              </a:rPr>
              <a:t>右边书写时要紧凑，最后    两笔是撇折和点。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779662"/>
            <a:ext cx="7272808" cy="193899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        </a:t>
            </a:r>
            <a:r>
              <a:rPr lang="zh-CN" altLang="zh-CN" sz="2400" dirty="0"/>
              <a:t>默读课文，重点关注人物的心理活动和对话描写</a:t>
            </a:r>
            <a:r>
              <a:rPr lang="zh-CN" altLang="en-US" sz="2400" dirty="0"/>
              <a:t>，</a:t>
            </a:r>
            <a:r>
              <a:rPr lang="zh-CN" altLang="zh-CN" sz="2400" dirty="0"/>
              <a:t>思考：从文中可以看出“我”是一个怎样的孩子？圈画出相关语句，在文中做批注，再带着自己的理解读一读。</a:t>
            </a:r>
            <a:endParaRPr lang="zh-CN" altLang="zh-CN" sz="2400" dirty="0"/>
          </a:p>
          <a:p>
            <a:endParaRPr lang="en-US" altLang="zh-CN" sz="24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1059582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再读课文，感受人物形象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图片 14" descr="图片3.pn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-25710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图片3.pn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2499742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◎</a:t>
            </a:r>
            <a:r>
              <a:rPr lang="zh-CN" altLang="en-US" sz="2400" dirty="0">
                <a:latin typeface="宋体" panose="02010600030101010101" pitchFamily="2" charset="-122"/>
              </a:rPr>
              <a:t> 我吓了一跳，蝎子是多么丑恶而恐怖的东西，为什么把它放在这样一个美丽的世界里呢？但是我也感到愉快，证实我的猜测没有错：表里边有一个活的生物。</a:t>
            </a:r>
            <a:endParaRPr lang="en-US" altLang="zh-CN" sz="2400" dirty="0">
              <a:latin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915566"/>
            <a:ext cx="7416824" cy="126188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33CC"/>
                </a:solidFill>
              </a:rPr>
              <a:t>         </a:t>
            </a:r>
            <a:r>
              <a:rPr lang="zh-CN" altLang="en-US" sz="2400" b="1" dirty="0">
                <a:solidFill>
                  <a:srgbClr val="0033CC"/>
                </a:solidFill>
              </a:rPr>
              <a:t>读下面的句子，说说从中可以看出“我”是一个怎样的孩子？再从课文中找出相关的语句，和同学交流你的看法。</a:t>
            </a:r>
            <a:r>
              <a:rPr lang="zh-CN" altLang="en-US" sz="2000" b="1" dirty="0">
                <a:solidFill>
                  <a:srgbClr val="FF0000"/>
                </a:solidFill>
              </a:rPr>
              <a:t>（课后第二题）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七角星 13"/>
          <p:cNvSpPr/>
          <p:nvPr/>
        </p:nvSpPr>
        <p:spPr>
          <a:xfrm>
            <a:off x="1043608" y="4155926"/>
            <a:ext cx="1296144" cy="627534"/>
          </a:xfrm>
          <a:prstGeom prst="star7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天真无邪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5" name="七角星 14"/>
          <p:cNvSpPr/>
          <p:nvPr/>
        </p:nvSpPr>
        <p:spPr>
          <a:xfrm>
            <a:off x="2627784" y="4515966"/>
            <a:ext cx="1296144" cy="627534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好奇心强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6" name="七角星 15"/>
          <p:cNvSpPr/>
          <p:nvPr/>
        </p:nvSpPr>
        <p:spPr>
          <a:xfrm>
            <a:off x="4355976" y="4227934"/>
            <a:ext cx="1296144" cy="627534"/>
          </a:xfrm>
          <a:prstGeom prst="star7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想象丰富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7" name="七角星 16"/>
          <p:cNvSpPr/>
          <p:nvPr/>
        </p:nvSpPr>
        <p:spPr>
          <a:xfrm>
            <a:off x="5724128" y="3867894"/>
            <a:ext cx="1296144" cy="627534"/>
          </a:xfrm>
          <a:prstGeom prst="star7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善于思考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图片3.pn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2499742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宋体" panose="02010600030101010101" pitchFamily="2" charset="-122"/>
              </a:rPr>
              <a:t>◎</a:t>
            </a:r>
            <a:r>
              <a:rPr lang="zh-CN" altLang="en-US" sz="2400" b="1" dirty="0">
                <a:latin typeface="宋体" panose="02010600030101010101" pitchFamily="2" charset="-122"/>
              </a:rPr>
              <a:t>我只想，大半因为它又好听的声音吧。但是一般的蝎子都没有这么好听的声音，也许这里边的蝎子与一般的不同。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915566"/>
            <a:ext cx="7416824" cy="126188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33CC"/>
                </a:solidFill>
              </a:rPr>
              <a:t>         </a:t>
            </a:r>
            <a:r>
              <a:rPr lang="zh-CN" altLang="en-US" sz="2400" b="1" dirty="0">
                <a:solidFill>
                  <a:srgbClr val="0033CC"/>
                </a:solidFill>
              </a:rPr>
              <a:t>读下面的句子，说说从中可以看出“我”是一个怎样的孩子？再从课文中找出相关的语句，和同学交流你的看法。</a:t>
            </a:r>
            <a:r>
              <a:rPr lang="zh-CN" altLang="en-US" sz="2000" b="1" dirty="0">
                <a:solidFill>
                  <a:srgbClr val="FF0000"/>
                </a:solidFill>
              </a:rPr>
              <a:t>（课后第二题）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七角星 11"/>
          <p:cNvSpPr/>
          <p:nvPr/>
        </p:nvSpPr>
        <p:spPr>
          <a:xfrm>
            <a:off x="1043608" y="4155926"/>
            <a:ext cx="2952328" cy="987574"/>
          </a:xfrm>
          <a:prstGeom prst="star7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善于观察，长于思考和探索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3" name="七角星 12"/>
          <p:cNvSpPr/>
          <p:nvPr/>
        </p:nvSpPr>
        <p:spPr>
          <a:xfrm>
            <a:off x="4427984" y="3939902"/>
            <a:ext cx="1512168" cy="720080"/>
          </a:xfrm>
          <a:prstGeom prst="star7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tx1"/>
                </a:solidFill>
              </a:rPr>
              <a:t>做事执着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915816" y="1347614"/>
            <a:ext cx="3193708" cy="319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229" name="矩形 4"/>
          <p:cNvSpPr>
            <a:spLocks noChangeArrowheads="1"/>
          </p:cNvSpPr>
          <p:nvPr/>
        </p:nvSpPr>
        <p:spPr bwMode="auto">
          <a:xfrm>
            <a:off x="2771775" y="415925"/>
            <a:ext cx="3600450" cy="733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表的内部构造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 flipV="1">
            <a:off x="2268538" y="2254250"/>
            <a:ext cx="1582737" cy="388938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266825" y="1779588"/>
            <a:ext cx="1001713" cy="7318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指针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2339975" y="2871788"/>
            <a:ext cx="1295400" cy="546100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266825" y="3106738"/>
            <a:ext cx="1001713" cy="6429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齿轮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265738" y="2146300"/>
            <a:ext cx="1152525" cy="530225"/>
          </a:xfrm>
          <a:prstGeom prst="line">
            <a:avLst/>
          </a:prstGeom>
          <a:ln w="2857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486525" y="1708150"/>
            <a:ext cx="100171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螺丝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22"/>
          <p:cNvGrpSpPr/>
          <p:nvPr/>
        </p:nvGrpSpPr>
        <p:grpSpPr bwMode="auto">
          <a:xfrm>
            <a:off x="6084168" y="2895600"/>
            <a:ext cx="2691532" cy="1331913"/>
            <a:chOff x="5940152" y="2895616"/>
            <a:chExt cx="2834816" cy="1332318"/>
          </a:xfrm>
        </p:grpSpPr>
        <p:sp>
          <p:nvSpPr>
            <p:cNvPr id="21" name="云形标注 20"/>
            <p:cNvSpPr/>
            <p:nvPr/>
          </p:nvSpPr>
          <p:spPr>
            <a:xfrm>
              <a:off x="5940152" y="2895616"/>
              <a:ext cx="2834816" cy="1332318"/>
            </a:xfrm>
            <a:prstGeom prst="cloudCallout">
              <a:avLst>
                <a:gd name="adj1" fmla="val -82307"/>
                <a:gd name="adj2" fmla="val -20680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238" name="矩形 21"/>
            <p:cNvSpPr>
              <a:spLocks noChangeArrowheads="1"/>
            </p:cNvSpPr>
            <p:nvPr/>
          </p:nvSpPr>
          <p:spPr bwMode="auto">
            <a:xfrm>
              <a:off x="6395200" y="3003847"/>
              <a:ext cx="2107828" cy="117570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1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表里面有  生物吗？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图片3.pn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87624" y="1995686"/>
            <a:ext cx="6192688" cy="1631216"/>
          </a:xfrm>
          <a:prstGeom prst="rect">
            <a:avLst/>
          </a:prstGeom>
          <a:solidFill>
            <a:srgbClr val="3399FF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1.</a:t>
            </a:r>
            <a:r>
              <a:rPr lang="zh-CN" altLang="zh-CN" sz="2000" dirty="0"/>
              <a:t>文章结尾“这样的话我不知说了多久，也不知道到什么时候才不说了。”在文章中找一找“这样的话”指什么话？“我”为什么后来不说啦？</a:t>
            </a:r>
            <a:endParaRPr lang="zh-CN" altLang="zh-CN" sz="2000" dirty="0"/>
          </a:p>
          <a:p>
            <a:endParaRPr lang="en-US" altLang="zh-CN" sz="2000" dirty="0"/>
          </a:p>
          <a:p>
            <a:r>
              <a:rPr lang="en-US" altLang="zh-CN" sz="2000" dirty="0"/>
              <a:t>2.</a:t>
            </a:r>
            <a:r>
              <a:rPr lang="zh-CN" altLang="zh-CN" sz="2000" dirty="0"/>
              <a:t>回想自己说过类似的话吗？现在还会说吗？为什么？</a:t>
            </a:r>
            <a:endParaRPr lang="zh-CN" alt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115616" y="1059582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/>
              <a:t>结合生活经验，体会文章结尾</a:t>
            </a:r>
            <a:endParaRPr lang="zh-CN" altLang="zh-CN" sz="2800" dirty="0"/>
          </a:p>
          <a:p>
            <a:endParaRPr lang="zh-CN" altLang="en-US" sz="2800" dirty="0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图片3.pn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0" y="1059582"/>
            <a:ext cx="72008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0033CC"/>
                </a:solidFill>
              </a:rPr>
              <a:t>课后作业</a:t>
            </a:r>
            <a:endParaRPr lang="zh-CN" altLang="zh-CN" sz="2800" b="1" dirty="0">
              <a:solidFill>
                <a:srgbClr val="0033CC"/>
              </a:solidFill>
            </a:endParaRPr>
          </a:p>
          <a:p>
            <a:endParaRPr lang="en-US" altLang="zh-CN" b="1" dirty="0"/>
          </a:p>
          <a:p>
            <a:r>
              <a:rPr lang="en-US" altLang="zh-CN" b="1" dirty="0"/>
              <a:t>1.</a:t>
            </a:r>
            <a:r>
              <a:rPr lang="zh-CN" altLang="zh-CN" b="1" dirty="0"/>
              <a:t>阅读推荐《世界上最小的手表》：</a:t>
            </a:r>
            <a:endParaRPr lang="en-US" altLang="zh-CN" b="1" dirty="0"/>
          </a:p>
          <a:p>
            <a:r>
              <a:rPr lang="en-US" altLang="zh-CN" b="1" dirty="0"/>
              <a:t>         1953</a:t>
            </a:r>
            <a:r>
              <a:rPr lang="zh-CN" altLang="zh-CN" b="1" dirty="0"/>
              <a:t>年，英国女王伊丽莎白二世举行加冕典礼时，瑞士政府专门定制了世界上最小的手表作为官方贺礼。这只玲珑手表长</a:t>
            </a:r>
            <a:r>
              <a:rPr lang="en-US" altLang="zh-CN" b="1" dirty="0"/>
              <a:t>1.2</a:t>
            </a:r>
            <a:r>
              <a:rPr lang="zh-CN" altLang="zh-CN" b="1" dirty="0"/>
              <a:t>厘米，宽</a:t>
            </a:r>
            <a:r>
              <a:rPr lang="en-US" altLang="zh-CN" b="1" dirty="0"/>
              <a:t>0.476</a:t>
            </a:r>
            <a:r>
              <a:rPr lang="zh-CN" altLang="zh-CN" b="1" dirty="0"/>
              <a:t>毫米，总重量不足</a:t>
            </a:r>
            <a:r>
              <a:rPr lang="en-US" altLang="zh-CN" b="1" dirty="0"/>
              <a:t>7</a:t>
            </a:r>
            <a:r>
              <a:rPr lang="zh-CN" altLang="zh-CN" b="1" dirty="0"/>
              <a:t>克，在钻石与黄金的衬托下，尽显皇家气度，成为世界钟表史上永恒的经典之作。</a:t>
            </a:r>
            <a:endParaRPr lang="en-US" altLang="zh-CN" b="1" dirty="0"/>
          </a:p>
          <a:p>
            <a:r>
              <a:rPr lang="en-US" altLang="zh-CN" b="1" dirty="0"/>
              <a:t>         </a:t>
            </a:r>
            <a:r>
              <a:rPr lang="zh-CN" altLang="zh-CN" b="1" dirty="0"/>
              <a:t>你还想知道哪些手表之最？课后查阅资料读一读吧。</a:t>
            </a:r>
            <a:endParaRPr lang="zh-CN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2.</a:t>
            </a:r>
            <a:r>
              <a:rPr lang="zh-CN" altLang="zh-CN" b="1" dirty="0"/>
              <a:t>你对哪些事物产生过强烈的好奇心？当时你是怎么想的？写一写你的童年趣事。</a:t>
            </a:r>
            <a:endParaRPr lang="zh-CN" altLang="zh-CN" b="1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9592" y="1779662"/>
            <a:ext cx="7272808" cy="233910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默读课文，根据提示，说一说课文写了一件什么事？</a:t>
            </a:r>
            <a:endParaRPr lang="zh-CN" altLang="zh-CN" sz="2400" b="1" dirty="0"/>
          </a:p>
          <a:p>
            <a:endParaRPr lang="en-US" altLang="zh-CN" sz="2400" b="1" dirty="0"/>
          </a:p>
          <a:p>
            <a:r>
              <a:rPr lang="zh-CN" altLang="zh-CN" sz="2000" b="1" dirty="0">
                <a:solidFill>
                  <a:srgbClr val="FF0000"/>
                </a:solidFill>
              </a:rPr>
              <a:t>温馨提示：</a:t>
            </a:r>
            <a:endParaRPr lang="zh-CN" altLang="zh-CN" sz="2000" b="1" dirty="0">
              <a:solidFill>
                <a:srgbClr val="FF0000"/>
              </a:solidFill>
            </a:endParaRPr>
          </a:p>
          <a:p>
            <a:pPr lvl="0"/>
            <a:r>
              <a:rPr lang="en-US" altLang="zh-CN" sz="2000" dirty="0"/>
              <a:t>1.</a:t>
            </a:r>
            <a:r>
              <a:rPr lang="zh-CN" altLang="zh-CN" sz="2000" dirty="0"/>
              <a:t>一边读一边勾画出表示时间的词语；</a:t>
            </a:r>
            <a:endParaRPr lang="zh-CN" altLang="zh-CN" sz="2000" dirty="0"/>
          </a:p>
          <a:p>
            <a:pPr lvl="0"/>
            <a:r>
              <a:rPr lang="en-US" altLang="zh-CN" sz="2000" dirty="0"/>
              <a:t>2.</a:t>
            </a:r>
            <a:r>
              <a:rPr lang="zh-CN" altLang="zh-CN" sz="2000" dirty="0"/>
              <a:t>联系课题《表里的生物》，想一想课文围绕“表里的生物”，在这些时间点上都发生了什么事？</a:t>
            </a:r>
            <a:endParaRPr lang="zh-CN" altLang="zh-CN" sz="2000" dirty="0"/>
          </a:p>
          <a:p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9582"/>
            <a:ext cx="366860" cy="4563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105958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初读课文，整体感知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27088" y="1058863"/>
            <a:ext cx="7489825" cy="127476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我那时以为凡能发出声音的，都是活的生物。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2771800" y="2715766"/>
            <a:ext cx="4570412" cy="1471613"/>
            <a:chOff x="4067945" y="2427732"/>
            <a:chExt cx="4570518" cy="1540970"/>
          </a:xfrm>
        </p:grpSpPr>
        <p:sp>
          <p:nvSpPr>
            <p:cNvPr id="14" name="云形标注 13"/>
            <p:cNvSpPr/>
            <p:nvPr/>
          </p:nvSpPr>
          <p:spPr>
            <a:xfrm>
              <a:off x="4067945" y="2427732"/>
              <a:ext cx="4537180" cy="1540970"/>
            </a:xfrm>
            <a:prstGeom prst="cloudCallout">
              <a:avLst>
                <a:gd name="adj1" fmla="val -22458"/>
                <a:gd name="adj2" fmla="val -88226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4400125" y="2523889"/>
              <a:ext cx="4238338" cy="133424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3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“我”是怎样得出这个结论的？</a:t>
              </a:r>
              <a:endPara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99592" y="2139702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  </a:t>
            </a:r>
            <a:r>
              <a:rPr lang="zh-CN" altLang="en-US" sz="2000" b="1" dirty="0"/>
              <a:t>没有请求，父亲就自动给我看，我高兴极了，同时我的心也加速跳动。父亲取出一把小刀，把表盖拨开， 我的面前立即呈现出一个美丽的世界：蓝色的，红色的小宝石，钉住几个金黄色的齿轮，里边还有一个小尾巴似的东西不停地摆来摆去。这小世界不但被表盖保护着，还被一层玻璃蒙着。我看得入神，唯恐父亲再把这美丽的世界盖上。但是，过了一会儿，父亲还是把表盖上了。父亲的表里边真是好看</a:t>
            </a:r>
            <a:r>
              <a:rPr lang="zh-CN" altLang="en-US" b="1" dirty="0"/>
              <a:t>。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771550"/>
            <a:ext cx="18722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思考交流：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b="1" dirty="0">
                <a:solidFill>
                  <a:srgbClr val="C00000"/>
                </a:solidFill>
              </a:rPr>
              <a:t>         </a:t>
            </a:r>
            <a:endParaRPr lang="zh-CN" altLang="zh-CN" b="1" dirty="0">
              <a:solidFill>
                <a:srgbClr val="C00000"/>
              </a:solidFill>
            </a:endParaRPr>
          </a:p>
          <a:p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71550"/>
            <a:ext cx="366860" cy="45633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 bwMode="auto">
          <a:xfrm>
            <a:off x="3131840" y="411508"/>
            <a:ext cx="6012160" cy="1759644"/>
            <a:chOff x="4380993" y="2238554"/>
            <a:chExt cx="4725009" cy="1540970"/>
          </a:xfrm>
        </p:grpSpPr>
        <p:sp>
          <p:nvSpPr>
            <p:cNvPr id="14" name="云形标注 13"/>
            <p:cNvSpPr/>
            <p:nvPr/>
          </p:nvSpPr>
          <p:spPr>
            <a:xfrm>
              <a:off x="4380993" y="2238554"/>
              <a:ext cx="4725009" cy="1540970"/>
            </a:xfrm>
            <a:prstGeom prst="cloudCallout">
              <a:avLst>
                <a:gd name="adj1" fmla="val -56878"/>
                <a:gd name="adj2" fmla="val 34263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4720543" y="2523891"/>
              <a:ext cx="4179285" cy="85710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sz="2400" b="1" dirty="0"/>
                <a:t>父亲打开怀表后，“我”看到了什么？你知道“我”当时的心情吗？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552" y="699542"/>
            <a:ext cx="7489825" cy="6832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猜想得到证实后，我是什么反应？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39552" y="1275606"/>
            <a:ext cx="7273925" cy="289925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</a:ln>
          <a:effectLst>
            <a:softEdge rad="127000"/>
          </a:effec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</a:t>
            </a:r>
            <a:r>
              <a:rPr lang="zh-CN" altLang="en-US" sz="2000" b="1" dirty="0">
                <a:latin typeface="宋体" panose="02010600030101010101" pitchFamily="2" charset="-122"/>
              </a:rPr>
              <a:t>我吓了一跳，蝎子是多么丑恶而恐怖的东西，为什么把它放在这样一个美丽的世界里呢？但是我也感到</a:t>
            </a:r>
            <a:r>
              <a:rPr lang="zh-CN" altLang="en-US" sz="2000" b="1" dirty="0">
                <a:solidFill>
                  <a:srgbClr val="FF00FF"/>
                </a:solidFill>
                <a:latin typeface="宋体" panose="02010600030101010101" pitchFamily="2" charset="-122"/>
              </a:rPr>
              <a:t>愉快</a:t>
            </a:r>
            <a:r>
              <a:rPr lang="zh-CN" altLang="en-US" sz="2000" b="1" dirty="0">
                <a:latin typeface="宋体" panose="02010600030101010101" pitchFamily="2" charset="-122"/>
              </a:rPr>
              <a:t>，证实我的猜测没有错：表里边有一个活的生物。我继续问：</a:t>
            </a:r>
            <a:endParaRPr lang="en-US" altLang="zh-CN" sz="20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宋体" panose="02010600030101010101" pitchFamily="2" charset="-122"/>
              </a:rPr>
              <a:t>   “为什么把那样可怕的东西放在这么好的表里？”</a:t>
            </a:r>
            <a:endParaRPr lang="en-US" altLang="zh-CN" sz="20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 dirty="0">
                <a:latin typeface="宋体" panose="02010600030101010101" pitchFamily="2" charset="-122"/>
              </a:rPr>
              <a:t>    父亲没有回答。我只想，大半因为它又好听的声音吧。但是一般的蝎子都没有这么好听的声音，也许这里边的蝎子与一般的不同。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691680" y="4083918"/>
            <a:ext cx="4536504" cy="86409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</a:rPr>
              <a:t>印证猜想</a:t>
            </a:r>
            <a:r>
              <a:rPr lang="en-US" altLang="zh-CN" sz="2400" b="1" dirty="0">
                <a:solidFill>
                  <a:schemeClr val="tx1"/>
                </a:solidFill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</a:rPr>
              <a:t>新的疑问   自己解答</a:t>
            </a:r>
            <a:endParaRPr lang="en-US" altLang="zh-CN" sz="2400" b="1" dirty="0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71550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823913" y="639763"/>
            <a:ext cx="7488237" cy="1274762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这样的话我不知说了多久，也不知道到什么时候才不说了。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611560" y="2139702"/>
            <a:ext cx="7996559" cy="6047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CC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“这样的话”指什么？为什么后来不说了？</a:t>
            </a:r>
            <a:endParaRPr lang="zh-CN" altLang="en-US" sz="3200" b="1" dirty="0">
              <a:solidFill>
                <a:srgbClr val="CC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827088" y="2787650"/>
            <a:ext cx="7416800" cy="1865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“我有蟋蟀在钵子里，蝈蝈在葫芦里，鸟儿在笼子里，父亲却有一个小蝎子在表里。”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 flipH="1">
            <a:off x="395536" y="123478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67544" y="123478"/>
            <a:ext cx="2185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dirty="0">
                <a:latin typeface="黑体" panose="02010609060101010101" pitchFamily="49" charset="-122"/>
                <a:ea typeface="黑体" panose="02010609060101010101" pitchFamily="49" charset="-122"/>
              </a:rPr>
              <a:t>16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表里的生物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71550" y="1419225"/>
            <a:ext cx="7416800" cy="2455863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后来随着年龄的增长，“我”意识到自己的幼稚，明白了父亲的表里没有蝎子，也明白了为什么表里会发出滴答滴答的声音，也就不再说了。</a:t>
            </a:r>
            <a:endParaRPr lang="zh-CN" altLang="en-US" sz="3200" b="1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图片 11" descr="图片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19144" y="3939902"/>
            <a:ext cx="2224856" cy="975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背景图片文件夹\1_191212154815_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5700659"/>
          </a:xfrm>
          <a:prstGeom prst="rect">
            <a:avLst/>
          </a:prstGeom>
          <a:noFill/>
        </p:spPr>
      </p:pic>
      <p:sp>
        <p:nvSpPr>
          <p:cNvPr id="56322" name="Text Box 15"/>
          <p:cNvSpPr txBox="1">
            <a:spLocks noChangeArrowheads="1"/>
          </p:cNvSpPr>
          <p:nvPr/>
        </p:nvSpPr>
        <p:spPr bwMode="auto">
          <a:xfrm>
            <a:off x="3563938" y="319088"/>
            <a:ext cx="18288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4000" b="1">
              <a:solidFill>
                <a:srgbClr val="FF00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Box 44"/>
          <p:cNvSpPr txBox="1">
            <a:spLocks noChangeArrowheads="1"/>
          </p:cNvSpPr>
          <p:nvPr/>
        </p:nvSpPr>
        <p:spPr bwMode="auto">
          <a:xfrm>
            <a:off x="3563888" y="2643758"/>
            <a:ext cx="9652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悉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左大括号 71"/>
          <p:cNvSpPr/>
          <p:nvPr/>
        </p:nvSpPr>
        <p:spPr>
          <a:xfrm>
            <a:off x="3203848" y="2859782"/>
            <a:ext cx="288925" cy="1352550"/>
          </a:xfrm>
          <a:prstGeom prst="leftBrace">
            <a:avLst>
              <a:gd name="adj1" fmla="val 4740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十字形 72"/>
          <p:cNvSpPr/>
          <p:nvPr/>
        </p:nvSpPr>
        <p:spPr>
          <a:xfrm>
            <a:off x="2483768" y="3291830"/>
            <a:ext cx="584200" cy="549275"/>
          </a:xfrm>
          <a:prstGeom prst="plus">
            <a:avLst>
              <a:gd name="adj" fmla="val 4057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73"/>
          <p:cNvGrpSpPr/>
          <p:nvPr/>
        </p:nvGrpSpPr>
        <p:grpSpPr bwMode="auto">
          <a:xfrm>
            <a:off x="4427984" y="2859782"/>
            <a:ext cx="565150" cy="287338"/>
            <a:chOff x="5411176" y="3507854"/>
            <a:chExt cx="706936" cy="360040"/>
          </a:xfrm>
        </p:grpSpPr>
        <p:sp>
          <p:nvSpPr>
            <p:cNvPr id="75" name="矩形 74"/>
            <p:cNvSpPr/>
            <p:nvPr/>
          </p:nvSpPr>
          <p:spPr>
            <a:xfrm>
              <a:off x="5411176" y="3507854"/>
              <a:ext cx="706936" cy="14521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5411176" y="3722684"/>
              <a:ext cx="706936" cy="14521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7" name="TextBox 44"/>
          <p:cNvSpPr txBox="1">
            <a:spLocks noChangeArrowheads="1"/>
          </p:cNvSpPr>
          <p:nvPr/>
        </p:nvSpPr>
        <p:spPr bwMode="auto">
          <a:xfrm>
            <a:off x="5076056" y="2643758"/>
            <a:ext cx="9652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蟋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1"/>
          <p:cNvGrpSpPr/>
          <p:nvPr/>
        </p:nvGrpSpPr>
        <p:grpSpPr bwMode="auto">
          <a:xfrm>
            <a:off x="1331640" y="2715766"/>
            <a:ext cx="1162050" cy="1519238"/>
            <a:chOff x="1831032" y="3183430"/>
            <a:chExt cx="1162050" cy="1519237"/>
          </a:xfrm>
        </p:grpSpPr>
        <p:pic>
          <p:nvPicPr>
            <p:cNvPr id="56374" name="图片 2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1032" y="3183430"/>
              <a:ext cx="1162050" cy="1519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375" name="TextBox 44"/>
            <p:cNvSpPr txBox="1">
              <a:spLocks noChangeArrowheads="1"/>
            </p:cNvSpPr>
            <p:nvPr/>
          </p:nvSpPr>
          <p:spPr bwMode="auto">
            <a:xfrm>
              <a:off x="1933474" y="3723489"/>
              <a:ext cx="965200" cy="70802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FF0066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虫</a:t>
              </a:r>
              <a:endParaRPr lang="zh-CN" altLang="en-US" sz="40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3" name="TextBox 44"/>
          <p:cNvSpPr txBox="1">
            <a:spLocks noChangeArrowheads="1"/>
          </p:cNvSpPr>
          <p:nvPr/>
        </p:nvSpPr>
        <p:spPr bwMode="auto">
          <a:xfrm>
            <a:off x="3491880" y="3651870"/>
            <a:ext cx="9652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率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83"/>
          <p:cNvGrpSpPr/>
          <p:nvPr/>
        </p:nvGrpSpPr>
        <p:grpSpPr bwMode="auto">
          <a:xfrm>
            <a:off x="4427984" y="3795886"/>
            <a:ext cx="565150" cy="287337"/>
            <a:chOff x="5411176" y="3507854"/>
            <a:chExt cx="706936" cy="360040"/>
          </a:xfrm>
        </p:grpSpPr>
        <p:sp>
          <p:nvSpPr>
            <p:cNvPr id="85" name="矩形 84"/>
            <p:cNvSpPr/>
            <p:nvPr/>
          </p:nvSpPr>
          <p:spPr>
            <a:xfrm>
              <a:off x="5411176" y="3507854"/>
              <a:ext cx="706936" cy="14520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矩形 85"/>
            <p:cNvSpPr/>
            <p:nvPr/>
          </p:nvSpPr>
          <p:spPr>
            <a:xfrm>
              <a:off x="5411176" y="3722685"/>
              <a:ext cx="706936" cy="145209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7" name="TextBox 44"/>
          <p:cNvSpPr txBox="1">
            <a:spLocks noChangeArrowheads="1"/>
          </p:cNvSpPr>
          <p:nvPr/>
        </p:nvSpPr>
        <p:spPr bwMode="auto">
          <a:xfrm>
            <a:off x="5148064" y="3579862"/>
            <a:ext cx="9652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蟀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7"/>
          <p:cNvGrpSpPr/>
          <p:nvPr/>
        </p:nvGrpSpPr>
        <p:grpSpPr bwMode="auto">
          <a:xfrm>
            <a:off x="355600" y="1368425"/>
            <a:ext cx="857250" cy="871538"/>
            <a:chOff x="2437" y="2032"/>
            <a:chExt cx="1244" cy="1264"/>
          </a:xfrm>
        </p:grpSpPr>
        <p:sp>
          <p:nvSpPr>
            <p:cNvPr id="5636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70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7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33" name="文本框 64"/>
          <p:cNvSpPr txBox="1">
            <a:spLocks noChangeArrowheads="1"/>
          </p:cNvSpPr>
          <p:nvPr/>
        </p:nvSpPr>
        <p:spPr bwMode="auto">
          <a:xfrm>
            <a:off x="379413" y="1304925"/>
            <a:ext cx="1028700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脆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7"/>
          <p:cNvGrpSpPr/>
          <p:nvPr/>
        </p:nvGrpSpPr>
        <p:grpSpPr bwMode="auto">
          <a:xfrm>
            <a:off x="1409700" y="1368425"/>
            <a:ext cx="855663" cy="871538"/>
            <a:chOff x="2437" y="2032"/>
            <a:chExt cx="1244" cy="1264"/>
          </a:xfrm>
        </p:grpSpPr>
        <p:sp>
          <p:nvSpPr>
            <p:cNvPr id="56366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6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6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35" name="文本框 64"/>
          <p:cNvSpPr txBox="1">
            <a:spLocks noChangeArrowheads="1"/>
          </p:cNvSpPr>
          <p:nvPr/>
        </p:nvSpPr>
        <p:spPr bwMode="auto">
          <a:xfrm>
            <a:off x="1403350" y="1304925"/>
            <a:ext cx="1030288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拦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7"/>
          <p:cNvGrpSpPr/>
          <p:nvPr/>
        </p:nvGrpSpPr>
        <p:grpSpPr bwMode="auto">
          <a:xfrm>
            <a:off x="2495550" y="1368425"/>
            <a:ext cx="855663" cy="871538"/>
            <a:chOff x="2437" y="2032"/>
            <a:chExt cx="1244" cy="1264"/>
          </a:xfrm>
        </p:grpSpPr>
        <p:sp>
          <p:nvSpPr>
            <p:cNvPr id="5636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6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6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37" name="文本框 64"/>
          <p:cNvSpPr txBox="1">
            <a:spLocks noChangeArrowheads="1"/>
          </p:cNvSpPr>
          <p:nvPr/>
        </p:nvSpPr>
        <p:spPr bwMode="auto">
          <a:xfrm>
            <a:off x="5724525" y="1312863"/>
            <a:ext cx="1028700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怖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 bwMode="auto">
          <a:xfrm>
            <a:off x="3587750" y="1368425"/>
            <a:ext cx="857250" cy="871538"/>
            <a:chOff x="2437" y="2032"/>
            <a:chExt cx="1244" cy="1264"/>
          </a:xfrm>
        </p:grpSpPr>
        <p:sp>
          <p:nvSpPr>
            <p:cNvPr id="5636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61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62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39" name="文本框 64"/>
          <p:cNvSpPr txBox="1">
            <a:spLocks noChangeArrowheads="1"/>
          </p:cNvSpPr>
          <p:nvPr/>
        </p:nvSpPr>
        <p:spPr bwMode="auto">
          <a:xfrm>
            <a:off x="6804025" y="1284288"/>
            <a:ext cx="1030288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蟋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7"/>
          <p:cNvGrpSpPr/>
          <p:nvPr/>
        </p:nvGrpSpPr>
        <p:grpSpPr bwMode="auto">
          <a:xfrm>
            <a:off x="4668838" y="1368425"/>
            <a:ext cx="855662" cy="871538"/>
            <a:chOff x="2437" y="2032"/>
            <a:chExt cx="1244" cy="1264"/>
          </a:xfrm>
        </p:grpSpPr>
        <p:sp>
          <p:nvSpPr>
            <p:cNvPr id="5635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5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5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41" name="文本框 64"/>
          <p:cNvSpPr txBox="1">
            <a:spLocks noChangeArrowheads="1"/>
          </p:cNvSpPr>
          <p:nvPr/>
        </p:nvSpPr>
        <p:spPr bwMode="auto">
          <a:xfrm>
            <a:off x="7885113" y="1301750"/>
            <a:ext cx="1028700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蟀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7"/>
          <p:cNvGrpSpPr/>
          <p:nvPr/>
        </p:nvGrpSpPr>
        <p:grpSpPr bwMode="auto">
          <a:xfrm>
            <a:off x="5743575" y="1368425"/>
            <a:ext cx="855663" cy="871538"/>
            <a:chOff x="2437" y="2032"/>
            <a:chExt cx="1244" cy="1264"/>
          </a:xfrm>
        </p:grpSpPr>
        <p:sp>
          <p:nvSpPr>
            <p:cNvPr id="5635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5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5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grpSp>
        <p:nvGrpSpPr>
          <p:cNvPr id="11" name="组合 7"/>
          <p:cNvGrpSpPr/>
          <p:nvPr/>
        </p:nvGrpSpPr>
        <p:grpSpPr bwMode="auto">
          <a:xfrm>
            <a:off x="6807200" y="1368425"/>
            <a:ext cx="855663" cy="871538"/>
            <a:chOff x="2437" y="2032"/>
            <a:chExt cx="1244" cy="1264"/>
          </a:xfrm>
        </p:grpSpPr>
        <p:sp>
          <p:nvSpPr>
            <p:cNvPr id="5635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5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5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grpSp>
        <p:nvGrpSpPr>
          <p:cNvPr id="12" name="组合 7"/>
          <p:cNvGrpSpPr/>
          <p:nvPr/>
        </p:nvGrpSpPr>
        <p:grpSpPr bwMode="auto">
          <a:xfrm>
            <a:off x="7885113" y="1368425"/>
            <a:ext cx="854075" cy="871538"/>
            <a:chOff x="2437" y="2032"/>
            <a:chExt cx="1244" cy="1264"/>
          </a:xfrm>
        </p:grpSpPr>
        <p:sp>
          <p:nvSpPr>
            <p:cNvPr id="5634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634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  <p:cxnSp>
          <p:nvCxnSpPr>
            <p:cNvPr id="5635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</p:spPr>
        </p:cxnSp>
      </p:grpSp>
      <p:sp>
        <p:nvSpPr>
          <p:cNvPr id="56345" name="文本框 64"/>
          <p:cNvSpPr txBox="1">
            <a:spLocks noChangeArrowheads="1"/>
          </p:cNvSpPr>
          <p:nvPr/>
        </p:nvSpPr>
        <p:spPr bwMode="auto">
          <a:xfrm>
            <a:off x="2484438" y="1304925"/>
            <a:ext cx="10302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玻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346" name="文本框 64"/>
          <p:cNvSpPr txBox="1">
            <a:spLocks noChangeArrowheads="1"/>
          </p:cNvSpPr>
          <p:nvPr/>
        </p:nvSpPr>
        <p:spPr bwMode="auto">
          <a:xfrm>
            <a:off x="3563938" y="1304925"/>
            <a:ext cx="10302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璃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347" name="文本框 64"/>
          <p:cNvSpPr txBox="1">
            <a:spLocks noChangeArrowheads="1"/>
          </p:cNvSpPr>
          <p:nvPr/>
        </p:nvSpPr>
        <p:spPr bwMode="auto">
          <a:xfrm>
            <a:off x="4643438" y="1304925"/>
            <a:ext cx="1030287" cy="922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5400" b="1">
                <a:latin typeface="楷体" panose="02010609060101010101" pitchFamily="49" charset="-122"/>
                <a:ea typeface="楷体" panose="02010609060101010101" pitchFamily="49" charset="-122"/>
              </a:rPr>
              <a:t>恶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9" name="61B9D870E90098FCFA70C9F820F970E1.mp4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588224" y="3147814"/>
            <a:ext cx="237626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3" dur="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vide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video>
          </p:childTnLst>
        </p:cTn>
      </p:par>
    </p:tnLst>
    <p:bldLst>
      <p:bldP spid="71" grpId="0"/>
      <p:bldP spid="72" grpId="0" animBg="1"/>
      <p:bldP spid="73" grpId="0" animBg="1"/>
      <p:bldP spid="77" grpId="0"/>
      <p:bldP spid="83" grpId="0"/>
      <p:bldP spid="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背景图片文件夹\1_191212154815_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-167798" y="0"/>
            <a:ext cx="9311798" cy="5668094"/>
          </a:xfrm>
          <a:prstGeom prst="rect">
            <a:avLst/>
          </a:prstGeom>
          <a:noFill/>
        </p:spPr>
      </p:pic>
      <p:sp>
        <p:nvSpPr>
          <p:cNvPr id="4" name="文本框 3"/>
          <p:cNvSpPr txBox="1"/>
          <p:nvPr/>
        </p:nvSpPr>
        <p:spPr>
          <a:xfrm>
            <a:off x="827584" y="2067694"/>
            <a:ext cx="225425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69" y="2859782"/>
            <a:ext cx="3240359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3200" b="1" dirty="0">
                <a:latin typeface="+mn-ea"/>
                <a:ea typeface="宋体" panose="02010600030101010101" pitchFamily="2" charset="-122"/>
              </a:rPr>
              <a:t>最后两笔是</a:t>
            </a:r>
            <a:endParaRPr lang="en-US" altLang="zh-CN" sz="3200" b="1" dirty="0">
              <a:latin typeface="+mn-ea"/>
              <a:ea typeface="宋体" panose="02010600030101010101" pitchFamily="2" charset="-122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zh-CN" altLang="en-US" sz="3200" b="1" dirty="0">
                <a:latin typeface="+mn-ea"/>
                <a:ea typeface="宋体" panose="02010600030101010101" pitchFamily="2" charset="-122"/>
              </a:rPr>
              <a:t>横折钩和竖弯钩</a:t>
            </a:r>
            <a:endParaRPr lang="en-US" altLang="zh-CN" sz="3200" b="1" dirty="0">
              <a:latin typeface="+mn-ea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0725" y="1174750"/>
            <a:ext cx="1171575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b="1" dirty="0" err="1">
                <a:solidFill>
                  <a:srgbClr val="0000FF"/>
                </a:solidFill>
                <a:latin typeface="+mn-ea"/>
                <a:ea typeface="+mn-ea"/>
              </a:rPr>
              <a:t>cuì</a:t>
            </a:r>
            <a:endParaRPr lang="en-US" altLang="zh-CN" sz="3200" b="1" dirty="0">
              <a:solidFill>
                <a:srgbClr val="0000FF"/>
              </a:solidFill>
              <a:latin typeface="+mn-ea"/>
              <a:ea typeface="+mn-ea"/>
            </a:endParaRPr>
          </a:p>
        </p:txBody>
      </p:sp>
      <p:sp>
        <p:nvSpPr>
          <p:cNvPr id="57351" name="文本框 17"/>
          <p:cNvSpPr txBox="1">
            <a:spLocks noChangeArrowheads="1"/>
          </p:cNvSpPr>
          <p:nvPr/>
        </p:nvSpPr>
        <p:spPr bwMode="auto">
          <a:xfrm>
            <a:off x="1960563" y="871538"/>
            <a:ext cx="1181100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8000" b="1">
                <a:latin typeface="楷体" panose="02010609060101010101" pitchFamily="49" charset="-122"/>
                <a:ea typeface="楷体" panose="02010609060101010101" pitchFamily="49" charset="-122"/>
              </a:rPr>
              <a:t>脆</a:t>
            </a:r>
            <a:endParaRPr lang="zh-CN" altLang="en-US" sz="8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701399" y="306397"/>
            <a:ext cx="4032553" cy="58419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重难点字书写指导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脆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7588" y="1081088"/>
            <a:ext cx="2408237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1637</Words>
  <Application>WPS 演示</Application>
  <PresentationFormat>全屏显示(16:9)</PresentationFormat>
  <Paragraphs>157</Paragraphs>
  <Slides>16</Slides>
  <Notes>1</Notes>
  <HiddenSlides>1</HiddenSlides>
  <MMClips>3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</vt:lpstr>
      <vt:lpstr>宋体</vt:lpstr>
      <vt:lpstr>Wingdings</vt:lpstr>
      <vt:lpstr>黑体</vt:lpstr>
      <vt:lpstr>楷体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qwe</cp:lastModifiedBy>
  <cp:revision>43</cp:revision>
  <dcterms:created xsi:type="dcterms:W3CDTF">2020-07-01T15:53:00Z</dcterms:created>
  <dcterms:modified xsi:type="dcterms:W3CDTF">2021-11-06T11:55:37Z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6545F7DB193148D1B697346E8B6415EE</vt:lpwstr>
  </property>
  <property fmtid="{D5CDD505-2E9C-101B-9397-08002B2CF9AE}" pid="3" name="KSOProductBuildVer">
    <vt:lpwstr>2052-11.1.0.10938</vt:lpwstr>
  </property>
</Properties>
</file>