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8" r:id="rId3"/>
    <p:sldId id="268" r:id="rId4"/>
    <p:sldId id="256" r:id="rId5"/>
    <p:sldId id="273" r:id="rId6"/>
    <p:sldId id="281" r:id="rId7"/>
    <p:sldId id="291" r:id="rId8"/>
    <p:sldId id="262" r:id="rId9"/>
    <p:sldId id="269" r:id="rId10"/>
    <p:sldId id="292" r:id="rId11"/>
    <p:sldId id="263" r:id="rId12"/>
    <p:sldId id="278" r:id="rId13"/>
    <p:sldId id="270" r:id="rId14"/>
    <p:sldId id="275" r:id="rId15"/>
    <p:sldId id="276" r:id="rId16"/>
    <p:sldId id="277" r:id="rId17"/>
    <p:sldId id="282" r:id="rId18"/>
    <p:sldId id="283" r:id="rId19"/>
    <p:sldId id="279" r:id="rId20"/>
    <p:sldId id="290" r:id="rId21"/>
    <p:sldId id="261" r:id="rId22"/>
    <p:sldId id="284" r:id="rId23"/>
    <p:sldId id="286" r:id="rId24"/>
    <p:sldId id="331" r:id="rId2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33CC33"/>
    <a:srgbClr val="996600"/>
    <a:srgbClr val="FF0000"/>
    <a:srgbClr val="00002E"/>
    <a:srgbClr val="FFFFCC"/>
    <a:srgbClr val="FFFF99"/>
    <a:srgbClr val="EAF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2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jpeg"/><Relationship Id="rId2" Type="http://schemas.openxmlformats.org/officeDocument/2006/relationships/hyperlink" Target="file:///I:\&#36777;&#35770;&#20250;\&#20498;&#35745;&#26102;\yjbszydjsq\5&#20998;&#38047;.exe" TargetMode="Externa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file:///C:\Users\Administrator\Desktop\&#24494;&#20449;.lnk" TargetMode="External"/><Relationship Id="rId2" Type="http://schemas.openxmlformats.org/officeDocument/2006/relationships/hyperlink" Target="../&#28436;&#31034;&#25991;&#31295;%20CD1111111/&#24494;&#20449;.lnk" TargetMode="External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jpeg"/><Relationship Id="rId3" Type="http://schemas.openxmlformats.org/officeDocument/2006/relationships/hyperlink" Target="file:///I:\&#36777;&#35770;&#20250;\&#20498;&#35745;&#26102;\yjbszydjsq\5&#20998;&#38047;.exe" TargetMode="External"/><Relationship Id="rId2" Type="http://schemas.openxmlformats.org/officeDocument/2006/relationships/image" Target="../media/image23.jpe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microsoft.com/office/2007/relationships/media" Target="ppt/slides/ppt/slides/3&#21512;&#19968;.wmv" TargetMode="External"/><Relationship Id="rId2" Type="http://schemas.openxmlformats.org/officeDocument/2006/relationships/video" Target="ppt/slides/ppt/slides/3&#21512;&#19968;.wmv" TargetMode="External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终止 4"/>
          <p:cNvSpPr/>
          <p:nvPr/>
        </p:nvSpPr>
        <p:spPr>
          <a:xfrm>
            <a:off x="1447800" y="2338705"/>
            <a:ext cx="5935980" cy="1471930"/>
          </a:xfrm>
          <a:prstGeom prst="flowChartTerminator">
            <a:avLst/>
          </a:prstGeom>
          <a:gradFill>
            <a:gsLst>
              <a:gs pos="0">
                <a:srgbClr val="CEE9C6"/>
              </a:gs>
              <a:gs pos="99000">
                <a:srgbClr val="E7F4E0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辩  论</a:t>
            </a:r>
            <a:endParaRPr lang="zh-CN" altLang="en-US" sz="60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28825" y="3810635"/>
            <a:ext cx="477393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部编版六年级语文下册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90570" y="1598930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口语交际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2289"/>
          <p:cNvSpPr txBox="1"/>
          <p:nvPr/>
        </p:nvSpPr>
        <p:spPr>
          <a:xfrm>
            <a:off x="2700338" y="333375"/>
            <a:ext cx="43195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辩论会规则和流程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文本框 12290"/>
          <p:cNvSpPr txBox="1"/>
          <p:nvPr/>
        </p:nvSpPr>
        <p:spPr>
          <a:xfrm>
            <a:off x="827088" y="1916113"/>
            <a:ext cx="7561262" cy="1544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、辩论会根据不同观点，分为正反两方。每方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由四位辩手组成，即：一辩、二辩、三辩、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四辩。四位辩手分工不同，配合完成辩论。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文本框 12291"/>
          <p:cNvSpPr txBox="1"/>
          <p:nvPr/>
        </p:nvSpPr>
        <p:spPr>
          <a:xfrm>
            <a:off x="828675" y="3789363"/>
            <a:ext cx="8639175" cy="24050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、辩论会分以下几个阶段：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开篇立论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攻辩盘问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自由辩论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总结陈词            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>
                <a:solidFill>
                  <a:srgbClr val="FFCC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（一辩）     （二三辩）  （所有辩手） （四辩）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3313"/>
          <p:cNvSpPr txBox="1"/>
          <p:nvPr/>
        </p:nvSpPr>
        <p:spPr>
          <a:xfrm>
            <a:off x="5940425" y="2708275"/>
            <a:ext cx="12969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3315" name="文本框 13314"/>
          <p:cNvSpPr txBox="1"/>
          <p:nvPr/>
        </p:nvSpPr>
        <p:spPr>
          <a:xfrm>
            <a:off x="900113" y="1773238"/>
            <a:ext cx="295275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66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活动一</a:t>
            </a:r>
            <a:endParaRPr lang="zh-CN" altLang="en-US" sz="4800" b="1">
              <a:solidFill>
                <a:srgbClr val="006666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2843213" y="2708275"/>
            <a:ext cx="360045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9900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小试牛刀</a:t>
            </a:r>
            <a:endParaRPr lang="zh-CN" altLang="en-US" sz="6600" b="1">
              <a:solidFill>
                <a:srgbClr val="9900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946150" y="4456113"/>
            <a:ext cx="7442200" cy="140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活动规则：通过点名器随机抽取两组辩论小组展开辩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论。其他同学为评审员，认真倾听并进行点 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评。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2700338" y="620713"/>
            <a:ext cx="34559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</a:rPr>
              <a:t>是真爱还是冷漠</a:t>
            </a:r>
            <a:endParaRPr lang="zh-CN" altLang="en-US" sz="3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4337"/>
          <p:cNvSpPr txBox="1"/>
          <p:nvPr/>
        </p:nvSpPr>
        <p:spPr>
          <a:xfrm>
            <a:off x="1042988" y="2133600"/>
            <a:ext cx="7416800" cy="2959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zh-CN" altLang="en-US" sz="44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第一阶段：开篇立论</a:t>
            </a:r>
            <a:endParaRPr lang="zh-CN" altLang="en-US" sz="44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r>
              <a:rPr lang="zh-CN" altLang="en-US" sz="36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正反双方的一辩陈述本方观点。</a:t>
            </a: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503238" y="4652963"/>
            <a:ext cx="8748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关键：语言通畅，逻辑清晰，正确的阐述己方的立场。 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5361"/>
          <p:cNvSpPr txBox="1"/>
          <p:nvPr/>
        </p:nvSpPr>
        <p:spPr>
          <a:xfrm>
            <a:off x="900113" y="2060575"/>
            <a:ext cx="7848600" cy="186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zh-CN" altLang="en-US" sz="44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第二阶段：攻辩盘问</a:t>
            </a:r>
            <a:endParaRPr lang="zh-CN" altLang="en-US" sz="44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r>
              <a:rPr lang="zh-CN" altLang="en-US" sz="36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正反双方的二三辩可相互提问作答。</a:t>
            </a: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363" name="文本框 15362"/>
          <p:cNvSpPr txBox="1"/>
          <p:nvPr/>
        </p:nvSpPr>
        <p:spPr>
          <a:xfrm>
            <a:off x="1763713" y="4437063"/>
            <a:ext cx="7632700" cy="1160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关键：问题简明扼要，一针见血；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巧妙回答，语言规范，表达清楚。 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6385"/>
          <p:cNvSpPr txBox="1"/>
          <p:nvPr/>
        </p:nvSpPr>
        <p:spPr>
          <a:xfrm>
            <a:off x="900113" y="2133600"/>
            <a:ext cx="7704137" cy="186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zh-CN" altLang="en-US" sz="44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第三阶段：自由辩论</a:t>
            </a:r>
            <a:endParaRPr lang="zh-CN" altLang="en-US" sz="44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r>
              <a:rPr lang="zh-CN" altLang="en-US" sz="36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正反双方交替发言表达各自的见解。</a:t>
            </a: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387" name="文本框 16386"/>
          <p:cNvSpPr txBox="1"/>
          <p:nvPr/>
        </p:nvSpPr>
        <p:spPr>
          <a:xfrm>
            <a:off x="1079500" y="4652963"/>
            <a:ext cx="8064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关键：团结合作，注意倾听，随机应变。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16388" name="图片 16387" descr="u=125462876,749022281&amp;fm=23&amp;gp=0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850" y="5516563"/>
            <a:ext cx="1439863" cy="1017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7409"/>
          <p:cNvSpPr txBox="1"/>
          <p:nvPr/>
        </p:nvSpPr>
        <p:spPr>
          <a:xfrm>
            <a:off x="323850" y="2492375"/>
            <a:ext cx="9577388" cy="2959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zh-CN" altLang="en-US" sz="44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第四阶段：总结陈词</a:t>
            </a:r>
            <a:endParaRPr lang="zh-CN" altLang="en-US" sz="44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r>
              <a:rPr lang="zh-CN" altLang="en-US" sz="3600" b="1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正反双方四辩作总结，再次强调本方观点。</a:t>
            </a: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100000"/>
              </a:spcBef>
            </a:pPr>
            <a:endParaRPr lang="zh-CN" altLang="en-US" sz="3600" b="1">
              <a:solidFill>
                <a:srgbClr val="66003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11" name="文本框 17410"/>
          <p:cNvSpPr txBox="1"/>
          <p:nvPr/>
        </p:nvSpPr>
        <p:spPr>
          <a:xfrm>
            <a:off x="684213" y="4868863"/>
            <a:ext cx="8064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关键：抓住对方错误，弥补本方失误，精彩收尾。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8433"/>
          <p:cNvSpPr txBox="1"/>
          <p:nvPr/>
        </p:nvSpPr>
        <p:spPr>
          <a:xfrm>
            <a:off x="5940425" y="2708275"/>
            <a:ext cx="12969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8435" name="文本框 18434"/>
          <p:cNvSpPr txBox="1"/>
          <p:nvPr/>
        </p:nvSpPr>
        <p:spPr>
          <a:xfrm>
            <a:off x="900113" y="1773238"/>
            <a:ext cx="26638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66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活动二</a:t>
            </a:r>
            <a:endParaRPr lang="zh-CN" altLang="en-US" sz="4800" b="1">
              <a:solidFill>
                <a:srgbClr val="006666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6" name="文本框 18435">
            <a:hlinkClick r:id="rId2" action="ppaction://hlinkfile"/>
          </p:cNvPr>
          <p:cNvSpPr txBox="1"/>
          <p:nvPr/>
        </p:nvSpPr>
        <p:spPr>
          <a:xfrm>
            <a:off x="1403350" y="2997200"/>
            <a:ext cx="7416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9900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思考：怎样才能成为优秀辩手</a:t>
            </a:r>
            <a:endParaRPr lang="zh-CN" altLang="en-US" sz="4000" b="1">
              <a:solidFill>
                <a:srgbClr val="9900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7" name="文本框 18436">
            <a:hlinkClick r:id="rId3" action="ppaction://hlinkfile"/>
          </p:cNvPr>
          <p:cNvSpPr txBox="1"/>
          <p:nvPr/>
        </p:nvSpPr>
        <p:spPr>
          <a:xfrm>
            <a:off x="946150" y="4365625"/>
            <a:ext cx="7442200" cy="2282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活动规则：</a:t>
            </a:r>
            <a:r>
              <a:rPr lang="en-US" altLang="zh-CN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1</a:t>
            </a: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、通过刚才的辩论，进行小组讨论，并将   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      讨论结果发到班级论坛，供大家交流。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 </a:t>
            </a:r>
            <a:r>
              <a:rPr lang="en-US" altLang="zh-CN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2</a:t>
            </a: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、推荐本组的最佳辩手，参加班级辩论大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       赛。 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9457"/>
          <p:cNvSpPr txBox="1"/>
          <p:nvPr/>
        </p:nvSpPr>
        <p:spPr>
          <a:xfrm>
            <a:off x="5940425" y="2708275"/>
            <a:ext cx="12969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459" name="文本框 19458"/>
          <p:cNvSpPr txBox="1"/>
          <p:nvPr/>
        </p:nvSpPr>
        <p:spPr>
          <a:xfrm>
            <a:off x="1042988" y="1844675"/>
            <a:ext cx="2376487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66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活动三</a:t>
            </a:r>
            <a:endParaRPr lang="zh-CN" altLang="en-US" sz="4800" b="1">
              <a:solidFill>
                <a:srgbClr val="006666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2843213" y="2924175"/>
            <a:ext cx="381635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9900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精英争霸</a:t>
            </a:r>
            <a:endParaRPr lang="zh-CN" altLang="en-US" sz="6600" b="1">
              <a:solidFill>
                <a:srgbClr val="9900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61" name="文本框 19460"/>
          <p:cNvSpPr txBox="1"/>
          <p:nvPr/>
        </p:nvSpPr>
        <p:spPr>
          <a:xfrm>
            <a:off x="946150" y="4456113"/>
            <a:ext cx="7442200" cy="140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活动规则：每组推荐的最佳辩手，根据正反方观点                  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 重新组合，进行最终的辩论，并评选班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2E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          级最佳辩手。</a:t>
            </a:r>
            <a:endParaRPr lang="zh-CN" altLang="en-US" sz="2400">
              <a:solidFill>
                <a:srgbClr val="00002E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0481"/>
          <p:cNvSpPr/>
          <p:nvPr/>
        </p:nvSpPr>
        <p:spPr>
          <a:xfrm>
            <a:off x="1547813" y="1844675"/>
            <a:ext cx="32893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1</a:t>
            </a:r>
            <a:r>
              <a:rPr lang="zh-CN" altLang="en-US" sz="4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、开篇立论</a:t>
            </a:r>
            <a:endParaRPr lang="zh-CN" altLang="en-US" sz="4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20483" name="组合 20482"/>
          <p:cNvGrpSpPr/>
          <p:nvPr/>
        </p:nvGrpSpPr>
        <p:grpSpPr>
          <a:xfrm>
            <a:off x="1692275" y="2781300"/>
            <a:ext cx="5584825" cy="800100"/>
            <a:chOff x="0" y="0"/>
            <a:chExt cx="3518" cy="504"/>
          </a:xfrm>
        </p:grpSpPr>
        <p:sp>
          <p:nvSpPr>
            <p:cNvPr id="20484" name="矩形 20483"/>
            <p:cNvSpPr/>
            <p:nvPr/>
          </p:nvSpPr>
          <p:spPr>
            <a:xfrm>
              <a:off x="638" y="24"/>
              <a:ext cx="2880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2</a:t>
              </a:r>
              <a:r>
                <a:rPr lang="zh-CN" altLang="en-US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、攻辩盘问</a:t>
              </a:r>
              <a:endParaRPr lang="zh-CN" altLang="en-US" sz="4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20485" name="图片 20484" descr="stock-photo-2448182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326" t="28059" r="13368" b="32065"/>
            <a:stretch>
              <a:fillRect/>
            </a:stretch>
          </p:blipFill>
          <p:spPr>
            <a:xfrm rot="947865">
              <a:off x="0" y="0"/>
              <a:ext cx="589" cy="36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486" name="组合 20485"/>
          <p:cNvGrpSpPr/>
          <p:nvPr/>
        </p:nvGrpSpPr>
        <p:grpSpPr>
          <a:xfrm>
            <a:off x="2835275" y="3716338"/>
            <a:ext cx="5624513" cy="762000"/>
            <a:chOff x="0" y="0"/>
            <a:chExt cx="3543" cy="480"/>
          </a:xfrm>
        </p:grpSpPr>
        <p:sp>
          <p:nvSpPr>
            <p:cNvPr id="20487" name="矩形 20486"/>
            <p:cNvSpPr/>
            <p:nvPr/>
          </p:nvSpPr>
          <p:spPr>
            <a:xfrm>
              <a:off x="663" y="0"/>
              <a:ext cx="2880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3</a:t>
              </a:r>
              <a:r>
                <a:rPr lang="zh-CN" altLang="en-US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、自由辩论</a:t>
              </a:r>
              <a:endParaRPr lang="zh-CN" altLang="en-US" sz="4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20488" name="图片 20487" descr="stock-photo-2448182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326" t="28059" r="13368" b="32065"/>
            <a:stretch>
              <a:fillRect/>
            </a:stretch>
          </p:blipFill>
          <p:spPr>
            <a:xfrm rot="947865">
              <a:off x="0" y="10"/>
              <a:ext cx="589" cy="36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489" name="组合 20488"/>
          <p:cNvGrpSpPr/>
          <p:nvPr/>
        </p:nvGrpSpPr>
        <p:grpSpPr>
          <a:xfrm>
            <a:off x="3952875" y="4683125"/>
            <a:ext cx="4297363" cy="762000"/>
            <a:chOff x="0" y="0"/>
            <a:chExt cx="2707" cy="480"/>
          </a:xfrm>
        </p:grpSpPr>
        <p:sp>
          <p:nvSpPr>
            <p:cNvPr id="20490" name="矩形 20489"/>
            <p:cNvSpPr/>
            <p:nvPr/>
          </p:nvSpPr>
          <p:spPr>
            <a:xfrm>
              <a:off x="635" y="0"/>
              <a:ext cx="2072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4</a:t>
              </a:r>
              <a:r>
                <a:rPr lang="zh-CN" altLang="en-US" sz="4400" b="1">
                  <a:solidFill>
                    <a:srgbClr val="000066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、总结陈词</a:t>
              </a:r>
              <a:endParaRPr lang="zh-CN" altLang="en-US" sz="4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20491" name="图片 20490" descr="stock-photo-2448182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326" t="28059" r="13368" b="32065"/>
            <a:stretch>
              <a:fillRect/>
            </a:stretch>
          </p:blipFill>
          <p:spPr>
            <a:xfrm rot="947865">
              <a:off x="0" y="1"/>
              <a:ext cx="589" cy="36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492" name="图片 20491" descr="u=125462876,749022281&amp;fm=23&amp;gp=0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850" y="5516563"/>
            <a:ext cx="1439863" cy="1017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3" name="文本框 20492"/>
          <p:cNvSpPr txBox="1"/>
          <p:nvPr/>
        </p:nvSpPr>
        <p:spPr>
          <a:xfrm>
            <a:off x="4356100" y="5876925"/>
            <a:ext cx="21605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时间：一分钟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1505"/>
          <p:cNvSpPr txBox="1"/>
          <p:nvPr/>
        </p:nvSpPr>
        <p:spPr>
          <a:xfrm>
            <a:off x="1368425" y="2781300"/>
            <a:ext cx="7775575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990033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是真爱还是冷漠</a:t>
            </a:r>
            <a:endParaRPr lang="zh-CN" altLang="en-US" sz="7200">
              <a:solidFill>
                <a:srgbClr val="990033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4097"/>
          <p:cNvSpPr txBox="1"/>
          <p:nvPr/>
        </p:nvSpPr>
        <p:spPr>
          <a:xfrm>
            <a:off x="1371600" y="2057400"/>
            <a:ext cx="49530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Arial" panose="020B0604020202020204" pitchFamily="34" charset="0"/>
                <a:ea typeface="宋体" panose="02010600030101010101" pitchFamily="2" charset="-122"/>
              </a:rPr>
              <a:t>只言双亲 人不在 </a:t>
            </a:r>
            <a:endParaRPr lang="zh-CN" altLang="en-US" sz="4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9" name="文本框 4098"/>
          <p:cNvSpPr txBox="1"/>
          <p:nvPr/>
        </p:nvSpPr>
        <p:spPr>
          <a:xfrm>
            <a:off x="762000" y="762000"/>
            <a:ext cx="1828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字谜：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00" name="图片 4099" descr="31w58PICif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238" y="3284538"/>
            <a:ext cx="1808162" cy="1817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2529"/>
          <p:cNvSpPr txBox="1"/>
          <p:nvPr/>
        </p:nvSpPr>
        <p:spPr>
          <a:xfrm>
            <a:off x="623253" y="1280478"/>
            <a:ext cx="6697662" cy="2165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8000">
                <a:solidFill>
                  <a:schemeClr val="bg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      让爱</a:t>
            </a:r>
            <a:endParaRPr lang="zh-CN" altLang="en-US" sz="8000">
              <a:solidFill>
                <a:schemeClr val="bg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8000">
                <a:solidFill>
                  <a:schemeClr val="bg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与我们同在</a:t>
            </a:r>
            <a:endParaRPr lang="zh-CN" altLang="en-US" sz="8000">
              <a:solidFill>
                <a:schemeClr val="bg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3553" descr="下载00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00" y="4221163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文本框 23554"/>
          <p:cNvSpPr txBox="1"/>
          <p:nvPr/>
        </p:nvSpPr>
        <p:spPr>
          <a:xfrm>
            <a:off x="3059113" y="1341438"/>
            <a:ext cx="4824412" cy="4291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思考一：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随着现代社会科技的发达，我们在街边随处可见许许多多的“低头族”。而这其中还有一些中小学生，甚至一些三四岁的小孩子也是一天到晚抱着手机、平板等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,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那么孩子究竟应不应该过早地接受电子产品呢？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正方：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应该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反方：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不应该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556" name="文本框 23555"/>
          <p:cNvSpPr txBox="1"/>
          <p:nvPr/>
        </p:nvSpPr>
        <p:spPr>
          <a:xfrm>
            <a:off x="826453" y="476250"/>
            <a:ext cx="13684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课后反思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4577" descr="下载00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00" y="4221163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文本框 24578"/>
          <p:cNvSpPr txBox="1"/>
          <p:nvPr/>
        </p:nvSpPr>
        <p:spPr>
          <a:xfrm>
            <a:off x="2627313" y="1341438"/>
            <a:ext cx="5545137" cy="451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思考二：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      对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《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西游记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》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人们最是耳熟能详的了。小说以唐僧师徒四人去西天取经为故事背景。 其中孙悟空神通广大更给人留下了深刻的印象，在取经路上功不可没。因此有人就说：孙悟空最适合做四人的领导。有人却不同意，认为还是唐僧更为稳妥。对此，你的看法是什么？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8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正方：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唐僧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更适合领导       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80000"/>
              </a:spcBef>
            </a:pP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反方：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孙悟空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更适合领导 </a:t>
            </a:r>
            <a:endParaRPr lang="zh-CN" altLang="en-US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580" name="文本框 24579"/>
          <p:cNvSpPr txBox="1"/>
          <p:nvPr/>
        </p:nvSpPr>
        <p:spPr>
          <a:xfrm>
            <a:off x="900113" y="476250"/>
            <a:ext cx="13684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课后延伸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4577" descr="下载00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00" y="4221163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文本框 24578"/>
          <p:cNvSpPr txBox="1"/>
          <p:nvPr/>
        </p:nvSpPr>
        <p:spPr>
          <a:xfrm>
            <a:off x="1195705" y="1807210"/>
            <a:ext cx="708723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sz="60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1.这节课我学会了</a:t>
            </a:r>
            <a:r>
              <a:rPr lang="en-US" sz="60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:</a:t>
            </a:r>
            <a:endParaRPr sz="60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sz="60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2.还存在的疑惑是</a:t>
            </a:r>
            <a:r>
              <a:rPr lang="en-US" sz="60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:</a:t>
            </a:r>
            <a:endParaRPr lang="en-US" sz="60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580" name="文本框 24579"/>
          <p:cNvSpPr txBox="1"/>
          <p:nvPr/>
        </p:nvSpPr>
        <p:spPr>
          <a:xfrm>
            <a:off x="900113" y="476250"/>
            <a:ext cx="13684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charset="-122"/>
              </a:rPr>
              <a:t>课后延伸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5121"/>
          <p:cNvSpPr txBox="1"/>
          <p:nvPr/>
        </p:nvSpPr>
        <p:spPr>
          <a:xfrm>
            <a:off x="3962400" y="944563"/>
            <a:ext cx="1524000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 b="1">
                <a:latin typeface="Arial" panose="020B0604020202020204" pitchFamily="34" charset="0"/>
                <a:ea typeface="宋体" panose="02010600030101010101" pitchFamily="2" charset="-122"/>
              </a:rPr>
              <a:t>辩</a:t>
            </a:r>
            <a:endParaRPr lang="zh-CN" altLang="en-US" sz="7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3" name="图片 5122" descr="8FA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171700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5123"/>
          <p:cNvSpPr txBox="1"/>
          <p:nvPr/>
        </p:nvSpPr>
        <p:spPr>
          <a:xfrm>
            <a:off x="1828800" y="3200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（小篆）</a:t>
            </a:r>
            <a:endParaRPr lang="zh-CN" altLang="en-US" sz="2400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5" name="文本框 5124"/>
          <p:cNvSpPr txBox="1"/>
          <p:nvPr/>
        </p:nvSpPr>
        <p:spPr>
          <a:xfrm>
            <a:off x="3132138" y="2514600"/>
            <a:ext cx="4953000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形声字，从言,辡(bi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n)声。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意思是说明是非或争论真假。 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26" name="组合 5125"/>
          <p:cNvGrpSpPr/>
          <p:nvPr/>
        </p:nvGrpSpPr>
        <p:grpSpPr>
          <a:xfrm>
            <a:off x="1981200" y="3810000"/>
            <a:ext cx="1692275" cy="1828800"/>
            <a:chOff x="0" y="0"/>
            <a:chExt cx="1066" cy="1152"/>
          </a:xfrm>
        </p:grpSpPr>
        <p:grpSp>
          <p:nvGrpSpPr>
            <p:cNvPr id="5127" name="组合 5126"/>
            <p:cNvGrpSpPr>
              <a:grpSpLocks noChangeAspect="1"/>
            </p:cNvGrpSpPr>
            <p:nvPr/>
          </p:nvGrpSpPr>
          <p:grpSpPr>
            <a:xfrm>
              <a:off x="192" y="0"/>
              <a:ext cx="476" cy="831"/>
              <a:chOff x="0" y="0"/>
              <a:chExt cx="476" cy="831"/>
            </a:xfrm>
          </p:grpSpPr>
          <p:pic>
            <p:nvPicPr>
              <p:cNvPr id="5128" name="图片 5127" descr="8FA1_副本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24000"/>
              </a:blip>
              <a:stretch>
                <a:fillRect/>
              </a:stretch>
            </p:blipFill>
            <p:spPr>
              <a:xfrm>
                <a:off x="0" y="0"/>
                <a:ext cx="182" cy="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9" name="图片 5128" descr="8FA1_副本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24000"/>
              </a:blip>
              <a:stretch>
                <a:fillRect/>
              </a:stretch>
            </p:blipFill>
            <p:spPr>
              <a:xfrm>
                <a:off x="294" y="15"/>
                <a:ext cx="182" cy="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130" name="组合 5129"/>
            <p:cNvGrpSpPr/>
            <p:nvPr/>
          </p:nvGrpSpPr>
          <p:grpSpPr>
            <a:xfrm>
              <a:off x="0" y="768"/>
              <a:ext cx="1066" cy="384"/>
              <a:chOff x="0" y="0"/>
              <a:chExt cx="1066" cy="384"/>
            </a:xfrm>
          </p:grpSpPr>
          <p:pic>
            <p:nvPicPr>
              <p:cNvPr id="5131" name="图片 5130" descr="8FA1 (2)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384" cy="38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32" name="文本框 5131"/>
              <p:cNvSpPr txBox="1"/>
              <p:nvPr/>
            </p:nvSpPr>
            <p:spPr>
              <a:xfrm>
                <a:off x="384" y="48"/>
                <a:ext cx="68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(bi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à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n)</a:t>
                </a:r>
                <a:endParaRPr lang="zh-CN" altLang="en-US" sz="24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5133" name="图片 5132" descr="8A00 (1)"/>
          <p:cNvPicPr>
            <a:picLocks noChangeAspect="1"/>
          </p:cNvPicPr>
          <p:nvPr/>
        </p:nvPicPr>
        <p:blipFill>
          <a:blip r:embed="rId5">
            <a:lum contrast="30000"/>
          </a:blip>
          <a:stretch>
            <a:fillRect/>
          </a:stretch>
        </p:blipFill>
        <p:spPr>
          <a:xfrm>
            <a:off x="6110288" y="3995738"/>
            <a:ext cx="450850" cy="838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34" name="组合 5133"/>
          <p:cNvGrpSpPr/>
          <p:nvPr/>
        </p:nvGrpSpPr>
        <p:grpSpPr>
          <a:xfrm>
            <a:off x="4203700" y="4013200"/>
            <a:ext cx="1066800" cy="1555750"/>
            <a:chOff x="0" y="0"/>
            <a:chExt cx="672" cy="980"/>
          </a:xfrm>
        </p:grpSpPr>
        <p:pic>
          <p:nvPicPr>
            <p:cNvPr id="5135" name="图片 5134" descr="8A00 (1)"/>
            <p:cNvPicPr>
              <a:picLocks noChangeAspect="1"/>
            </p:cNvPicPr>
            <p:nvPr/>
          </p:nvPicPr>
          <p:blipFill>
            <a:blip r:embed="rId5">
              <a:lum contrast="30000"/>
            </a:blip>
            <a:stretch>
              <a:fillRect/>
            </a:stretch>
          </p:blipFill>
          <p:spPr>
            <a:xfrm>
              <a:off x="48" y="0"/>
              <a:ext cx="284" cy="5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6" name="文本框 5135"/>
            <p:cNvSpPr txBox="1"/>
            <p:nvPr/>
          </p:nvSpPr>
          <p:spPr>
            <a:xfrm>
              <a:off x="0" y="576"/>
              <a:ext cx="6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>
                  <a:latin typeface="Arial" panose="020B0604020202020204" pitchFamily="34" charset="0"/>
                  <a:ea typeface="宋体" panose="02010600030101010101" pitchFamily="2" charset="-122"/>
                </a:rPr>
                <a:t>言</a:t>
              </a:r>
              <a:endParaRPr lang="zh-CN" altLang="en-US" sz="36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37" name="组合 5136"/>
          <p:cNvGrpSpPr/>
          <p:nvPr/>
        </p:nvGrpSpPr>
        <p:grpSpPr>
          <a:xfrm>
            <a:off x="5940425" y="3789363"/>
            <a:ext cx="1525588" cy="1828800"/>
            <a:chOff x="0" y="0"/>
            <a:chExt cx="961" cy="1152"/>
          </a:xfrm>
        </p:grpSpPr>
        <p:grpSp>
          <p:nvGrpSpPr>
            <p:cNvPr id="5138" name="组合 5137"/>
            <p:cNvGrpSpPr>
              <a:grpSpLocks noChangeAspect="1"/>
            </p:cNvGrpSpPr>
            <p:nvPr/>
          </p:nvGrpSpPr>
          <p:grpSpPr>
            <a:xfrm>
              <a:off x="0" y="0"/>
              <a:ext cx="476" cy="831"/>
              <a:chOff x="0" y="0"/>
              <a:chExt cx="476" cy="831"/>
            </a:xfrm>
          </p:grpSpPr>
          <p:pic>
            <p:nvPicPr>
              <p:cNvPr id="5139" name="图片 5138" descr="8FA1_副本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24000"/>
              </a:blip>
              <a:stretch>
                <a:fillRect/>
              </a:stretch>
            </p:blipFill>
            <p:spPr>
              <a:xfrm>
                <a:off x="0" y="0"/>
                <a:ext cx="182" cy="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40" name="图片 5139" descr="8FA1_副本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24000"/>
              </a:blip>
              <a:stretch>
                <a:fillRect/>
              </a:stretch>
            </p:blipFill>
            <p:spPr>
              <a:xfrm>
                <a:off x="294" y="15"/>
                <a:ext cx="182" cy="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141" name="文本框 5140"/>
            <p:cNvSpPr txBox="1"/>
            <p:nvPr/>
          </p:nvSpPr>
          <p:spPr>
            <a:xfrm>
              <a:off x="1" y="672"/>
              <a:ext cx="960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400">
                  <a:latin typeface="Arial" panose="020B0604020202020204" pitchFamily="34" charset="0"/>
                  <a:ea typeface="宋体" panose="02010600030101010101" pitchFamily="2" charset="-122"/>
                </a:rPr>
                <a:t>辩</a:t>
              </a:r>
              <a:endParaRPr lang="zh-CN" altLang="en-US" sz="4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51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145"/>
          <p:cNvGrpSpPr/>
          <p:nvPr/>
        </p:nvGrpSpPr>
        <p:grpSpPr>
          <a:xfrm>
            <a:off x="323850" y="476250"/>
            <a:ext cx="3240088" cy="4822825"/>
            <a:chOff x="0" y="0"/>
            <a:chExt cx="2177" cy="3610"/>
          </a:xfrm>
        </p:grpSpPr>
        <p:pic>
          <p:nvPicPr>
            <p:cNvPr id="6147" name="图片 6146" descr="155817748_副本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2022" cy="27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8" name="文本框 6147"/>
            <p:cNvSpPr txBox="1"/>
            <p:nvPr/>
          </p:nvSpPr>
          <p:spPr>
            <a:xfrm>
              <a:off x="181" y="3039"/>
              <a:ext cx="1996" cy="5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40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舌战群儒</a:t>
              </a:r>
              <a:endPara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grpSp>
        <p:nvGrpSpPr>
          <p:cNvPr id="6149" name="组合 6148"/>
          <p:cNvGrpSpPr/>
          <p:nvPr/>
        </p:nvGrpSpPr>
        <p:grpSpPr>
          <a:xfrm>
            <a:off x="5186363" y="476250"/>
            <a:ext cx="3562350" cy="3673475"/>
            <a:chOff x="0" y="0"/>
            <a:chExt cx="2244" cy="2314"/>
          </a:xfrm>
        </p:grpSpPr>
        <p:pic>
          <p:nvPicPr>
            <p:cNvPr id="6150" name="图片 6149" descr="t0189f0a9c88cca04ec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136"/>
              <a:ext cx="1905" cy="17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1" name="文本框 6150"/>
            <p:cNvSpPr txBox="1"/>
            <p:nvPr/>
          </p:nvSpPr>
          <p:spPr>
            <a:xfrm>
              <a:off x="1859" y="0"/>
              <a:ext cx="385" cy="2314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晏子使楚   名标青史</a:t>
              </a:r>
              <a:endParaRPr lang="zh-CN" altLang="en-US" sz="280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152" name="组合 6151"/>
          <p:cNvGrpSpPr/>
          <p:nvPr/>
        </p:nvGrpSpPr>
        <p:grpSpPr>
          <a:xfrm>
            <a:off x="3203575" y="3068638"/>
            <a:ext cx="5461000" cy="2933700"/>
            <a:chOff x="0" y="0"/>
            <a:chExt cx="3440" cy="1848"/>
          </a:xfrm>
        </p:grpSpPr>
        <p:pic>
          <p:nvPicPr>
            <p:cNvPr id="6153" name="图片 6152" descr="t014765eb3a16466378_副本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600" cy="18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4" name="矩形 6153"/>
            <p:cNvSpPr/>
            <p:nvPr/>
          </p:nvSpPr>
          <p:spPr>
            <a:xfrm>
              <a:off x="1723" y="966"/>
              <a:ext cx="1717" cy="8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>
                  <a:solidFill>
                    <a:srgbClr val="FF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凭雄辩之才  挂六国相印</a:t>
              </a:r>
              <a:endParaRPr lang="zh-CN" altLang="en-US" sz="400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7169"/>
          <p:cNvSpPr txBox="1"/>
          <p:nvPr/>
        </p:nvSpPr>
        <p:spPr>
          <a:xfrm>
            <a:off x="1943100" y="2205038"/>
            <a:ext cx="7200900" cy="184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能言善辩</a:t>
            </a:r>
            <a:endParaRPr lang="zh-CN" altLang="en-US" sz="48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</a:rPr>
              <a:t>是一种必备的语言能力</a:t>
            </a:r>
            <a:endParaRPr lang="zh-CN" altLang="en-US" sz="3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8193"/>
          <p:cNvSpPr txBox="1"/>
          <p:nvPr/>
        </p:nvSpPr>
        <p:spPr>
          <a:xfrm>
            <a:off x="900113" y="549275"/>
            <a:ext cx="43926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solidFill>
                  <a:schemeClr val="bg1"/>
                </a:solidFill>
                <a:latin typeface="Arial" panose="020B0604020202020204" pitchFamily="34" charset="0"/>
                <a:ea typeface="書體坊顏體㊣" pitchFamily="2" charset="-122"/>
              </a:rPr>
              <a:t>情景再现</a:t>
            </a:r>
            <a:endParaRPr lang="zh-CN" altLang="en-US" sz="5400">
              <a:solidFill>
                <a:schemeClr val="bg1"/>
              </a:solidFill>
              <a:latin typeface="Arial" panose="020B0604020202020204" pitchFamily="34" charset="0"/>
              <a:ea typeface="書體坊顏體㊣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3合一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013" y="1484313"/>
            <a:ext cx="6913562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2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1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241"/>
          <p:cNvSpPr txBox="1"/>
          <p:nvPr/>
        </p:nvSpPr>
        <p:spPr>
          <a:xfrm>
            <a:off x="3251835" y="204470"/>
            <a:ext cx="15690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66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辩论</a:t>
            </a:r>
            <a:endParaRPr lang="zh-CN" altLang="en-US" sz="5400" b="1">
              <a:solidFill>
                <a:srgbClr val="66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矩形 10242"/>
          <p:cNvSpPr/>
          <p:nvPr/>
        </p:nvSpPr>
        <p:spPr>
          <a:xfrm>
            <a:off x="900113" y="1484313"/>
            <a:ext cx="2016125" cy="23034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矩形 10243"/>
          <p:cNvSpPr/>
          <p:nvPr/>
        </p:nvSpPr>
        <p:spPr>
          <a:xfrm>
            <a:off x="6227763" y="1412875"/>
            <a:ext cx="2016125" cy="23034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0245" name="图片 10244" descr="10800155_94213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9925" y="4868863"/>
            <a:ext cx="1873250" cy="1687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1265"/>
          <p:cNvSpPr/>
          <p:nvPr/>
        </p:nvSpPr>
        <p:spPr>
          <a:xfrm>
            <a:off x="1763713" y="5045075"/>
            <a:ext cx="5688012" cy="15525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187325" eaLnBrk="0" hangingPunct="0"/>
            <a:r>
              <a:rPr lang="zh-CN" altLang="en-US" sz="2400" b="1">
                <a:solidFill>
                  <a:srgbClr val="FFFF99"/>
                </a:solidFill>
                <a:latin typeface="Arial" panose="020B0604020202020204" pitchFamily="34" charset="0"/>
                <a:ea typeface="微软雅黑" panose="020B0503020204020204" charset="-122"/>
              </a:rPr>
              <a:t>      </a:t>
            </a:r>
            <a:r>
              <a:rPr lang="zh-CN" altLang="en-US" sz="2400" b="1">
                <a:solidFill>
                  <a:srgbClr val="FFFFCC"/>
                </a:solidFill>
                <a:latin typeface="Arial" panose="020B0604020202020204" pitchFamily="34" charset="0"/>
                <a:ea typeface="微软雅黑" panose="020B0503020204020204" charset="-122"/>
              </a:rPr>
              <a:t>辩论会，也叫辩论赛。它是参赛双方就某一问题进行辩论的竞赛活动，是知识、思维能力、语言能力及综合能力的竞赛。</a:t>
            </a:r>
            <a:r>
              <a:rPr lang="zh-CN" altLang="en-US" sz="2400" b="1">
                <a:solidFill>
                  <a:srgbClr val="FFFF99"/>
                </a:solidFill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endParaRPr lang="zh-CN" altLang="en-US" sz="2400" b="1">
              <a:solidFill>
                <a:srgbClr val="FFFF99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267" name="文本框 11266"/>
          <p:cNvSpPr txBox="1"/>
          <p:nvPr/>
        </p:nvSpPr>
        <p:spPr>
          <a:xfrm>
            <a:off x="2987675" y="549275"/>
            <a:ext cx="48244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FFFFCC"/>
                </a:solidFill>
                <a:latin typeface="Arial" panose="020B0604020202020204" pitchFamily="34" charset="0"/>
                <a:ea typeface="微软雅黑" panose="020B0503020204020204" charset="-122"/>
              </a:rPr>
              <a:t>什么是辩论会？</a:t>
            </a:r>
            <a:endParaRPr lang="zh-CN" altLang="en-US" sz="4000">
              <a:solidFill>
                <a:srgbClr val="FFFFC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1260</Words>
  <Application>WPS 演示</Application>
  <PresentationFormat>全屏显示(4:3)</PresentationFormat>
  <Paragraphs>137</Paragraphs>
  <Slides>23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黑体</vt:lpstr>
      <vt:lpstr>华文行楷</vt:lpstr>
      <vt:lpstr>書體坊顏體㊣</vt:lpstr>
      <vt:lpstr>Arial Unicode MS</vt:lpstr>
      <vt:lpstr>Calibri</vt:lpstr>
      <vt:lpstr>华文新魏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3</cp:revision>
  <dcterms:created xsi:type="dcterms:W3CDTF">2019-09-21T00:30:00Z</dcterms:created>
  <dcterms:modified xsi:type="dcterms:W3CDTF">2021-11-06T12:04:17Z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2052-11.1.0.10938</vt:lpwstr>
  </property>
  <property fmtid="{D5CDD505-2E9C-101B-9397-08002B2CF9AE}" pid="4" name="ICV">
    <vt:lpwstr>701C0EB7FF0D4B86925B7B5F11A007C1</vt:lpwstr>
  </property>
</Properties>
</file>