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62" r:id="rId3"/>
    <p:sldId id="553" r:id="rId4"/>
    <p:sldId id="755" r:id="rId5"/>
    <p:sldId id="771" r:id="rId6"/>
    <p:sldId id="756" r:id="rId7"/>
    <p:sldId id="579" r:id="rId8"/>
    <p:sldId id="764" r:id="rId9"/>
    <p:sldId id="751" r:id="rId10"/>
    <p:sldId id="772" r:id="rId11"/>
    <p:sldId id="672" r:id="rId12"/>
    <p:sldId id="757" r:id="rId13"/>
    <p:sldId id="767" r:id="rId14"/>
    <p:sldId id="770" r:id="rId15"/>
    <p:sldId id="769" r:id="rId16"/>
    <p:sldId id="773" r:id="rId17"/>
    <p:sldId id="774" r:id="rId18"/>
    <p:sldId id="762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buFontTx/>
            </a:pPr>
            <a:endParaRPr lang="zh-CN" altLang="en-US" sz="1200">
              <a:latin typeface="Calibri" panose="020F0502020204030204"/>
            </a:endParaRPr>
          </a:p>
        </p:txBody>
      </p:sp>
      <p:sp>
        <p:nvSpPr>
          <p:cNvPr id="25603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lvl="0" algn="r" eaLnBrk="1" hangingPunct="1"/>
            <a:endParaRPr lang="zh-CN" altLang="en-US" sz="1200">
              <a:latin typeface="Calibri" panose="020F0502020204030204"/>
            </a:endParaRPr>
          </a:p>
        </p:txBody>
      </p:sp>
      <p:sp>
        <p:nvSpPr>
          <p:cNvPr id="25604" name="幻灯片图像占位符 3"/>
          <p:cNvSpPr>
            <a:spLocks noGrp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25605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>
            <a:noFill/>
          </a:ln>
        </p:spPr>
        <p:txBody>
          <a:bodyPr wrap="square" lIns="91440" tIns="45720" rIns="91440" bIns="45720"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5606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eaLnBrk="1" hangingPunct="1"/>
            <a:endParaRPr lang="zh-CN" altLang="en-US" sz="1200">
              <a:latin typeface="Calibri" panose="020F0502020204030204"/>
            </a:endParaRPr>
          </a:p>
        </p:txBody>
      </p:sp>
      <p:sp>
        <p:nvSpPr>
          <p:cNvPr id="2560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>
                <a:latin typeface="Calibri" panose="020F0502020204030204"/>
              </a:rPr>
            </a:fld>
            <a:endParaRPr lang="zh-CN" altLang="en-US" sz="1200">
              <a:latin typeface="Calibri" panose="020F05020202040302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802632" y="836712"/>
            <a:ext cx="3538736" cy="27404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fontAlgn="base"/>
            <a:r>
              <a:rPr kumimoji="0" lang="zh-CN" altLang="en-US" sz="16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16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5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eaLnBrk="1" hangingPunct="1"/>
            <a:endParaRPr lang="zh-CN" altLang="en-US"/>
          </a:p>
        </p:txBody>
      </p:sp>
      <p:sp>
        <p:nvSpPr>
          <p:cNvPr id="205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eaLnBrk="1" hangingPunct="1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kumimoji="0" lang="zh-CN" altLang="en-US" sz="16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16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5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076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kumimoji="0" lang="zh-CN" altLang="en-US" sz="16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16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099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100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kumimoji="0" lang="zh-CN" altLang="en-US" sz="16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16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12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kumimoji="0" lang="zh-CN" altLang="en-US" sz="16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16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47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148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kumimoji="0" lang="zh-CN" altLang="en-US" sz="16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16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1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717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600" b="1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9"/>
          <p:cNvSpPr/>
          <p:nvPr/>
        </p:nvSpPr>
        <p:spPr>
          <a:xfrm>
            <a:off x="2051050" y="3141663"/>
            <a:ext cx="4786313" cy="13223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80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习作</a:t>
            </a:r>
            <a:endParaRPr lang="zh-CN" altLang="en-US" sz="80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标题 7"/>
          <p:cNvSpPr>
            <a:spLocks noGrp="1"/>
          </p:cNvSpPr>
          <p:nvPr>
            <p:ph type="title" idx="4294967295"/>
          </p:nvPr>
        </p:nvSpPr>
        <p:spPr>
          <a:xfrm>
            <a:off x="5857875" y="63500"/>
            <a:ext cx="3540125" cy="274638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r>
              <a:rPr lang="zh-CN" altLang="en-US">
                <a:solidFill>
                  <a:srgbClr val="000000"/>
                </a:solidFill>
              </a:rPr>
              <a:t>部编六年级下册教学课件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196" name="Rectangle 9"/>
          <p:cNvSpPr/>
          <p:nvPr/>
        </p:nvSpPr>
        <p:spPr>
          <a:xfrm>
            <a:off x="3203575" y="1916113"/>
            <a:ext cx="2663825" cy="400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第五单元</a:t>
            </a:r>
            <a:endParaRPr lang="zh-CN" altLang="en-US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8" descr="https://timgsa.baidu.com/timg?image&amp;quality=80&amp;size=b9999_10000&amp;sec=1541256894240&amp;di=1692e4c13b1b2dd0ad6ef83af8333897&amp;imgtype=0&amp;src=http%3A%2F%2Fpic1.juimg.com%2F151017%2F330480-15101F01I193-lp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3663" y="3884613"/>
            <a:ext cx="2381250" cy="171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Picture 6" descr="https://timgsa.baidu.com/timg?image&amp;quality=80&amp;size=b9999_10000&amp;sec=1541256677169&amp;di=739654c8a1e9e979b89fdfa07f3f645b&amp;imgtype=0&amp;src=http%3A%2F%2Fbpic.588ku.com%2Felement_origin_min_pic%2F16%2F07%2F04%2F17577a2636429a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488" y="981075"/>
            <a:ext cx="1800225" cy="180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TextBox 4"/>
          <p:cNvSpPr/>
          <p:nvPr/>
        </p:nvSpPr>
        <p:spPr>
          <a:xfrm>
            <a:off x="187325" y="174625"/>
            <a:ext cx="6227763" cy="522288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好的开头和结尾你也可以学习一下哟！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3" name="圆角矩形标注 5"/>
          <p:cNvSpPr/>
          <p:nvPr/>
        </p:nvSpPr>
        <p:spPr>
          <a:xfrm>
            <a:off x="187325" y="1138238"/>
            <a:ext cx="6761163" cy="1920875"/>
          </a:xfrm>
          <a:prstGeom prst="wedgeRoundRectCallout">
            <a:avLst>
              <a:gd name="adj1" fmla="val 55972"/>
              <a:gd name="adj2" fmla="val -28472"/>
              <a:gd name="adj3" fmla="val 16667"/>
            </a:avLst>
          </a:prstGeom>
          <a:solidFill>
            <a:schemeClr val="bg1"/>
          </a:solidFill>
          <a:ln w="25400" cap="flat" cmpd="sng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24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</a:t>
            </a:r>
            <a:r>
              <a:rPr lang="zh-CN" altLang="en-US" sz="24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（好开头）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2037</a:t>
            </a: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年，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30</a:t>
            </a: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岁的我，终于实现了我的愿望：在月亮上漫步。啊，今天，十月一日，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“</a:t>
            </a: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神舟二十五号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”</a:t>
            </a: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发射的日子！我的脸上挂着微笑，春风满面地来到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“</a:t>
            </a: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神舟二十五号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”</a:t>
            </a: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的发射基地。</a:t>
            </a:r>
            <a:endParaRPr lang="zh-CN" altLang="zh-CN" sz="2400" b="1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14" name="圆角矩形标注 6"/>
          <p:cNvSpPr/>
          <p:nvPr/>
        </p:nvSpPr>
        <p:spPr>
          <a:xfrm>
            <a:off x="284163" y="3279775"/>
            <a:ext cx="6235700" cy="2319338"/>
          </a:xfrm>
          <a:prstGeom prst="wedgeRoundRectCallout">
            <a:avLst>
              <a:gd name="adj1" fmla="val 60912"/>
              <a:gd name="adj2" fmla="val -7222"/>
              <a:gd name="adj3" fmla="val 16667"/>
            </a:avLst>
          </a:prstGeom>
          <a:solidFill>
            <a:schemeClr val="bg1"/>
          </a:solidFill>
          <a:ln w="25400" cap="flat" cmpd="sng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</a:t>
            </a:r>
            <a:r>
              <a:rPr lang="zh-CN" altLang="en-US" sz="2400" b="1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（好结尾）</a:t>
            </a: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该回去了，我依依不舍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地</a:t>
            </a: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和月球人说再见。上了火箭，别人都问我哪儿来的照片，我得意扬扬地说：“是和月球人照的！”回家以后，我经常看这张照片，如果明年还有机会去月球，我一定再去！</a:t>
            </a:r>
            <a:endParaRPr lang="zh-CN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  <p:bldP spid="174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434" name="组合 106"/>
          <p:cNvGrpSpPr/>
          <p:nvPr/>
        </p:nvGrpSpPr>
        <p:grpSpPr>
          <a:xfrm>
            <a:off x="-63500" y="109538"/>
            <a:ext cx="3754438" cy="784225"/>
            <a:chOff x="-87954" y="-10228"/>
            <a:chExt cx="3665026" cy="692697"/>
          </a:xfrm>
        </p:grpSpPr>
        <p:sp>
          <p:nvSpPr>
            <p:cNvPr id="18435" name="组合 20"/>
            <p:cNvSpPr>
              <a:spLocks noGrp="1" noChangeAspect="1"/>
            </p:cNvSpPr>
            <p:nvPr/>
          </p:nvSpPr>
          <p:spPr>
            <a:xfrm>
              <a:off x="-87954" y="-10228"/>
              <a:ext cx="2782367" cy="692697"/>
            </a:xfr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8436" name="组合 2"/>
            <p:cNvGrpSpPr/>
            <p:nvPr/>
          </p:nvGrpSpPr>
          <p:grpSpPr>
            <a:xfrm>
              <a:off x="-41899" y="-10228"/>
              <a:ext cx="2690258" cy="649801"/>
              <a:chOff x="-468686" y="792241"/>
              <a:chExt cx="2845053" cy="649801"/>
            </a:xfrm>
          </p:grpSpPr>
          <p:sp>
            <p:nvSpPr>
              <p:cNvPr id="18437" name="流程图: 准备 12"/>
              <p:cNvSpPr/>
              <p:nvPr/>
            </p:nvSpPr>
            <p:spPr>
              <a:xfrm>
                <a:off x="-468226" y="792241"/>
                <a:ext cx="2845063" cy="649228"/>
              </a:xfrm>
              <a:prstGeom prst="flowChartPreparation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8438" name="矩形 13"/>
              <p:cNvSpPr/>
              <p:nvPr/>
            </p:nvSpPr>
            <p:spPr>
              <a:xfrm rot="16200000">
                <a:off x="1761632" y="645377"/>
                <a:ext cx="468342" cy="762070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8439" name="矩形 14"/>
              <p:cNvSpPr/>
              <p:nvPr/>
            </p:nvSpPr>
            <p:spPr>
              <a:xfrm rot="16200000">
                <a:off x="-321360" y="645375"/>
                <a:ext cx="468342" cy="762071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8440" name="TextBox 3"/>
            <p:cNvSpPr/>
            <p:nvPr/>
          </p:nvSpPr>
          <p:spPr>
            <a:xfrm>
              <a:off x="464253" y="46934"/>
              <a:ext cx="3112819" cy="5714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习作范例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441" name="Rectangle 1"/>
          <p:cNvSpPr/>
          <p:nvPr/>
        </p:nvSpPr>
        <p:spPr>
          <a:xfrm>
            <a:off x="539750" y="1204913"/>
            <a:ext cx="7956550" cy="22447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algn="ctr"/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漫步月球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2037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年，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岁的我，终于实现了我的愿望：在月亮上漫步。啊，今天，十月一日，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神舟二十五号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发射的日子！我的脸上挂着微笑，春风满面地来到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神舟二十五号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的发射基地。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1"/>
          <p:cNvSpPr/>
          <p:nvPr/>
        </p:nvSpPr>
        <p:spPr>
          <a:xfrm flipH="1">
            <a:off x="468313" y="842963"/>
            <a:ext cx="7991475" cy="26765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可是，我突然担心起来，这是我从未想到过的，那就是安全问题。如果火箭会爆炸，会坠落，那怎么办？如果氧气泄漏，那又怎么办？那再如果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我的脸上掠过了一丝不安。“铛铛铛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”上火箭的预备铃响了起来。我的心里像揣了只小兔子似的，一跳一跳地，很不安。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8"/>
          <p:cNvSpPr/>
          <p:nvPr/>
        </p:nvSpPr>
        <p:spPr>
          <a:xfrm>
            <a:off x="619125" y="1519238"/>
            <a:ext cx="7777163" cy="22463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304800" eaLnBrk="0" hangingPunct="0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上了火箭，我一会儿看书，一会儿看电影，但就是不能集中精力干一件事情。终于，两点三十分，火箭发射了。我那个不安的念头又冒了出来。但是，当火箭穿过大气层后，我慢慢恢复了平静，开始安心地看起书来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1"/>
          <p:cNvSpPr/>
          <p:nvPr/>
        </p:nvSpPr>
        <p:spPr>
          <a:xfrm>
            <a:off x="539750" y="746125"/>
            <a:ext cx="8064500" cy="46783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304800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六小时后，一个悦耳的声音从广播里传出：“尊敬的旅客们，我们的飞船已经到达了迷人的月球。请您穿好新式宇航服（一种又薄，氧气供应又充足的宇航服），从变压舱到月球漫步去吧！祝您旅行愉快！”我穿好宇航服，终于可以踏上月球——这个迷人的星球，去探索和旅游了！刚从变压舱出来，就感到脚底轻飘飘的，像是我突然没有了重量似的。我踏上了月球，但感到这里的陆地和地球没什么不一样，只是每“蹦”一下都会扬起尘土，但为什么别人都说月球是迷人的呢？我很疑惑。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 eaLnBrk="0" hangingPunct="0"/>
            <a:endParaRPr lang="zh-CN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8"/>
          <p:cNvSpPr/>
          <p:nvPr/>
        </p:nvSpPr>
        <p:spPr>
          <a:xfrm>
            <a:off x="755650" y="1112838"/>
            <a:ext cx="7632700" cy="39703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我开着月球车，和同伴一起去月球背面探密。我想：月球的地心引力是地球的六分之一，不知我到月球背面会不会掉下去？但是，我豁出去了，死踩油门朝月球背面开去。十分钟过去了，我们也到达了月球背面。我暗自庆幸我们没有掉入无底的宇宙中。突然，一个长着六只眼睛、四只手，怪模怪样的月球人从一个洞里跳出来。打手势想告诉我们，他发现了我们，想和我们合影。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8"/>
          <p:cNvSpPr/>
          <p:nvPr/>
        </p:nvSpPr>
        <p:spPr>
          <a:xfrm>
            <a:off x="793750" y="1065213"/>
            <a:ext cx="7416800" cy="31067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这个机会真是求之不得呢！合过影后，我也得到了一张照片。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该回去了，我依依不舍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r>
              <a:rPr lang="zh-CN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和月球人说再见。上了火箭，别人都问我哪儿得来的照片，我得意扬扬地说：“是和月球人照的！”回家以后，我经常看这张照片，如果明年还有机会去月球，我一定再去！</a:t>
            </a:r>
            <a:endParaRPr lang="zh-CN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文本框 1"/>
          <p:cNvSpPr/>
          <p:nvPr/>
        </p:nvSpPr>
        <p:spPr>
          <a:xfrm>
            <a:off x="684213" y="1052513"/>
            <a:ext cx="7786687" cy="3108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总评：</a:t>
            </a:r>
            <a:r>
              <a:rPr lang="zh-CN" altLang="zh-CN" sz="2800" b="1">
                <a:latin typeface="宋体" panose="02010600030101010101" pitchFamily="2" charset="-122"/>
              </a:rPr>
              <a:t>在这篇习作里，小作者以丰富的想象力、极具新意的构思，向我们叙述了发生在</a:t>
            </a:r>
            <a:r>
              <a:rPr lang="en-US" altLang="zh-CN" sz="2800" b="1">
                <a:latin typeface="宋体" panose="02010600030101010101" pitchFamily="2" charset="-122"/>
              </a:rPr>
              <a:t>2037</a:t>
            </a:r>
            <a:r>
              <a:rPr lang="zh-CN" altLang="zh-CN" sz="2800" b="1">
                <a:latin typeface="宋体" panose="02010600030101010101" pitchFamily="2" charset="-122"/>
              </a:rPr>
              <a:t>年的事。小作者生动详细地记叙了</a:t>
            </a:r>
            <a:r>
              <a:rPr lang="en-US" altLang="zh-CN" sz="2800" b="1">
                <a:latin typeface="宋体" panose="02010600030101010101" pitchFamily="2" charset="-122"/>
              </a:rPr>
              <a:t>“</a:t>
            </a:r>
            <a:r>
              <a:rPr lang="zh-CN" altLang="zh-CN" sz="2800" b="1">
                <a:latin typeface="宋体" panose="02010600030101010101" pitchFamily="2" charset="-122"/>
              </a:rPr>
              <a:t>神舟二十五号</a:t>
            </a:r>
            <a:r>
              <a:rPr lang="en-US" altLang="zh-CN" sz="2800" b="1">
                <a:latin typeface="宋体" panose="02010600030101010101" pitchFamily="2" charset="-122"/>
              </a:rPr>
              <a:t>”</a:t>
            </a:r>
            <a:r>
              <a:rPr lang="zh-CN" altLang="zh-CN" sz="2800" b="1">
                <a:latin typeface="宋体" panose="02010600030101010101" pitchFamily="2" charset="-122"/>
              </a:rPr>
              <a:t>发射的情形、漫步月球时的情景以及偶遇“月球人”的情景，展示了未来中国强大的科技实力。习作线索清晰，描写生动具体，想象丰富大胆，又令人信服。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pic>
        <p:nvPicPr>
          <p:cNvPr id="24579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36200" y="115824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218" name="组合 19"/>
          <p:cNvGrpSpPr/>
          <p:nvPr/>
        </p:nvGrpSpPr>
        <p:grpSpPr>
          <a:xfrm>
            <a:off x="-63500" y="103188"/>
            <a:ext cx="3103563" cy="696912"/>
            <a:chOff x="-87954" y="-16860"/>
            <a:chExt cx="3702890" cy="699329"/>
          </a:xfrm>
        </p:grpSpPr>
        <p:sp>
          <p:nvSpPr>
            <p:cNvPr id="9219" name="组合 20"/>
            <p:cNvSpPr>
              <a:spLocks noGrp="1" noChangeAspect="1"/>
            </p:cNvSpPr>
            <p:nvPr/>
          </p:nvSpPr>
          <p:spPr>
            <a:xfrm>
              <a:off x="-87954" y="-10228"/>
              <a:ext cx="2782367" cy="692697"/>
            </a:xfr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9220" name="组合 2"/>
            <p:cNvGrpSpPr/>
            <p:nvPr/>
          </p:nvGrpSpPr>
          <p:grpSpPr>
            <a:xfrm>
              <a:off x="-41780" y="-10025"/>
              <a:ext cx="2690020" cy="649017"/>
              <a:chOff x="-468560" y="792444"/>
              <a:chExt cx="2844801" cy="649017"/>
            </a:xfrm>
          </p:grpSpPr>
          <p:sp>
            <p:nvSpPr>
              <p:cNvPr id="9221" name="流程图: 准备 27"/>
              <p:cNvSpPr/>
              <p:nvPr/>
            </p:nvSpPr>
            <p:spPr>
              <a:xfrm>
                <a:off x="-469318" y="791981"/>
                <a:ext cx="2846325" cy="648353"/>
              </a:xfrm>
              <a:prstGeom prst="flowChartPreparation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9222" name="矩形 30"/>
              <p:cNvSpPr/>
              <p:nvPr/>
            </p:nvSpPr>
            <p:spPr>
              <a:xfrm rot="16200000">
                <a:off x="1762051" y="643777"/>
                <a:ext cx="466750" cy="763160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9223" name="矩形 31"/>
              <p:cNvSpPr/>
              <p:nvPr/>
            </p:nvSpPr>
            <p:spPr>
              <a:xfrm rot="16200000">
                <a:off x="-321114" y="643777"/>
                <a:ext cx="466750" cy="763160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9224" name="TextBox 3"/>
            <p:cNvSpPr/>
            <p:nvPr/>
          </p:nvSpPr>
          <p:spPr>
            <a:xfrm>
              <a:off x="546720" y="-16860"/>
              <a:ext cx="3068216" cy="5714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导入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225" name="矩形 14"/>
          <p:cNvSpPr/>
          <p:nvPr/>
        </p:nvSpPr>
        <p:spPr>
          <a:xfrm>
            <a:off x="1042988" y="1412875"/>
            <a:ext cx="7632700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latin typeface="宋体" panose="02010600030101010101" pitchFamily="2" charset="-122"/>
              </a:rPr>
              <a:t>同学们，你们读过科幻故事吗？什么是科幻故事？</a:t>
            </a:r>
            <a:endParaRPr lang="zh-CN" altLang="en-US" sz="2000"/>
          </a:p>
        </p:txBody>
      </p:sp>
      <p:sp>
        <p:nvSpPr>
          <p:cNvPr id="9226" name="矩形 13"/>
          <p:cNvSpPr/>
          <p:nvPr/>
        </p:nvSpPr>
        <p:spPr>
          <a:xfrm>
            <a:off x="1187450" y="2852738"/>
            <a:ext cx="4464050" cy="2676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>
                <a:solidFill>
                  <a:srgbClr val="FF0000"/>
                </a:solidFill>
              </a:rPr>
              <a:t>        科幻是科学幻想的简称。科幻故事是人们根据一些科学知识编写出来的故事，大多发生在未来。科幻故事大多是虚构的，需要人发挥自己的想象力。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9227" name="Picture 12" descr="https://gss1.bdstatic.com/9vo3dSag_xI4khGkpoWK1HF6hhy/baike/w%3D268%3Bg%3D0/sign=09f82da356e736d158138b0ea36b28ff/728da9773912b31b01a7ae568418367adbb4e18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2205038"/>
            <a:ext cx="2552700" cy="3781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 fill="hold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animBg="1"/>
      <p:bldP spid="92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组合 106"/>
          <p:cNvGrpSpPr/>
          <p:nvPr/>
        </p:nvGrpSpPr>
        <p:grpSpPr>
          <a:xfrm>
            <a:off x="-63500" y="103188"/>
            <a:ext cx="2673350" cy="696912"/>
            <a:chOff x="-87954" y="-16621"/>
            <a:chExt cx="3188577" cy="699090"/>
          </a:xfrm>
        </p:grpSpPr>
        <p:sp>
          <p:nvSpPr>
            <p:cNvPr id="10243" name="组合 20"/>
            <p:cNvSpPr>
              <a:spLocks noGrp="1" noChangeAspect="1"/>
            </p:cNvSpPr>
            <p:nvPr/>
          </p:nvSpPr>
          <p:spPr>
            <a:xfrm>
              <a:off x="-87954" y="-10228"/>
              <a:ext cx="2782367" cy="692697"/>
            </a:xfr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0244" name="组合 2"/>
            <p:cNvGrpSpPr/>
            <p:nvPr/>
          </p:nvGrpSpPr>
          <p:grpSpPr>
            <a:xfrm>
              <a:off x="-41899" y="-10228"/>
              <a:ext cx="2690258" cy="649801"/>
              <a:chOff x="-468686" y="792241"/>
              <a:chExt cx="2845053" cy="649801"/>
            </a:xfrm>
          </p:grpSpPr>
          <p:sp>
            <p:nvSpPr>
              <p:cNvPr id="10245" name="流程图: 准备 5"/>
              <p:cNvSpPr/>
              <p:nvPr/>
            </p:nvSpPr>
            <p:spPr>
              <a:xfrm>
                <a:off x="-469333" y="792218"/>
                <a:ext cx="2845414" cy="649724"/>
              </a:xfrm>
              <a:prstGeom prst="flowChartPreparation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0246" name="矩形 6"/>
              <p:cNvSpPr/>
              <p:nvPr/>
            </p:nvSpPr>
            <p:spPr>
              <a:xfrm rot="16200000">
                <a:off x="1760530" y="644851"/>
                <a:ext cx="468183" cy="762916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0247" name="矩形 7"/>
              <p:cNvSpPr/>
              <p:nvPr/>
            </p:nvSpPr>
            <p:spPr>
              <a:xfrm rot="16200000">
                <a:off x="-321966" y="644851"/>
                <a:ext cx="468183" cy="762916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0248" name="TextBox 3"/>
            <p:cNvSpPr/>
            <p:nvPr/>
          </p:nvSpPr>
          <p:spPr>
            <a:xfrm>
              <a:off x="288094" y="-16621"/>
              <a:ext cx="2812529" cy="5714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习作内容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249" name="文本框 2"/>
          <p:cNvSpPr/>
          <p:nvPr/>
        </p:nvSpPr>
        <p:spPr>
          <a:xfrm>
            <a:off x="0" y="928688"/>
            <a:ext cx="8858250" cy="19383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zh-CN" sz="6000" b="1">
                <a:solidFill>
                  <a:srgbClr val="FF0000"/>
                </a:solidFill>
              </a:rPr>
              <a:t>插上科学的翅膀飞</a:t>
            </a:r>
            <a:endParaRPr lang="zh-CN" altLang="zh-CN" sz="6000" b="1">
              <a:solidFill>
                <a:srgbClr val="FF0000"/>
              </a:solidFill>
            </a:endParaRPr>
          </a:p>
          <a:p>
            <a:pPr algn="ctr"/>
            <a:endParaRPr lang="zh-CN" altLang="en-US" sz="6000" b="1" i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50" name="图片 1" descr="E7%Q0G7[)RPM6F3DVV3`E6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2800" y="2235200"/>
            <a:ext cx="7810500" cy="3284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1"/>
          <p:cNvSpPr/>
          <p:nvPr/>
        </p:nvSpPr>
        <p:spPr>
          <a:xfrm>
            <a:off x="395288" y="1484313"/>
            <a:ext cx="8224837" cy="25225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304800" eaLnBrk="0" hangingPunct="0"/>
            <a:r>
              <a:rPr lang="en-US" altLang="zh-CN" sz="2800" b="1">
                <a:latin typeface="宋体" panose="02010600030101010101" pitchFamily="2" charset="-122"/>
              </a:rPr>
              <a:t>   </a:t>
            </a:r>
            <a:r>
              <a:rPr lang="zh-CN" altLang="zh-CN" sz="2800" b="1">
                <a:latin typeface="宋体" panose="02010600030101010101" pitchFamily="2" charset="-122"/>
              </a:rPr>
              <a:t>想象一下，如果大脑可以直接从书上拷贝知识，如果你在火星上生活，如果能用时光机穿越时空回到恐龙时代……会发生些什么</a:t>
            </a:r>
            <a:r>
              <a:rPr lang="en-US" altLang="zh-CN" sz="2800" b="1">
                <a:latin typeface="宋体" panose="02010600030101010101" pitchFamily="2" charset="-122"/>
              </a:rPr>
              <a:t>?</a:t>
            </a:r>
            <a:endParaRPr lang="en-US" altLang="zh-CN" sz="2800" b="1">
              <a:latin typeface="宋体" panose="02010600030101010101" pitchFamily="2" charset="-122"/>
            </a:endParaRPr>
          </a:p>
          <a:p>
            <a:pPr indent="304800" eaLnBrk="0" hangingPunct="0"/>
            <a:r>
              <a:rPr lang="zh-CN" altLang="en-US" sz="2800" b="1">
                <a:latin typeface="宋体" panose="02010600030101010101" pitchFamily="2" charset="-122"/>
              </a:rPr>
              <a:t>  让我们写一个科幻故事，将头脑中天马行空的想象记录下来。</a:t>
            </a:r>
            <a:endParaRPr lang="zh-CN" altLang="en-US" sz="2800" b="1">
              <a:latin typeface="宋体" panose="02010600030101010101" pitchFamily="2" charset="-122"/>
            </a:endParaRPr>
          </a:p>
          <a:p>
            <a:pPr indent="304800" eaLnBrk="0" hangingPunct="0"/>
            <a:endParaRPr lang="zh-CN" alt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https://timgsa.baidu.com/timg?image&amp;quality=80&amp;size=b9999_10000&amp;sec=1541249098138&amp;di=0788dc4ba25ae3e0d9ea14b92c0b33cf&amp;imgtype=0&amp;src=http%3A%2F%2Fimgsrc.baidu.com%2Fimgad%2Fpic%2Fitem%2F03087bf40ad162d9c199bfd41bdfa9ec8b13cd8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0788" y="4437063"/>
            <a:ext cx="2751137" cy="19446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291" name="组合 106"/>
          <p:cNvGrpSpPr/>
          <p:nvPr/>
        </p:nvGrpSpPr>
        <p:grpSpPr>
          <a:xfrm>
            <a:off x="-63500" y="123825"/>
            <a:ext cx="3754438" cy="784225"/>
            <a:chOff x="-87954" y="-10228"/>
            <a:chExt cx="3665026" cy="692697"/>
          </a:xfrm>
        </p:grpSpPr>
        <p:sp>
          <p:nvSpPr>
            <p:cNvPr id="12292" name="组合 20"/>
            <p:cNvSpPr>
              <a:spLocks noGrp="1" noChangeAspect="1"/>
            </p:cNvSpPr>
            <p:nvPr/>
          </p:nvSpPr>
          <p:spPr>
            <a:xfrm>
              <a:off x="-87954" y="-10228"/>
              <a:ext cx="2782367" cy="692697"/>
            </a:xfr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2293" name="组合 2"/>
            <p:cNvGrpSpPr/>
            <p:nvPr/>
          </p:nvGrpSpPr>
          <p:grpSpPr>
            <a:xfrm>
              <a:off x="-41899" y="-10228"/>
              <a:ext cx="2690258" cy="649801"/>
              <a:chOff x="-468686" y="792241"/>
              <a:chExt cx="2845053" cy="649801"/>
            </a:xfrm>
          </p:grpSpPr>
          <p:sp>
            <p:nvSpPr>
              <p:cNvPr id="12294" name="流程图: 准备 5"/>
              <p:cNvSpPr/>
              <p:nvPr/>
            </p:nvSpPr>
            <p:spPr>
              <a:xfrm>
                <a:off x="-468226" y="792241"/>
                <a:ext cx="2845063" cy="649229"/>
              </a:xfrm>
              <a:prstGeom prst="flowChartPreparation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2295" name="矩形 6"/>
              <p:cNvSpPr/>
              <p:nvPr/>
            </p:nvSpPr>
            <p:spPr>
              <a:xfrm rot="16200000">
                <a:off x="1761632" y="645377"/>
                <a:ext cx="468342" cy="762070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12296" name="矩形 7"/>
              <p:cNvSpPr/>
              <p:nvPr/>
            </p:nvSpPr>
            <p:spPr>
              <a:xfrm rot="16200000">
                <a:off x="-321360" y="645375"/>
                <a:ext cx="468342" cy="762071"/>
              </a:xfrm>
              <a:prstGeom prst="rect">
                <a:avLst/>
              </a:prstGeom>
              <a:solidFill>
                <a:srgbClr val="80C269"/>
              </a:solidFill>
              <a:ln w="25400">
                <a:noFill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2297" name="TextBox 3"/>
            <p:cNvSpPr/>
            <p:nvPr/>
          </p:nvSpPr>
          <p:spPr>
            <a:xfrm>
              <a:off x="464253" y="46934"/>
              <a:ext cx="3112819" cy="5714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习作指导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298" name="文本框 3"/>
          <p:cNvSpPr/>
          <p:nvPr/>
        </p:nvSpPr>
        <p:spPr>
          <a:xfrm>
            <a:off x="642938" y="1492250"/>
            <a:ext cx="7385050" cy="30464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/>
              <a:t>   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1.</a:t>
            </a:r>
            <a:r>
              <a:rPr lang="zh-CN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写前——和同学交流：</a:t>
            </a:r>
            <a:endParaRPr lang="zh-CN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zh-CN" sz="3200">
                <a:latin typeface="宋体" panose="02010600030101010101" pitchFamily="2" charset="-122"/>
              </a:rPr>
              <a:t>（</a:t>
            </a:r>
            <a:r>
              <a:rPr lang="en-US" altLang="zh-CN" sz="3200">
                <a:latin typeface="宋体" panose="02010600030101010101" pitchFamily="2" charset="-122"/>
              </a:rPr>
              <a:t>1</a:t>
            </a:r>
            <a:r>
              <a:rPr lang="zh-CN" altLang="zh-CN" sz="3200">
                <a:latin typeface="宋体" panose="02010600030101010101" pitchFamily="2" charset="-122"/>
              </a:rPr>
              <a:t>）你印象最深刻的科幻故事是什么</a:t>
            </a:r>
            <a:r>
              <a:rPr lang="en-US" altLang="zh-CN" sz="3200">
                <a:latin typeface="宋体" panose="02010600030101010101" pitchFamily="2" charset="-122"/>
              </a:rPr>
              <a:t>?</a:t>
            </a:r>
            <a:endParaRPr lang="zh-CN" altLang="zh-CN" sz="3200">
              <a:latin typeface="宋体" panose="02010600030101010101" pitchFamily="2" charset="-122"/>
            </a:endParaRPr>
          </a:p>
          <a:p>
            <a:r>
              <a:rPr lang="zh-CN" altLang="zh-CN" sz="3200">
                <a:latin typeface="宋体" panose="02010600030101010101" pitchFamily="2" charset="-122"/>
              </a:rPr>
              <a:t>（</a:t>
            </a:r>
            <a:r>
              <a:rPr lang="en-US" altLang="zh-CN" sz="3200">
                <a:latin typeface="宋体" panose="02010600030101010101" pitchFamily="2" charset="-122"/>
              </a:rPr>
              <a:t>2</a:t>
            </a:r>
            <a:r>
              <a:rPr lang="zh-CN" altLang="zh-CN" sz="3200">
                <a:latin typeface="宋体" panose="02010600030101010101" pitchFamily="2" charset="-122"/>
              </a:rPr>
              <a:t>）故事里写了哪些现实中并不存在，却看起来令人信服的科学技术？</a:t>
            </a:r>
            <a:endParaRPr lang="zh-CN" altLang="zh-CN" sz="3200">
              <a:latin typeface="宋体" panose="02010600030101010101" pitchFamily="2" charset="-122"/>
            </a:endParaRPr>
          </a:p>
          <a:p>
            <a:r>
              <a:rPr lang="zh-CN" altLang="zh-CN" sz="3200">
                <a:latin typeface="宋体" panose="02010600030101010101" pitchFamily="2" charset="-122"/>
              </a:rPr>
              <a:t>（</a:t>
            </a:r>
            <a:r>
              <a:rPr lang="en-US" altLang="zh-CN" sz="3200">
                <a:latin typeface="宋体" panose="02010600030101010101" pitchFamily="2" charset="-122"/>
              </a:rPr>
              <a:t>3</a:t>
            </a:r>
            <a:r>
              <a:rPr lang="zh-CN" altLang="zh-CN" sz="3200">
                <a:latin typeface="宋体" panose="02010600030101010101" pitchFamily="2" charset="-122"/>
              </a:rPr>
              <a:t>）这些科学技术对人们的生活和命运产生了什么影响？</a:t>
            </a:r>
            <a:endParaRPr lang="zh-CN" altLang="zh-CN" sz="32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https://timgsa.baidu.com/timg?image&amp;quality=80&amp;size=b9999_10000&amp;sec=1541249098138&amp;di=0788dc4ba25ae3e0d9ea14b92c0b33cf&amp;imgtype=0&amp;src=http%3A%2F%2Fimgsrc.baidu.com%2Fimgad%2Fpic%2Fitem%2F03087bf40ad162d9c199bfd41bdfa9ec8b13cd8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0788" y="4437063"/>
            <a:ext cx="2751137" cy="1944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文本框 3"/>
          <p:cNvSpPr/>
          <p:nvPr/>
        </p:nvSpPr>
        <p:spPr>
          <a:xfrm>
            <a:off x="468313" y="1196975"/>
            <a:ext cx="8215312" cy="25527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>
                <a:latin typeface="宋体" panose="02010600030101010101" pitchFamily="2" charset="-122"/>
              </a:rPr>
              <a:t>  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2.</a:t>
            </a:r>
            <a:r>
              <a:rPr lang="zh-CN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写时—大胆设想：</a:t>
            </a:r>
            <a:endParaRPr lang="zh-CN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zh-CN" sz="3200" b="1">
                <a:latin typeface="宋体" panose="02010600030101010101" pitchFamily="2" charset="-122"/>
              </a:rPr>
              <a:t>（</a:t>
            </a:r>
            <a:r>
              <a:rPr lang="en-US" altLang="zh-CN" sz="3200" b="1">
                <a:latin typeface="宋体" panose="02010600030101010101" pitchFamily="2" charset="-122"/>
              </a:rPr>
              <a:t>1</a:t>
            </a:r>
            <a:r>
              <a:rPr lang="zh-CN" altLang="zh-CN" sz="3200" b="1">
                <a:latin typeface="宋体" panose="02010600030101010101" pitchFamily="2" charset="-122"/>
              </a:rPr>
              <a:t>）在你的笔下，人物的生活环境是怎样的？</a:t>
            </a:r>
            <a:endParaRPr lang="zh-CN" altLang="zh-CN" sz="3200" b="1">
              <a:latin typeface="宋体" panose="02010600030101010101" pitchFamily="2" charset="-122"/>
            </a:endParaRPr>
          </a:p>
          <a:p>
            <a:r>
              <a:rPr lang="zh-CN" altLang="zh-CN" sz="3200" b="1">
                <a:latin typeface="宋体" panose="02010600030101010101" pitchFamily="2" charset="-122"/>
              </a:rPr>
              <a:t>（</a:t>
            </a:r>
            <a:r>
              <a:rPr lang="en-US" altLang="zh-CN" sz="3200" b="1">
                <a:latin typeface="宋体" panose="02010600030101010101" pitchFamily="2" charset="-122"/>
              </a:rPr>
              <a:t>2</a:t>
            </a:r>
            <a:r>
              <a:rPr lang="zh-CN" altLang="zh-CN" sz="3200" b="1">
                <a:latin typeface="宋体" panose="02010600030101010101" pitchFamily="2" charset="-122"/>
              </a:rPr>
              <a:t>）他们可能运用哪些不可思议的科学技术？</a:t>
            </a:r>
            <a:endParaRPr lang="zh-CN" altLang="zh-CN" sz="3200" b="1">
              <a:latin typeface="宋体" panose="02010600030101010101" pitchFamily="2" charset="-122"/>
            </a:endParaRPr>
          </a:p>
          <a:p>
            <a:r>
              <a:rPr lang="zh-CN" altLang="zh-CN" sz="3200" b="1">
                <a:latin typeface="宋体" panose="02010600030101010101" pitchFamily="2" charset="-122"/>
              </a:rPr>
              <a:t>（</a:t>
            </a:r>
            <a:r>
              <a:rPr lang="en-US" altLang="zh-CN" sz="3200" b="1">
                <a:latin typeface="宋体" panose="02010600030101010101" pitchFamily="2" charset="-122"/>
              </a:rPr>
              <a:t>3</a:t>
            </a:r>
            <a:r>
              <a:rPr lang="zh-CN" altLang="zh-CN" sz="3200" b="1">
                <a:latin typeface="宋体" panose="02010600030101010101" pitchFamily="2" charset="-122"/>
              </a:rPr>
              <a:t>）这些科学技术使故事中的人物有了怎样的奇特经历</a:t>
            </a:r>
            <a:r>
              <a:rPr lang="en-US" altLang="zh-CN" sz="3200" b="1">
                <a:latin typeface="宋体" panose="02010600030101010101" pitchFamily="2" charset="-122"/>
              </a:rPr>
              <a:t>?</a:t>
            </a:r>
            <a:endParaRPr lang="zh-CN" altLang="zh-CN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1"/>
          <p:cNvSpPr/>
          <p:nvPr/>
        </p:nvSpPr>
        <p:spPr>
          <a:xfrm>
            <a:off x="395288" y="506413"/>
            <a:ext cx="7848600" cy="3540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200"/>
              <a:t>   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3.</a:t>
            </a:r>
            <a:r>
              <a:rPr lang="zh-CN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写后——和同学交流：</a:t>
            </a:r>
            <a:endParaRPr lang="zh-CN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zh-CN" sz="3200" b="1">
                <a:latin typeface="宋体" panose="02010600030101010101" pitchFamily="2" charset="-122"/>
              </a:rPr>
              <a:t>（</a:t>
            </a:r>
            <a:r>
              <a:rPr lang="en-US" altLang="zh-CN" sz="3200" b="1">
                <a:latin typeface="宋体" panose="02010600030101010101" pitchFamily="2" charset="-122"/>
              </a:rPr>
              <a:t>1</a:t>
            </a:r>
            <a:r>
              <a:rPr lang="zh-CN" altLang="zh-CN" sz="3200" b="1">
                <a:latin typeface="宋体" panose="02010600030101010101" pitchFamily="2" charset="-122"/>
              </a:rPr>
              <a:t>）看看谁写的科幻故事奇特而又令人信服。</a:t>
            </a:r>
            <a:endParaRPr lang="zh-CN" altLang="zh-CN" sz="3200" b="1">
              <a:latin typeface="宋体" panose="02010600030101010101" pitchFamily="2" charset="-122"/>
            </a:endParaRPr>
          </a:p>
          <a:p>
            <a:r>
              <a:rPr lang="zh-CN" altLang="zh-CN" sz="3200" b="1">
                <a:latin typeface="宋体" panose="02010600030101010101" pitchFamily="2" charset="-122"/>
              </a:rPr>
              <a:t>（</a:t>
            </a:r>
            <a:r>
              <a:rPr lang="en-US" altLang="zh-CN" sz="3200" b="1">
                <a:latin typeface="宋体" panose="02010600030101010101" pitchFamily="2" charset="-122"/>
              </a:rPr>
              <a:t>2</a:t>
            </a:r>
            <a:r>
              <a:rPr lang="zh-CN" altLang="zh-CN" sz="3200" b="1">
                <a:latin typeface="宋体" panose="02010600030101010101" pitchFamily="2" charset="-122"/>
              </a:rPr>
              <a:t>）读一读，看看是否通顺，重点部分是否写清楚了，再认真改一改。</a:t>
            </a:r>
            <a:endParaRPr lang="zh-CN" altLang="zh-CN" sz="3200" b="1">
              <a:latin typeface="宋体" panose="02010600030101010101" pitchFamily="2" charset="-122"/>
            </a:endParaRPr>
          </a:p>
          <a:p>
            <a:r>
              <a:rPr lang="zh-CN" altLang="zh-CN" sz="3200" b="1">
                <a:latin typeface="宋体" panose="02010600030101010101" pitchFamily="2" charset="-122"/>
              </a:rPr>
              <a:t>（</a:t>
            </a:r>
            <a:r>
              <a:rPr lang="en-US" altLang="zh-CN" sz="3200" b="1">
                <a:latin typeface="宋体" panose="02010600030101010101" pitchFamily="2" charset="-122"/>
              </a:rPr>
              <a:t>3</a:t>
            </a:r>
            <a:r>
              <a:rPr lang="zh-CN" altLang="zh-CN" sz="3200" b="1">
                <a:latin typeface="宋体" panose="02010600030101010101" pitchFamily="2" charset="-122"/>
              </a:rPr>
              <a:t>）可以和同学交换修改，认真听取同学的意见和建议，互相启发，互相补充。</a:t>
            </a:r>
            <a:endParaRPr lang="zh-CN" altLang="zh-CN" sz="3200" b="1">
              <a:latin typeface="宋体" panose="02010600030101010101" pitchFamily="2" charset="-122"/>
            </a:endParaRPr>
          </a:p>
        </p:txBody>
      </p:sp>
      <p:pic>
        <p:nvPicPr>
          <p:cNvPr id="14339" name="Picture 2" descr="https://timgsa.baidu.com/timg?image&amp;quality=80&amp;size=b9999_10000&amp;sec=1541249098138&amp;di=0788dc4ba25ae3e0d9ea14b92c0b33cf&amp;imgtype=0&amp;src=http%3A%2F%2Fimgsrc.baidu.com%2Fimgad%2Fpic%2Fitem%2F03087bf40ad162d9c199bfd41bdfa9ec8b13cd8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0788" y="4437063"/>
            <a:ext cx="2751137" cy="1944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5" descr="https://timgsa.baidu.com/timg?image&amp;quality=80&amp;size=b9999_10000&amp;sec=1541255072385&amp;di=aa29baea8313ada037b23d07ae8be1d1&amp;imgtype=0&amp;src=http%3A%2F%2Fbpic.588ku.com%2Fback_pic%2F04%2F85%2F36%2F5458ddf6197661b.jpg"/>
          <p:cNvPicPr>
            <a:picLocks noChangeAspect="1"/>
          </p:cNvPicPr>
          <p:nvPr/>
        </p:nvPicPr>
        <p:blipFill>
          <a:blip r:embed="rId1"/>
          <a:srcRect l="5988" r="14014"/>
          <a:stretch>
            <a:fillRect/>
          </a:stretch>
        </p:blipFill>
        <p:spPr>
          <a:xfrm>
            <a:off x="0" y="100013"/>
            <a:ext cx="9144000" cy="6329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文本框 5"/>
          <p:cNvSpPr/>
          <p:nvPr/>
        </p:nvSpPr>
        <p:spPr>
          <a:xfrm>
            <a:off x="252413" y="692150"/>
            <a:ext cx="2806700" cy="500063"/>
          </a:xfrm>
          <a:prstGeom prst="rect">
            <a:avLst/>
          </a:prstGeom>
          <a:solidFill>
            <a:srgbClr val="FFCC66"/>
          </a:solidFill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marL="457200" indent="-457200">
              <a:spcBef>
                <a:spcPts val="1800"/>
              </a:spcBef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你的题目可以是：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4" name="文本框 5"/>
          <p:cNvSpPr/>
          <p:nvPr/>
        </p:nvSpPr>
        <p:spPr>
          <a:xfrm>
            <a:off x="539750" y="3429000"/>
            <a:ext cx="2663825" cy="561975"/>
          </a:xfrm>
          <a:prstGeom prst="rect">
            <a:avLst/>
          </a:prstGeom>
          <a:solidFill>
            <a:srgbClr val="D99694"/>
          </a:solidFill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marL="457200" indent="-457200">
              <a:spcBef>
                <a:spcPts val="1800"/>
              </a:spcBef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我要飞得更高</a:t>
            </a:r>
            <a:endParaRPr lang="en-US" altLang="zh-CN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5" name="文本框 5"/>
          <p:cNvSpPr/>
          <p:nvPr/>
        </p:nvSpPr>
        <p:spPr>
          <a:xfrm>
            <a:off x="2268538" y="1484313"/>
            <a:ext cx="1943100" cy="561975"/>
          </a:xfrm>
          <a:prstGeom prst="rect">
            <a:avLst/>
          </a:prstGeom>
          <a:solidFill>
            <a:srgbClr val="D99694"/>
          </a:solidFill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marL="457200" indent="-457200">
              <a:spcBef>
                <a:spcPts val="1800"/>
              </a:spcBef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漫步月球</a:t>
            </a:r>
            <a:endParaRPr lang="en-US" altLang="zh-CN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文本框 5"/>
          <p:cNvSpPr/>
          <p:nvPr/>
        </p:nvSpPr>
        <p:spPr>
          <a:xfrm>
            <a:off x="2843213" y="2276475"/>
            <a:ext cx="2233612" cy="561975"/>
          </a:xfrm>
          <a:prstGeom prst="rect">
            <a:avLst/>
          </a:prstGeom>
          <a:solidFill>
            <a:srgbClr val="D99694"/>
          </a:solidFill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marL="457200" indent="-457200">
              <a:spcBef>
                <a:spcPts val="1800"/>
              </a:spcBef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月球度假村</a:t>
            </a:r>
            <a:endParaRPr lang="en-US" altLang="zh-CN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7" name="文本框 5"/>
          <p:cNvSpPr/>
          <p:nvPr/>
        </p:nvSpPr>
        <p:spPr>
          <a:xfrm>
            <a:off x="5219700" y="1628775"/>
            <a:ext cx="1944688" cy="561975"/>
          </a:xfrm>
          <a:prstGeom prst="rect">
            <a:avLst/>
          </a:prstGeom>
          <a:solidFill>
            <a:srgbClr val="D99694"/>
          </a:solidFill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marL="457200" indent="-457200">
              <a:spcBef>
                <a:spcPts val="1800"/>
              </a:spcBef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太空旅行</a:t>
            </a:r>
            <a:endParaRPr lang="en-US" altLang="zh-CN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8" name="文本框 5"/>
          <p:cNvSpPr/>
          <p:nvPr/>
        </p:nvSpPr>
        <p:spPr>
          <a:xfrm>
            <a:off x="5364163" y="3429000"/>
            <a:ext cx="3003550" cy="560388"/>
          </a:xfrm>
          <a:prstGeom prst="rect">
            <a:avLst/>
          </a:prstGeom>
          <a:solidFill>
            <a:srgbClr val="D99694"/>
          </a:solidFill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marL="457200" indent="-457200">
              <a:spcBef>
                <a:spcPts val="1800"/>
              </a:spcBef>
            </a:pPr>
            <a:r>
              <a:rPr lang="zh-CN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我的背包飞行器</a:t>
            </a:r>
            <a:endParaRPr lang="zh-CN" altLang="zh-CN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4" grpId="0" animBg="1"/>
      <p:bldP spid="15365" grpId="0" animBg="1"/>
      <p:bldP spid="15366" grpId="0" animBg="1"/>
      <p:bldP spid="15367" grpId="0" animBg="1"/>
      <p:bldP spid="1536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Box 4"/>
          <p:cNvSpPr/>
          <p:nvPr/>
        </p:nvSpPr>
        <p:spPr>
          <a:xfrm>
            <a:off x="539750" y="620713"/>
            <a:ext cx="4852988" cy="523875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这些好词你可以学习一下哟！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7" name="矩形 2"/>
          <p:cNvSpPr/>
          <p:nvPr/>
        </p:nvSpPr>
        <p:spPr>
          <a:xfrm>
            <a:off x="395288" y="1700213"/>
            <a:ext cx="7921625" cy="22463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 分身术  核动力  操纵杆   探测仪  能源卡  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滤音器  超音速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br>
              <a:rPr lang="zh-CN" altLang="en-US" sz="2800" b="1">
                <a:latin typeface="宋体" panose="02010600030101010101" pitchFamily="2" charset="-122"/>
              </a:rPr>
            </a:br>
            <a:r>
              <a:rPr lang="zh-CN" altLang="en-US" sz="2800" b="1">
                <a:latin typeface="宋体" panose="02010600030101010101" pitchFamily="2" charset="-122"/>
              </a:rPr>
              <a:t> 天马行空  时光隧道  微型武器  遗传密码  </a:t>
            </a:r>
            <a:endParaRPr lang="en-US" altLang="zh-CN" sz="2800" b="1">
              <a:latin typeface="宋体" panose="02010600030101010101" pitchFamily="2" charset="-122"/>
            </a:endParaRPr>
          </a:p>
          <a:p>
            <a:r>
              <a:rPr lang="zh-CN" altLang="en-US" sz="2800" b="1">
                <a:latin typeface="宋体" panose="02010600030101010101" pitchFamily="2" charset="-122"/>
              </a:rPr>
              <a:t> 突发奇想  智能芯片  睡眼惺忪  恍然大悟 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7" grpId="0" animBg="1"/>
    </p:bldLst>
  </p:timing>
</p:sld>
</file>

<file path=ppt/theme/theme1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1794</Words>
  <Application>WPS 演示</Application>
  <PresentationFormat/>
  <Paragraphs>82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Calibri</vt:lpstr>
      <vt:lpstr>黑体</vt:lpstr>
      <vt:lpstr>楷体</vt:lpstr>
      <vt:lpstr>Arial Unicode MS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2021-03-16T09:49:29Z</cp:lastPrinted>
  <dcterms:created xsi:type="dcterms:W3CDTF">2021-03-16T09:49:29Z</dcterms:created>
  <dcterms:modified xsi:type="dcterms:W3CDTF">2021-11-06T12:07:12Z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184F750DCC6743369B4CD8BD97BEAE9B</vt:lpwstr>
  </property>
  <property fmtid="{D5CDD505-2E9C-101B-9397-08002B2CF9AE}" pid="7" name="KSOProductBuildVer">
    <vt:lpwstr>2052-11.1.0.10938</vt:lpwstr>
  </property>
</Properties>
</file>