
<file path=[Content_Types].xml><?xml version="1.0" encoding="utf-8"?>
<Types xmlns="http://schemas.openxmlformats.org/package/2006/content-types">
  <Default Extension="jpeg" ContentType="image/jpeg"/>
  <Default Extension="JPG" ContentType="image/.jp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sldIdLst>
    <p:sldId id="269" r:id="rId4"/>
    <p:sldId id="282" r:id="rId6"/>
    <p:sldId id="257" r:id="rId7"/>
    <p:sldId id="259" r:id="rId8"/>
    <p:sldId id="260" r:id="rId9"/>
    <p:sldId id="261" r:id="rId10"/>
    <p:sldId id="264" r:id="rId11"/>
    <p:sldId id="262" r:id="rId12"/>
    <p:sldId id="266" r:id="rId13"/>
    <p:sldId id="263" r:id="rId14"/>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sz="2000"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sz="2000"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2000"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2000"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2000"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2000"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2000"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2000"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2000"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6600FF"/>
    <a:srgbClr val="0000FF"/>
    <a:srgbClr val="FFFF99"/>
    <a:srgbClr val="0066FF"/>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8"/>
    <p:restoredTop sz="86438"/>
  </p:normalViewPr>
  <p:slideViewPr>
    <p:cSldViewPr showGuides="1">
      <p:cViewPr varScale="1">
        <p:scale>
          <a:sx n="90" d="100"/>
          <a:sy n="90" d="100"/>
        </p:scale>
        <p:origin x="336" y="84"/>
      </p:cViewPr>
      <p:guideLst>
        <p:guide orient="horz" pos="2160"/>
        <p:guide pos="2909"/>
      </p:guideLst>
    </p:cSldViewPr>
  </p:slideViewPr>
  <p:outlineViewPr>
    <p:cViewPr>
      <p:scale>
        <a:sx n="33" d="100"/>
        <a:sy n="33" d="100"/>
      </p:scale>
      <p:origin x="108" y="0"/>
    </p:cViewPr>
  </p:outlineViewPr>
  <p:notesTextViewPr>
    <p:cViewPr>
      <p:scale>
        <a:sx n="100" d="100"/>
        <a:sy n="100" d="100"/>
      </p:scale>
      <p:origin x="0" y="0"/>
    </p:cViewPr>
  </p:notesTextViewPr>
  <p:sorterViewPr showFormatting="0">
    <p:cViewPr>
      <p:scale>
        <a:sx n="99" d="100"/>
        <a:sy n="99" d="100"/>
      </p:scale>
      <p:origin x="0" y="0"/>
    </p:cViewPr>
  </p:sorter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colorful5#41">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5E6590A4-9632-4481-B10E-4DC4F3CF4B7D}" type="doc">
      <dgm:prSet loTypeId="urn:microsoft.com/office/officeart/2005/8/layout/process1" loCatId="process" qsTypeId="urn:microsoft.com/office/officeart/2005/8/quickstyle/simple3#1" qsCatId="simple" csTypeId="urn:microsoft.com/office/officeart/2005/8/colors/colorful5#41" csCatId="colorful" phldr="1"/>
      <dgm:spPr/>
    </dgm:pt>
    <dgm:pt modelId="{7D8D6538-FFA5-4057-BF95-1F41051BDCCD}">
      <dgm:prSet phldrT="[文本]"/>
      <dgm:spPr/>
      <dgm:t>
        <a:bodyPr/>
        <a:lstStyle/>
        <a:p>
          <a:r>
            <a:rPr lang="zh-CN" altLang="en-US" dirty="0"/>
            <a:t>导入</a:t>
          </a:r>
        </a:p>
      </dgm:t>
    </dgm:pt>
    <dgm:pt modelId="{D7C32C2E-85A1-4858-8DCE-D2C44EA44818}" cxnId="{3A92847C-BDE1-4A56-AD36-6C9A535729A8}" type="parTrans">
      <dgm:prSet/>
      <dgm:spPr/>
      <dgm:t>
        <a:bodyPr/>
        <a:lstStyle/>
        <a:p>
          <a:endParaRPr lang="zh-CN" altLang="en-US"/>
        </a:p>
      </dgm:t>
    </dgm:pt>
    <dgm:pt modelId="{A3CED38E-EB10-4769-9108-B2573FA8FBE4}" cxnId="{3A92847C-BDE1-4A56-AD36-6C9A535729A8}" type="sibTrans">
      <dgm:prSet/>
      <dgm:spPr/>
      <dgm:t>
        <a:bodyPr/>
        <a:lstStyle/>
        <a:p>
          <a:endParaRPr lang="zh-CN" altLang="en-US"/>
        </a:p>
      </dgm:t>
    </dgm:pt>
    <dgm:pt modelId="{5CBB7CE5-C92F-46EB-BF11-93A21D2FF561}">
      <dgm:prSet phldrT="[文本]"/>
      <dgm:spPr/>
      <dgm:t>
        <a:bodyPr/>
        <a:lstStyle/>
        <a:p>
          <a:r>
            <a:rPr lang="zh-CN" altLang="en-US" dirty="0"/>
            <a:t>知识讲解</a:t>
          </a:r>
        </a:p>
      </dgm:t>
    </dgm:pt>
    <dgm:pt modelId="{BB6E305E-F4E3-4867-AAD6-977FB8C4455F}" cxnId="{59E881AB-C980-48D6-8C6F-F7338CBD6838}" type="parTrans">
      <dgm:prSet/>
      <dgm:spPr/>
      <dgm:t>
        <a:bodyPr/>
        <a:lstStyle/>
        <a:p>
          <a:endParaRPr lang="zh-CN" altLang="en-US"/>
        </a:p>
      </dgm:t>
    </dgm:pt>
    <dgm:pt modelId="{F01835B3-05F2-46DA-BD7C-EE7438DAD7CE}" cxnId="{59E881AB-C980-48D6-8C6F-F7338CBD6838}" type="sibTrans">
      <dgm:prSet/>
      <dgm:spPr/>
      <dgm:t>
        <a:bodyPr/>
        <a:lstStyle/>
        <a:p>
          <a:endParaRPr lang="zh-CN" altLang="en-US"/>
        </a:p>
      </dgm:t>
    </dgm:pt>
    <dgm:pt modelId="{B8B470CB-DF17-4CB3-90CB-F1BF4FDB0D59}">
      <dgm:prSet phldrT="[文本]"/>
      <dgm:spPr/>
      <dgm:t>
        <a:bodyPr/>
        <a:lstStyle/>
        <a:p>
          <a:r>
            <a:rPr lang="zh-CN" altLang="en-US" dirty="0"/>
            <a:t>课堂练习</a:t>
          </a:r>
        </a:p>
      </dgm:t>
    </dgm:pt>
    <dgm:pt modelId="{6CCC2A86-F85B-44CC-98A3-C46FF64B3170}" cxnId="{8829B035-B4FA-4EE2-874B-8CE70CF04572}" type="parTrans">
      <dgm:prSet/>
      <dgm:spPr/>
      <dgm:t>
        <a:bodyPr/>
        <a:lstStyle/>
        <a:p>
          <a:endParaRPr lang="zh-CN" altLang="en-US"/>
        </a:p>
      </dgm:t>
    </dgm:pt>
    <dgm:pt modelId="{715DB15F-B18C-408D-AF4D-0B689BA0E58F}" cxnId="{8829B035-B4FA-4EE2-874B-8CE70CF04572}" type="sibTrans">
      <dgm:prSet/>
      <dgm:spPr/>
      <dgm:t>
        <a:bodyPr/>
        <a:lstStyle/>
        <a:p>
          <a:endParaRPr lang="zh-CN" altLang="en-US"/>
        </a:p>
      </dgm:t>
    </dgm:pt>
    <dgm:pt modelId="{A71BEDD8-220D-4CBD-929B-E387BF7E5B89}">
      <dgm:prSet phldrT="[文本]"/>
      <dgm:spPr/>
      <dgm:t>
        <a:bodyPr/>
        <a:lstStyle/>
        <a:p>
          <a:r>
            <a:rPr lang="zh-CN" altLang="en-US" dirty="0"/>
            <a:t>小节</a:t>
          </a:r>
        </a:p>
      </dgm:t>
    </dgm:pt>
    <dgm:pt modelId="{B4C59B78-86C3-4A2A-B0F6-61CC32DC173C}" cxnId="{FBDAC2E3-0204-49D7-AE0A-A1529D901268}" type="parTrans">
      <dgm:prSet/>
      <dgm:spPr/>
      <dgm:t>
        <a:bodyPr/>
        <a:lstStyle/>
        <a:p>
          <a:endParaRPr lang="zh-CN" altLang="en-US"/>
        </a:p>
      </dgm:t>
    </dgm:pt>
    <dgm:pt modelId="{EF0640CF-9B5B-4A2A-8EA1-B1435C113D4F}" cxnId="{FBDAC2E3-0204-49D7-AE0A-A1529D901268}" type="sibTrans">
      <dgm:prSet/>
      <dgm:spPr/>
      <dgm:t>
        <a:bodyPr/>
        <a:lstStyle/>
        <a:p>
          <a:endParaRPr lang="zh-CN" altLang="en-US"/>
        </a:p>
      </dgm:t>
    </dgm:pt>
    <dgm:pt modelId="{946525A1-11BE-4473-BD1E-5A02F57FAFE1}" type="pres">
      <dgm:prSet presAssocID="{5E6590A4-9632-4481-B10E-4DC4F3CF4B7D}" presName="Name0" presStyleCnt="0">
        <dgm:presLayoutVars>
          <dgm:dir/>
          <dgm:resizeHandles val="exact"/>
        </dgm:presLayoutVars>
      </dgm:prSet>
      <dgm:spPr/>
    </dgm:pt>
    <dgm:pt modelId="{6BE8C442-C27B-4EE9-A58B-9E5BDD49A0C6}" type="pres">
      <dgm:prSet presAssocID="{7D8D6538-FFA5-4057-BF95-1F41051BDCCD}" presName="node" presStyleLbl="node1" presStyleIdx="0" presStyleCnt="4">
        <dgm:presLayoutVars>
          <dgm:bulletEnabled val="1"/>
        </dgm:presLayoutVars>
      </dgm:prSet>
      <dgm:spPr/>
    </dgm:pt>
    <dgm:pt modelId="{15B0F1CA-E9C1-436F-A000-48C2317E1AEE}" type="pres">
      <dgm:prSet presAssocID="{A3CED38E-EB10-4769-9108-B2573FA8FBE4}" presName="sibTrans" presStyleLbl="sibTrans2D1" presStyleIdx="0" presStyleCnt="3"/>
      <dgm:spPr/>
    </dgm:pt>
    <dgm:pt modelId="{655E6FA8-D806-4120-92B4-695524B5F569}" type="pres">
      <dgm:prSet presAssocID="{A3CED38E-EB10-4769-9108-B2573FA8FBE4}" presName="connectorText" presStyleLbl="sibTrans2D1" presStyleIdx="0" presStyleCnt="3"/>
      <dgm:spPr/>
    </dgm:pt>
    <dgm:pt modelId="{FAE70EB4-13DE-4207-8EEE-64892F90D980}" type="pres">
      <dgm:prSet presAssocID="{5CBB7CE5-C92F-46EB-BF11-93A21D2FF561}" presName="node" presStyleLbl="node1" presStyleIdx="1" presStyleCnt="4">
        <dgm:presLayoutVars>
          <dgm:bulletEnabled val="1"/>
        </dgm:presLayoutVars>
      </dgm:prSet>
      <dgm:spPr/>
    </dgm:pt>
    <dgm:pt modelId="{41B76FD1-4D28-4EF4-BF3A-265F6D2C909C}" type="pres">
      <dgm:prSet presAssocID="{F01835B3-05F2-46DA-BD7C-EE7438DAD7CE}" presName="sibTrans" presStyleLbl="sibTrans2D1" presStyleIdx="1" presStyleCnt="3"/>
      <dgm:spPr/>
    </dgm:pt>
    <dgm:pt modelId="{D789DD17-C468-41E2-88AD-4B7F7990EB39}" type="pres">
      <dgm:prSet presAssocID="{F01835B3-05F2-46DA-BD7C-EE7438DAD7CE}" presName="connectorText" presStyleLbl="sibTrans2D1" presStyleIdx="1" presStyleCnt="3"/>
      <dgm:spPr/>
    </dgm:pt>
    <dgm:pt modelId="{2D20D324-F089-495B-A6AB-B3CA71D2E04A}" type="pres">
      <dgm:prSet presAssocID="{B8B470CB-DF17-4CB3-90CB-F1BF4FDB0D59}" presName="node" presStyleLbl="node1" presStyleIdx="2" presStyleCnt="4">
        <dgm:presLayoutVars>
          <dgm:bulletEnabled val="1"/>
        </dgm:presLayoutVars>
      </dgm:prSet>
      <dgm:spPr/>
    </dgm:pt>
    <dgm:pt modelId="{A363207B-3AD6-472F-AB35-5DE074AB6BC2}" type="pres">
      <dgm:prSet presAssocID="{715DB15F-B18C-408D-AF4D-0B689BA0E58F}" presName="sibTrans" presStyleLbl="sibTrans2D1" presStyleIdx="2" presStyleCnt="3"/>
      <dgm:spPr/>
    </dgm:pt>
    <dgm:pt modelId="{9F1752A6-F0C6-4116-8969-5F3A3113DEB4}" type="pres">
      <dgm:prSet presAssocID="{715DB15F-B18C-408D-AF4D-0B689BA0E58F}" presName="connectorText" presStyleLbl="sibTrans2D1" presStyleIdx="2" presStyleCnt="3"/>
      <dgm:spPr/>
    </dgm:pt>
    <dgm:pt modelId="{C31FA319-1B76-4D24-8E64-6A83C1E0D876}" type="pres">
      <dgm:prSet presAssocID="{A71BEDD8-220D-4CBD-929B-E387BF7E5B89}" presName="node" presStyleLbl="node1" presStyleIdx="3" presStyleCnt="4">
        <dgm:presLayoutVars>
          <dgm:bulletEnabled val="1"/>
        </dgm:presLayoutVars>
      </dgm:prSet>
      <dgm:spPr/>
    </dgm:pt>
  </dgm:ptLst>
  <dgm:cxnLst>
    <dgm:cxn modelId="{8829B035-B4FA-4EE2-874B-8CE70CF04572}" srcId="{5E6590A4-9632-4481-B10E-4DC4F3CF4B7D}" destId="{B8B470CB-DF17-4CB3-90CB-F1BF4FDB0D59}" srcOrd="2" destOrd="0" parTransId="{6CCC2A86-F85B-44CC-98A3-C46FF64B3170}" sibTransId="{715DB15F-B18C-408D-AF4D-0B689BA0E58F}"/>
    <dgm:cxn modelId="{C06D3140-81A4-4B35-A735-D8FF84021D1D}" type="presOf" srcId="{715DB15F-B18C-408D-AF4D-0B689BA0E58F}" destId="{A363207B-3AD6-472F-AB35-5DE074AB6BC2}" srcOrd="0" destOrd="0" presId="urn:microsoft.com/office/officeart/2005/8/layout/process1"/>
    <dgm:cxn modelId="{B1C0EE5B-AC72-4ED8-8B48-E4084A6908C8}" type="presOf" srcId="{5CBB7CE5-C92F-46EB-BF11-93A21D2FF561}" destId="{FAE70EB4-13DE-4207-8EEE-64892F90D980}" srcOrd="0" destOrd="0" presId="urn:microsoft.com/office/officeart/2005/8/layout/process1"/>
    <dgm:cxn modelId="{5CA25E6F-A26B-4A3D-A332-989FAAB22C62}" type="presOf" srcId="{A71BEDD8-220D-4CBD-929B-E387BF7E5B89}" destId="{C31FA319-1B76-4D24-8E64-6A83C1E0D876}" srcOrd="0" destOrd="0" presId="urn:microsoft.com/office/officeart/2005/8/layout/process1"/>
    <dgm:cxn modelId="{EC876179-9389-4988-B6EC-40F613410A0D}" type="presOf" srcId="{7D8D6538-FFA5-4057-BF95-1F41051BDCCD}" destId="{6BE8C442-C27B-4EE9-A58B-9E5BDD49A0C6}" srcOrd="0" destOrd="0" presId="urn:microsoft.com/office/officeart/2005/8/layout/process1"/>
    <dgm:cxn modelId="{3A92847C-BDE1-4A56-AD36-6C9A535729A8}" srcId="{5E6590A4-9632-4481-B10E-4DC4F3CF4B7D}" destId="{7D8D6538-FFA5-4057-BF95-1F41051BDCCD}" srcOrd="0" destOrd="0" parTransId="{D7C32C2E-85A1-4858-8DCE-D2C44EA44818}" sibTransId="{A3CED38E-EB10-4769-9108-B2573FA8FBE4}"/>
    <dgm:cxn modelId="{E56B447D-60B6-4A86-A109-5C51CE8CA930}" type="presOf" srcId="{5E6590A4-9632-4481-B10E-4DC4F3CF4B7D}" destId="{946525A1-11BE-4473-BD1E-5A02F57FAFE1}" srcOrd="0" destOrd="0" presId="urn:microsoft.com/office/officeart/2005/8/layout/process1"/>
    <dgm:cxn modelId="{01C02E8C-0DBE-4967-8D7C-4D54FC0B2A37}" type="presOf" srcId="{B8B470CB-DF17-4CB3-90CB-F1BF4FDB0D59}" destId="{2D20D324-F089-495B-A6AB-B3CA71D2E04A}" srcOrd="0" destOrd="0" presId="urn:microsoft.com/office/officeart/2005/8/layout/process1"/>
    <dgm:cxn modelId="{3D92408E-0D50-4798-A127-FB6632AA9C27}" type="presOf" srcId="{A3CED38E-EB10-4769-9108-B2573FA8FBE4}" destId="{15B0F1CA-E9C1-436F-A000-48C2317E1AEE}" srcOrd="0" destOrd="0" presId="urn:microsoft.com/office/officeart/2005/8/layout/process1"/>
    <dgm:cxn modelId="{C8493AA6-2050-41B3-8F0B-4379900C4C9E}" type="presOf" srcId="{715DB15F-B18C-408D-AF4D-0B689BA0E58F}" destId="{9F1752A6-F0C6-4116-8969-5F3A3113DEB4}" srcOrd="1" destOrd="0" presId="urn:microsoft.com/office/officeart/2005/8/layout/process1"/>
    <dgm:cxn modelId="{59E881AB-C980-48D6-8C6F-F7338CBD6838}" srcId="{5E6590A4-9632-4481-B10E-4DC4F3CF4B7D}" destId="{5CBB7CE5-C92F-46EB-BF11-93A21D2FF561}" srcOrd="1" destOrd="0" parTransId="{BB6E305E-F4E3-4867-AAD6-977FB8C4455F}" sibTransId="{F01835B3-05F2-46DA-BD7C-EE7438DAD7CE}"/>
    <dgm:cxn modelId="{D35A41B2-5D7B-4E31-BB89-F15DEF882298}" type="presOf" srcId="{F01835B3-05F2-46DA-BD7C-EE7438DAD7CE}" destId="{D789DD17-C468-41E2-88AD-4B7F7990EB39}" srcOrd="1" destOrd="0" presId="urn:microsoft.com/office/officeart/2005/8/layout/process1"/>
    <dgm:cxn modelId="{3C02D9DC-774B-4543-B109-A2DCEE20159D}" type="presOf" srcId="{F01835B3-05F2-46DA-BD7C-EE7438DAD7CE}" destId="{41B76FD1-4D28-4EF4-BF3A-265F6D2C909C}" srcOrd="0" destOrd="0" presId="urn:microsoft.com/office/officeart/2005/8/layout/process1"/>
    <dgm:cxn modelId="{FBDAC2E3-0204-49D7-AE0A-A1529D901268}" srcId="{5E6590A4-9632-4481-B10E-4DC4F3CF4B7D}" destId="{A71BEDD8-220D-4CBD-929B-E387BF7E5B89}" srcOrd="3" destOrd="0" parTransId="{B4C59B78-86C3-4A2A-B0F6-61CC32DC173C}" sibTransId="{EF0640CF-9B5B-4A2A-8EA1-B1435C113D4F}"/>
    <dgm:cxn modelId="{8F2092EB-4EAA-49C6-8E14-F320692181FA}" type="presOf" srcId="{A3CED38E-EB10-4769-9108-B2573FA8FBE4}" destId="{655E6FA8-D806-4120-92B4-695524B5F569}" srcOrd="1" destOrd="0" presId="urn:microsoft.com/office/officeart/2005/8/layout/process1"/>
    <dgm:cxn modelId="{81616EBE-0848-48F1-840B-B4CDFCAC29C4}" type="presParOf" srcId="{946525A1-11BE-4473-BD1E-5A02F57FAFE1}" destId="{6BE8C442-C27B-4EE9-A58B-9E5BDD49A0C6}" srcOrd="0" destOrd="0" presId="urn:microsoft.com/office/officeart/2005/8/layout/process1"/>
    <dgm:cxn modelId="{10EA12DC-4922-459C-B8F9-6A8BEF189E19}" type="presParOf" srcId="{946525A1-11BE-4473-BD1E-5A02F57FAFE1}" destId="{15B0F1CA-E9C1-436F-A000-48C2317E1AEE}" srcOrd="1" destOrd="0" presId="urn:microsoft.com/office/officeart/2005/8/layout/process1"/>
    <dgm:cxn modelId="{2958AAA2-ACDA-45AC-8E5C-A92BF9723B21}" type="presParOf" srcId="{15B0F1CA-E9C1-436F-A000-48C2317E1AEE}" destId="{655E6FA8-D806-4120-92B4-695524B5F569}" srcOrd="0" destOrd="0" presId="urn:microsoft.com/office/officeart/2005/8/layout/process1"/>
    <dgm:cxn modelId="{29411024-9FB7-4DDE-9D46-5A574A1776FE}" type="presParOf" srcId="{946525A1-11BE-4473-BD1E-5A02F57FAFE1}" destId="{FAE70EB4-13DE-4207-8EEE-64892F90D980}" srcOrd="2" destOrd="0" presId="urn:microsoft.com/office/officeart/2005/8/layout/process1"/>
    <dgm:cxn modelId="{2BEB5F6B-9651-492E-B6EC-0C0FF9254203}" type="presParOf" srcId="{946525A1-11BE-4473-BD1E-5A02F57FAFE1}" destId="{41B76FD1-4D28-4EF4-BF3A-265F6D2C909C}" srcOrd="3" destOrd="0" presId="urn:microsoft.com/office/officeart/2005/8/layout/process1"/>
    <dgm:cxn modelId="{A3E240CE-418C-48BA-A194-D6CAA3D7536D}" type="presParOf" srcId="{41B76FD1-4D28-4EF4-BF3A-265F6D2C909C}" destId="{D789DD17-C468-41E2-88AD-4B7F7990EB39}" srcOrd="0" destOrd="0" presId="urn:microsoft.com/office/officeart/2005/8/layout/process1"/>
    <dgm:cxn modelId="{649E8F83-2ABF-4B53-A85C-F263445AFD9C}" type="presParOf" srcId="{946525A1-11BE-4473-BD1E-5A02F57FAFE1}" destId="{2D20D324-F089-495B-A6AB-B3CA71D2E04A}" srcOrd="4" destOrd="0" presId="urn:microsoft.com/office/officeart/2005/8/layout/process1"/>
    <dgm:cxn modelId="{F1BCE3DF-F43F-49CF-B1A7-B857A940D245}" type="presParOf" srcId="{946525A1-11BE-4473-BD1E-5A02F57FAFE1}" destId="{A363207B-3AD6-472F-AB35-5DE074AB6BC2}" srcOrd="5" destOrd="0" presId="urn:microsoft.com/office/officeart/2005/8/layout/process1"/>
    <dgm:cxn modelId="{CD0398B0-E59E-4AB6-87C2-B4B5DAD2A850}" type="presParOf" srcId="{A363207B-3AD6-472F-AB35-5DE074AB6BC2}" destId="{9F1752A6-F0C6-4116-8969-5F3A3113DEB4}" srcOrd="0" destOrd="0" presId="urn:microsoft.com/office/officeart/2005/8/layout/process1"/>
    <dgm:cxn modelId="{7F7AF829-60AC-45DA-ADC1-868D57A74CC5}" type="presParOf" srcId="{946525A1-11BE-4473-BD1E-5A02F57FAFE1}" destId="{C31FA319-1B76-4D24-8E64-6A83C1E0D876}"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E8C442-C27B-4EE9-A58B-9E5BDD49A0C6}">
      <dsp:nvSpPr>
        <dsp:cNvPr id="0" name=""/>
        <dsp:cNvSpPr/>
      </dsp:nvSpPr>
      <dsp:spPr>
        <a:xfrm>
          <a:off x="3571" y="525571"/>
          <a:ext cx="1561703" cy="937021"/>
        </a:xfrm>
        <a:prstGeom prst="roundRect">
          <a:avLst>
            <a:gd name="adj" fmla="val 1000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zh-CN" altLang="en-US" sz="2500" kern="1200" dirty="0"/>
            <a:t>导入</a:t>
          </a:r>
        </a:p>
      </dsp:txBody>
      <dsp:txXfrm>
        <a:off x="31015" y="553015"/>
        <a:ext cx="1506815" cy="882133"/>
      </dsp:txXfrm>
    </dsp:sp>
    <dsp:sp modelId="{15B0F1CA-E9C1-436F-A000-48C2317E1AEE}">
      <dsp:nvSpPr>
        <dsp:cNvPr id="0" name=""/>
        <dsp:cNvSpPr/>
      </dsp:nvSpPr>
      <dsp:spPr>
        <a:xfrm>
          <a:off x="1721445" y="800431"/>
          <a:ext cx="331081" cy="387302"/>
        </a:xfrm>
        <a:prstGeom prst="rightArrow">
          <a:avLst>
            <a:gd name="adj1" fmla="val 60000"/>
            <a:gd name="adj2" fmla="val 5000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zh-CN" altLang="en-US" sz="1700" kern="1200"/>
        </a:p>
      </dsp:txBody>
      <dsp:txXfrm>
        <a:off x="1721445" y="877891"/>
        <a:ext cx="231757" cy="232382"/>
      </dsp:txXfrm>
    </dsp:sp>
    <dsp:sp modelId="{FAE70EB4-13DE-4207-8EEE-64892F90D980}">
      <dsp:nvSpPr>
        <dsp:cNvPr id="0" name=""/>
        <dsp:cNvSpPr/>
      </dsp:nvSpPr>
      <dsp:spPr>
        <a:xfrm>
          <a:off x="2189956" y="525571"/>
          <a:ext cx="1561703" cy="937021"/>
        </a:xfrm>
        <a:prstGeom prst="roundRect">
          <a:avLst>
            <a:gd name="adj" fmla="val 10000"/>
          </a:avLst>
        </a:prstGeom>
        <a:gradFill rotWithShape="0">
          <a:gsLst>
            <a:gs pos="0">
              <a:schemeClr val="accent5">
                <a:hueOff val="1085675"/>
                <a:satOff val="3732"/>
                <a:lumOff val="-17909"/>
                <a:alphaOff val="0"/>
                <a:tint val="50000"/>
                <a:satMod val="300000"/>
              </a:schemeClr>
            </a:gs>
            <a:gs pos="35000">
              <a:schemeClr val="accent5">
                <a:hueOff val="1085675"/>
                <a:satOff val="3732"/>
                <a:lumOff val="-17909"/>
                <a:alphaOff val="0"/>
                <a:tint val="37000"/>
                <a:satMod val="300000"/>
              </a:schemeClr>
            </a:gs>
            <a:gs pos="100000">
              <a:schemeClr val="accent5">
                <a:hueOff val="1085675"/>
                <a:satOff val="3732"/>
                <a:lumOff val="-1790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zh-CN" altLang="en-US" sz="2500" kern="1200" dirty="0"/>
            <a:t>知识讲解</a:t>
          </a:r>
        </a:p>
      </dsp:txBody>
      <dsp:txXfrm>
        <a:off x="2217400" y="553015"/>
        <a:ext cx="1506815" cy="882133"/>
      </dsp:txXfrm>
    </dsp:sp>
    <dsp:sp modelId="{41B76FD1-4D28-4EF4-BF3A-265F6D2C909C}">
      <dsp:nvSpPr>
        <dsp:cNvPr id="0" name=""/>
        <dsp:cNvSpPr/>
      </dsp:nvSpPr>
      <dsp:spPr>
        <a:xfrm>
          <a:off x="3907829" y="800431"/>
          <a:ext cx="331081" cy="387302"/>
        </a:xfrm>
        <a:prstGeom prst="rightArrow">
          <a:avLst>
            <a:gd name="adj1" fmla="val 60000"/>
            <a:gd name="adj2" fmla="val 50000"/>
          </a:avLst>
        </a:prstGeom>
        <a:gradFill rotWithShape="0">
          <a:gsLst>
            <a:gs pos="0">
              <a:schemeClr val="accent5">
                <a:hueOff val="1628513"/>
                <a:satOff val="5598"/>
                <a:lumOff val="-26863"/>
                <a:alphaOff val="0"/>
                <a:tint val="50000"/>
                <a:satMod val="300000"/>
              </a:schemeClr>
            </a:gs>
            <a:gs pos="35000">
              <a:schemeClr val="accent5">
                <a:hueOff val="1628513"/>
                <a:satOff val="5598"/>
                <a:lumOff val="-26863"/>
                <a:alphaOff val="0"/>
                <a:tint val="37000"/>
                <a:satMod val="300000"/>
              </a:schemeClr>
            </a:gs>
            <a:gs pos="100000">
              <a:schemeClr val="accent5">
                <a:hueOff val="1628513"/>
                <a:satOff val="5598"/>
                <a:lumOff val="-26863"/>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zh-CN" altLang="en-US" sz="1700" kern="1200"/>
        </a:p>
      </dsp:txBody>
      <dsp:txXfrm>
        <a:off x="3907829" y="877891"/>
        <a:ext cx="231757" cy="232382"/>
      </dsp:txXfrm>
    </dsp:sp>
    <dsp:sp modelId="{2D20D324-F089-495B-A6AB-B3CA71D2E04A}">
      <dsp:nvSpPr>
        <dsp:cNvPr id="0" name=""/>
        <dsp:cNvSpPr/>
      </dsp:nvSpPr>
      <dsp:spPr>
        <a:xfrm>
          <a:off x="4376340" y="525571"/>
          <a:ext cx="1561703" cy="937021"/>
        </a:xfrm>
        <a:prstGeom prst="roundRect">
          <a:avLst>
            <a:gd name="adj" fmla="val 10000"/>
          </a:avLst>
        </a:prstGeom>
        <a:gradFill rotWithShape="0">
          <a:gsLst>
            <a:gs pos="0">
              <a:schemeClr val="accent5">
                <a:hueOff val="2171351"/>
                <a:satOff val="7464"/>
                <a:lumOff val="-35817"/>
                <a:alphaOff val="0"/>
                <a:tint val="50000"/>
                <a:satMod val="300000"/>
              </a:schemeClr>
            </a:gs>
            <a:gs pos="35000">
              <a:schemeClr val="accent5">
                <a:hueOff val="2171351"/>
                <a:satOff val="7464"/>
                <a:lumOff val="-35817"/>
                <a:alphaOff val="0"/>
                <a:tint val="37000"/>
                <a:satMod val="300000"/>
              </a:schemeClr>
            </a:gs>
            <a:gs pos="100000">
              <a:schemeClr val="accent5">
                <a:hueOff val="2171351"/>
                <a:satOff val="7464"/>
                <a:lumOff val="-3581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zh-CN" altLang="en-US" sz="2500" kern="1200" dirty="0"/>
            <a:t>课堂练习</a:t>
          </a:r>
        </a:p>
      </dsp:txBody>
      <dsp:txXfrm>
        <a:off x="4403784" y="553015"/>
        <a:ext cx="1506815" cy="882133"/>
      </dsp:txXfrm>
    </dsp:sp>
    <dsp:sp modelId="{A363207B-3AD6-472F-AB35-5DE074AB6BC2}">
      <dsp:nvSpPr>
        <dsp:cNvPr id="0" name=""/>
        <dsp:cNvSpPr/>
      </dsp:nvSpPr>
      <dsp:spPr>
        <a:xfrm>
          <a:off x="6094214" y="800431"/>
          <a:ext cx="331081" cy="387302"/>
        </a:xfrm>
        <a:prstGeom prst="rightArrow">
          <a:avLst>
            <a:gd name="adj1" fmla="val 60000"/>
            <a:gd name="adj2" fmla="val 50000"/>
          </a:avLst>
        </a:prstGeom>
        <a:gradFill rotWithShape="0">
          <a:gsLst>
            <a:gs pos="0">
              <a:schemeClr val="accent5">
                <a:hueOff val="3257026"/>
                <a:satOff val="11196"/>
                <a:lumOff val="-53726"/>
                <a:alphaOff val="0"/>
                <a:tint val="50000"/>
                <a:satMod val="300000"/>
              </a:schemeClr>
            </a:gs>
            <a:gs pos="35000">
              <a:schemeClr val="accent5">
                <a:hueOff val="3257026"/>
                <a:satOff val="11196"/>
                <a:lumOff val="-53726"/>
                <a:alphaOff val="0"/>
                <a:tint val="37000"/>
                <a:satMod val="300000"/>
              </a:schemeClr>
            </a:gs>
            <a:gs pos="100000">
              <a:schemeClr val="accent5">
                <a:hueOff val="3257026"/>
                <a:satOff val="11196"/>
                <a:lumOff val="-53726"/>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zh-CN" altLang="en-US" sz="1700" kern="1200"/>
        </a:p>
      </dsp:txBody>
      <dsp:txXfrm>
        <a:off x="6094214" y="877891"/>
        <a:ext cx="231757" cy="232382"/>
      </dsp:txXfrm>
    </dsp:sp>
    <dsp:sp modelId="{C31FA319-1B76-4D24-8E64-6A83C1E0D876}">
      <dsp:nvSpPr>
        <dsp:cNvPr id="0" name=""/>
        <dsp:cNvSpPr/>
      </dsp:nvSpPr>
      <dsp:spPr>
        <a:xfrm>
          <a:off x="6562724" y="525571"/>
          <a:ext cx="1561703" cy="937021"/>
        </a:xfrm>
        <a:prstGeom prst="roundRect">
          <a:avLst>
            <a:gd name="adj" fmla="val 10000"/>
          </a:avLst>
        </a:prstGeom>
        <a:gradFill rotWithShape="0">
          <a:gsLst>
            <a:gs pos="0">
              <a:schemeClr val="accent5">
                <a:hueOff val="3257026"/>
                <a:satOff val="11196"/>
                <a:lumOff val="-53726"/>
                <a:alphaOff val="0"/>
                <a:tint val="50000"/>
                <a:satMod val="300000"/>
              </a:schemeClr>
            </a:gs>
            <a:gs pos="35000">
              <a:schemeClr val="accent5">
                <a:hueOff val="3257026"/>
                <a:satOff val="11196"/>
                <a:lumOff val="-53726"/>
                <a:alphaOff val="0"/>
                <a:tint val="37000"/>
                <a:satMod val="300000"/>
              </a:schemeClr>
            </a:gs>
            <a:gs pos="100000">
              <a:schemeClr val="accent5">
                <a:hueOff val="3257026"/>
                <a:satOff val="11196"/>
                <a:lumOff val="-5372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zh-CN" altLang="en-US" sz="2500" kern="1200" dirty="0"/>
            <a:t>小节</a:t>
          </a:r>
        </a:p>
      </dsp:txBody>
      <dsp:txXfrm>
        <a:off x="6590168" y="553015"/>
        <a:ext cx="1506815" cy="882133"/>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1">
  <dgm:title val=""/>
  <dgm:desc val=""/>
  <dgm:catLst>
    <dgm:cat type="simple" pri="103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1">
        <a:scrgbClr r="0" g="0" b="0"/>
      </a:lnRef>
      <a:fillRef idx="1">
        <a:scrgbClr r="0" g="0" b="0"/>
      </a:fillRef>
      <a:effectRef idx="1">
        <a:scrgbClr r="0" g="0" b="0"/>
      </a:effectRef>
      <a:fontRef idx="minor"/>
    </dgm:style>
  </dgm:styleLbl>
  <dgm:styleLbl name="alignNode1">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1">
        <a:scrgbClr r="0" g="0" b="0"/>
      </a:lnRef>
      <a:fillRef idx="1">
        <a:scrgbClr r="0" g="0" b="0"/>
      </a:fillRef>
      <a:effectRef idx="1">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1">
        <a:scrgbClr r="0" g="0" b="0"/>
      </a:effectRef>
      <a:fontRef idx="minor"/>
    </dgm:style>
  </dgm:styleLbl>
  <dgm:styleLbl name="bgSibTrans2D1">
    <dgm:scene3d>
      <a:camera prst="orthographicFront"/>
      <a:lightRig rig="threePt" dir="t"/>
    </dgm:scene3d>
    <dgm:txPr/>
    <dgm:style>
      <a:lnRef idx="0">
        <a:scrgbClr r="0" g="0" b="0"/>
      </a:lnRef>
      <a:fillRef idx="2">
        <a:scrgbClr r="0" g="0" b="0"/>
      </a:fillRef>
      <a:effectRef idx="1">
        <a:scrgbClr r="0" g="0" b="0"/>
      </a:effectRef>
      <a:fontRef idx="minor">
        <a:schemeClr val="dk1"/>
      </a:fontRef>
    </dgm:style>
  </dgm:styleLbl>
  <dgm:styleLbl name="callout">
    <dgm:scene3d>
      <a:camera prst="orthographicFront"/>
      <a:lightRig rig="threePt" dir="t"/>
    </dgm:scene3d>
    <dgm:txPr/>
    <dgm:style>
      <a:lnRef idx="1">
        <a:scrgbClr r="0" g="0" b="0"/>
      </a:lnRef>
      <a:fillRef idx="2">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1">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1">
        <a:scrgbClr r="0" g="0" b="0"/>
      </a:lnRef>
      <a:fillRef idx="1">
        <a:scrgbClr r="0" g="0" b="0"/>
      </a:fillRef>
      <a:effectRef idx="1">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fgSibTrans2D1">
    <dgm:scene3d>
      <a:camera prst="orthographicFront"/>
      <a:lightRig rig="threePt" dir="t"/>
    </dgm:scene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2">
        <a:scrgbClr r="0" g="0" b="0"/>
      </a:fillRef>
      <a:effectRef idx="1">
        <a:scrgbClr r="0" g="0" b="0"/>
      </a:effectRef>
      <a:fontRef idx="minor">
        <a:schemeClr val="dk1"/>
      </a:fontRef>
    </dgm:style>
  </dgm:styleLbl>
  <dgm:styleLbl name="solid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1">
        <a:scrgbClr r="0" g="0" b="0"/>
      </a:lnRef>
      <a:fillRef idx="2">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fontAlgn="base"/>
            <a:endParaRPr lang="zh-CN" altLang="en-US" strike="noStrike" noProof="1"/>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fontAlgn="base"/>
            <a:fld id="{D2A48B96-639E-45A3-A0BA-2464DFDB1FAA}"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076" name="幻灯片图像占位符 3"/>
          <p:cNvSpPr>
            <a:spLocks noGrp="1" noRot="1" noChangeAspect="1"/>
          </p:cNvSpPr>
          <p:nvPr>
            <p:ph type="sldImg"/>
          </p:nvPr>
        </p:nvSpPr>
        <p:spPr>
          <a:xfrm>
            <a:off x="1371600" y="1143000"/>
            <a:ext cx="4114800" cy="3086100"/>
          </a:xfrm>
          <a:prstGeom prst="rect">
            <a:avLst/>
          </a:prstGeom>
          <a:noFill/>
          <a:ln w="12700" cap="flat" cmpd="sng">
            <a:solidFill>
              <a:srgbClr val="000000"/>
            </a:solidFill>
            <a:prstDash val="solid"/>
            <a:round/>
            <a:headEnd type="none" w="med" len="med"/>
            <a:tailEnd type="none" w="med" len="med"/>
          </a:ln>
        </p:spPr>
      </p:sp>
      <p:sp>
        <p:nvSpPr>
          <p:cNvPr id="3077" name="备注占位符 4"/>
          <p:cNvSpPr>
            <a:spLocks noGrp="1"/>
          </p:cNvSpPr>
          <p:nvPr>
            <p:ph type="body" sz="quarter"/>
          </p:nvPr>
        </p:nvSpPr>
        <p:spPr>
          <a:xfrm>
            <a:off x="685800" y="4400550"/>
            <a:ext cx="5486400" cy="3600450"/>
          </a:xfrm>
          <a:prstGeom prst="rect">
            <a:avLst/>
          </a:prstGeom>
          <a:noFill/>
          <a:ln w="9525">
            <a:noFill/>
          </a:ln>
        </p:spPr>
        <p:txBody>
          <a:bodyPr vert="horz" lIns="91440" tIns="45720" rIns="91440" bIns="45720" anchor="t" anchorCtr="0"/>
          <a:p>
            <a:pPr lvl="0"/>
            <a:r>
              <a:rPr lang="zh-CN" altLang="en-US"/>
              <a:t>单击此处编辑母版文本样式</a:t>
            </a:r>
            <a:endParaRPr lang="zh-CN" altLang="en-US"/>
          </a:p>
          <a:p>
            <a:pPr lvl="1" indent="0"/>
            <a:r>
              <a:rPr lang="zh-CN" altLang="en-US"/>
              <a:t>第二级</a:t>
            </a:r>
            <a:endParaRPr lang="zh-CN" altLang="en-US"/>
          </a:p>
          <a:p>
            <a:pPr lvl="2" indent="0"/>
            <a:r>
              <a:rPr lang="zh-CN" altLang="en-US"/>
              <a:t>第三级</a:t>
            </a:r>
            <a:endParaRPr lang="zh-CN" altLang="en-US"/>
          </a:p>
          <a:p>
            <a:pPr lvl="3" indent="0"/>
            <a:r>
              <a:rPr lang="zh-CN" altLang="en-US"/>
              <a:t>第四级</a:t>
            </a:r>
            <a:endParaRPr lang="zh-CN" altLang="en-US"/>
          </a:p>
          <a:p>
            <a:pPr lvl="4" indent="0"/>
            <a:r>
              <a:rPr lang="zh-CN" altLang="en-US"/>
              <a:t>第五级</a:t>
            </a:r>
            <a:endParaRPr lang="zh-CN" altLang="en-US"/>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fontAlgn="base"/>
            <a:endParaRPr lang="zh-CN" altLang="en-US" strike="noStrike" noProof="1"/>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fontAlgn="base"/>
            <a:fld id="{A6837353-30EB-4A48-80EB-173D804AEFBD}"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121" name="幻灯片图像占位符 1"/>
          <p:cNvSpPr>
            <a:spLocks noGrp="1" noRot="1"/>
          </p:cNvSpPr>
          <p:nvPr>
            <p:ph type="sldImg"/>
          </p:nvPr>
        </p:nvSpPr>
        <p:spPr>
          <a:ln/>
        </p:spPr>
      </p:sp>
      <p:sp>
        <p:nvSpPr>
          <p:cNvPr id="5122" name="文本占位符 2"/>
          <p:cNvSpPr>
            <a:spLocks noGrp="1"/>
          </p:cNvSpPr>
          <p:nvPr>
            <p:ph type="body"/>
          </p:nvPr>
        </p:nvSpPr>
        <p:spPr>
          <a:ln/>
        </p:spPr>
        <p:txBody>
          <a:bodyPr lIns="91440" tIns="45720" rIns="91440" bIns="45720" anchor="t" anchorCtr="0"/>
          <a:p>
            <a:pPr lvl="0"/>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幻灯片图像占位符 1"/>
          <p:cNvSpPr>
            <a:spLocks noGrp="1" noRot="1"/>
          </p:cNvSpPr>
          <p:nvPr>
            <p:ph type="sldImg"/>
          </p:nvPr>
        </p:nvSpPr>
        <p:spPr>
          <a:ln/>
        </p:spPr>
      </p:sp>
      <p:sp>
        <p:nvSpPr>
          <p:cNvPr id="23554" name="文本占位符 2"/>
          <p:cNvSpPr>
            <a:spLocks noGrp="1"/>
          </p:cNvSpPr>
          <p:nvPr>
            <p:ph type="body"/>
          </p:nvPr>
        </p:nvSpPr>
        <p:spPr>
          <a:ln/>
        </p:spPr>
        <p:txBody>
          <a:bodyPr lIns="91440" tIns="45720" rIns="91440" bIns="45720" anchor="t" anchorCtr="0"/>
          <a:p>
            <a:pPr lvl="0"/>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幻灯片图像占位符 1"/>
          <p:cNvSpPr>
            <a:spLocks noGrp="1" noRot="1"/>
          </p:cNvSpPr>
          <p:nvPr>
            <p:ph type="sldImg"/>
          </p:nvPr>
        </p:nvSpPr>
        <p:spPr>
          <a:ln/>
        </p:spPr>
      </p:sp>
      <p:sp>
        <p:nvSpPr>
          <p:cNvPr id="7170" name="文本占位符 2"/>
          <p:cNvSpPr>
            <a:spLocks noGrp="1"/>
          </p:cNvSpPr>
          <p:nvPr>
            <p:ph type="body"/>
          </p:nvPr>
        </p:nvSpPr>
        <p:spPr>
          <a:ln/>
        </p:spPr>
        <p:txBody>
          <a:bodyPr lIns="91440" tIns="45720" rIns="91440" bIns="45720" anchor="t" anchorCtr="0"/>
          <a:p>
            <a:pPr lvl="0"/>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217" name="幻灯片图像占位符 1"/>
          <p:cNvSpPr>
            <a:spLocks noGrp="1" noRot="1"/>
          </p:cNvSpPr>
          <p:nvPr>
            <p:ph type="sldImg"/>
          </p:nvPr>
        </p:nvSpPr>
        <p:spPr>
          <a:ln/>
        </p:spPr>
      </p:sp>
      <p:sp>
        <p:nvSpPr>
          <p:cNvPr id="9218" name="文本占位符 2"/>
          <p:cNvSpPr>
            <a:spLocks noGrp="1"/>
          </p:cNvSpPr>
          <p:nvPr>
            <p:ph type="body"/>
          </p:nvPr>
        </p:nvSpPr>
        <p:spPr>
          <a:ln/>
        </p:spPr>
        <p:txBody>
          <a:bodyPr lIns="91440" tIns="45720" rIns="91440" bIns="45720" anchor="t" anchorCtr="0"/>
          <a:p>
            <a:pPr lvl="0"/>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5" name="幻灯片图像占位符 1"/>
          <p:cNvSpPr>
            <a:spLocks noGrp="1" noRot="1"/>
          </p:cNvSpPr>
          <p:nvPr>
            <p:ph type="sldImg"/>
          </p:nvPr>
        </p:nvSpPr>
        <p:spPr>
          <a:ln/>
        </p:spPr>
      </p:sp>
      <p:sp>
        <p:nvSpPr>
          <p:cNvPr id="11266" name="文本占位符 2"/>
          <p:cNvSpPr>
            <a:spLocks noGrp="1"/>
          </p:cNvSpPr>
          <p:nvPr>
            <p:ph type="body"/>
          </p:nvPr>
        </p:nvSpPr>
        <p:spPr>
          <a:ln/>
        </p:spPr>
        <p:txBody>
          <a:bodyPr lIns="91440" tIns="45720" rIns="91440" bIns="45720" anchor="t" anchorCtr="0"/>
          <a:p>
            <a:pPr lvl="0"/>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幻灯片图像占位符 1"/>
          <p:cNvSpPr>
            <a:spLocks noGrp="1" noRot="1"/>
          </p:cNvSpPr>
          <p:nvPr>
            <p:ph type="sldImg"/>
          </p:nvPr>
        </p:nvSpPr>
        <p:spPr>
          <a:ln/>
        </p:spPr>
      </p:sp>
      <p:sp>
        <p:nvSpPr>
          <p:cNvPr id="13314" name="文本占位符 2"/>
          <p:cNvSpPr>
            <a:spLocks noGrp="1"/>
          </p:cNvSpPr>
          <p:nvPr>
            <p:ph type="body"/>
          </p:nvPr>
        </p:nvSpPr>
        <p:spPr>
          <a:ln/>
        </p:spPr>
        <p:txBody>
          <a:bodyPr lIns="91440" tIns="45720" rIns="91440" bIns="45720" anchor="t" anchorCtr="0"/>
          <a:p>
            <a:pPr lvl="0"/>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幻灯片图像占位符 1"/>
          <p:cNvSpPr>
            <a:spLocks noGrp="1" noRot="1"/>
          </p:cNvSpPr>
          <p:nvPr>
            <p:ph type="sldImg"/>
          </p:nvPr>
        </p:nvSpPr>
        <p:spPr>
          <a:ln/>
        </p:spPr>
      </p:sp>
      <p:sp>
        <p:nvSpPr>
          <p:cNvPr id="15362" name="文本占位符 2"/>
          <p:cNvSpPr>
            <a:spLocks noGrp="1"/>
          </p:cNvSpPr>
          <p:nvPr>
            <p:ph type="body"/>
          </p:nvPr>
        </p:nvSpPr>
        <p:spPr>
          <a:ln/>
        </p:spPr>
        <p:txBody>
          <a:bodyPr lIns="91440" tIns="45720" rIns="91440" bIns="45720" anchor="t" anchorCtr="0"/>
          <a:p>
            <a:pPr lvl="0"/>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幻灯片图像占位符 1"/>
          <p:cNvSpPr>
            <a:spLocks noGrp="1" noRot="1"/>
          </p:cNvSpPr>
          <p:nvPr>
            <p:ph type="sldImg"/>
          </p:nvPr>
        </p:nvSpPr>
        <p:spPr>
          <a:ln/>
        </p:spPr>
      </p:sp>
      <p:sp>
        <p:nvSpPr>
          <p:cNvPr id="17410" name="文本占位符 2"/>
          <p:cNvSpPr>
            <a:spLocks noGrp="1"/>
          </p:cNvSpPr>
          <p:nvPr>
            <p:ph type="body"/>
          </p:nvPr>
        </p:nvSpPr>
        <p:spPr>
          <a:ln/>
        </p:spPr>
        <p:txBody>
          <a:bodyPr lIns="91440" tIns="45720" rIns="91440" bIns="45720" anchor="t" anchorCtr="0"/>
          <a:p>
            <a:pPr lvl="0"/>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幻灯片图像占位符 1"/>
          <p:cNvSpPr>
            <a:spLocks noGrp="1" noRot="1"/>
          </p:cNvSpPr>
          <p:nvPr>
            <p:ph type="sldImg"/>
          </p:nvPr>
        </p:nvSpPr>
        <p:spPr>
          <a:ln/>
        </p:spPr>
      </p:sp>
      <p:sp>
        <p:nvSpPr>
          <p:cNvPr id="19458" name="文本占位符 2"/>
          <p:cNvSpPr>
            <a:spLocks noGrp="1"/>
          </p:cNvSpPr>
          <p:nvPr>
            <p:ph type="body"/>
          </p:nvPr>
        </p:nvSpPr>
        <p:spPr>
          <a:ln/>
        </p:spPr>
        <p:txBody>
          <a:bodyPr lIns="91440" tIns="45720" rIns="91440" bIns="45720" anchor="t" anchorCtr="0"/>
          <a:p>
            <a:pPr lvl="0"/>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幻灯片图像占位符 1"/>
          <p:cNvSpPr>
            <a:spLocks noGrp="1" noRot="1"/>
          </p:cNvSpPr>
          <p:nvPr>
            <p:ph type="sldImg"/>
          </p:nvPr>
        </p:nvSpPr>
        <p:spPr>
          <a:ln/>
        </p:spPr>
      </p:sp>
      <p:sp>
        <p:nvSpPr>
          <p:cNvPr id="21506" name="文本占位符 2"/>
          <p:cNvSpPr>
            <a:spLocks noGrp="1"/>
          </p:cNvSpPr>
          <p:nvPr>
            <p:ph type="body"/>
          </p:nvPr>
        </p:nvSpPr>
        <p:spPr>
          <a:ln/>
        </p:spPr>
        <p:txBody>
          <a:bodyPr lIns="91440" tIns="45720" rIns="91440" bIns="45720" anchor="t" anchorCtr="0"/>
          <a:p>
            <a:pPr lvl="0"/>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pPr fontAlgn="base"/>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19800" cy="5851525"/>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pPr fontAlgn="base"/>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19800" cy="5851525"/>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Rectangle 2"/>
          <p:cNvSpPr>
            <a:spLocks noGrp="1"/>
          </p:cNvSpPr>
          <p:nvPr>
            <p:ph type="title"/>
          </p:nvPr>
        </p:nvSpPr>
        <p:spPr>
          <a:xfrm>
            <a:off x="457200" y="274638"/>
            <a:ext cx="8229600" cy="11430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Rectangle 3"/>
          <p:cNvSpPr>
            <a:spLocks noGrp="1"/>
          </p:cNvSpPr>
          <p:nvPr>
            <p:ph type="body"/>
          </p:nvPr>
        </p:nvSpPr>
        <p:spPr>
          <a:xfrm>
            <a:off x="457200" y="1600200"/>
            <a:ext cx="8229600" cy="4525963"/>
          </a:xfrm>
          <a:prstGeom prst="rect">
            <a:avLst/>
          </a:prstGeom>
          <a:noFill/>
          <a:ln w="9525">
            <a:noFill/>
          </a:ln>
        </p:spPr>
        <p:txBody>
          <a:bodyPr anchor="t" anchorCtr="0"/>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lstStyle>
            <a:lvl1pPr>
              <a:defRPr sz="14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lstStyle>
            <a:lvl1pPr algn="ctr">
              <a:defRPr sz="140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lstStyle>
            <a:lvl1pPr algn="r">
              <a:defRPr sz="1400"/>
            </a:lvl1pPr>
          </a:lstStyle>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Rectangle 2"/>
          <p:cNvSpPr>
            <a:spLocks noGrp="1"/>
          </p:cNvSpPr>
          <p:nvPr>
            <p:ph type="title"/>
          </p:nvPr>
        </p:nvSpPr>
        <p:spPr>
          <a:xfrm>
            <a:off x="457200" y="274638"/>
            <a:ext cx="8229600" cy="11430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2051" name="Rectangle 3"/>
          <p:cNvSpPr>
            <a:spLocks noGrp="1"/>
          </p:cNvSpPr>
          <p:nvPr>
            <p:ph type="body"/>
          </p:nvPr>
        </p:nvSpPr>
        <p:spPr>
          <a:xfrm>
            <a:off x="457200" y="1600200"/>
            <a:ext cx="8229600" cy="4525963"/>
          </a:xfrm>
          <a:prstGeom prst="rect">
            <a:avLst/>
          </a:prstGeom>
          <a:noFill/>
          <a:ln w="9525">
            <a:noFill/>
          </a:ln>
        </p:spPr>
        <p:txBody>
          <a:bodyPr anchor="t" anchorCtr="0"/>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lstStyle>
            <a:lvl1pPr>
              <a:defRPr sz="14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lstStyle>
            <a:lvl1pPr algn="ctr">
              <a:defRPr sz="140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lstStyle>
            <a:lvl1pPr algn="r">
              <a:defRPr sz="1400"/>
            </a:lvl1pPr>
          </a:lstStyle>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8" Type="http://schemas.openxmlformats.org/officeDocument/2006/relationships/notesSlide" Target="../notesSlides/notesSlide2.xml"/><Relationship Id="rId7"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3.GIF"/></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2.xml"/><Relationship Id="rId2" Type="http://schemas.openxmlformats.org/officeDocument/2006/relationships/image" Target="../media/image4.GIF"/><Relationship Id="rId1" Type="http://schemas.openxmlformats.org/officeDocument/2006/relationships/image" Target="../media/image2.jpe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2.xml"/><Relationship Id="rId2" Type="http://schemas.openxmlformats.org/officeDocument/2006/relationships/image" Target="../media/image5.jpeg"/><Relationship Id="rId1" Type="http://schemas.openxmlformats.org/officeDocument/2006/relationships/image" Target="../media/image2.jpeg"/></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2.xml"/><Relationship Id="rId4" Type="http://schemas.openxmlformats.org/officeDocument/2006/relationships/image" Target="../media/image8.jpeg"/><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6" name="矩形 5"/>
          <p:cNvSpPr/>
          <p:nvPr/>
        </p:nvSpPr>
        <p:spPr>
          <a:xfrm>
            <a:off x="1941847" y="1629102"/>
            <a:ext cx="5085081" cy="156845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9600" b="0" i="0" u="none"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华文行楷" panose="02010800040101010101" pitchFamily="2" charset="-122"/>
                <a:ea typeface="华文行楷" panose="02010800040101010101" pitchFamily="2" charset="-122"/>
                <a:cs typeface="+mn-cs"/>
              </a:rPr>
              <a:t>春夜喜雨</a:t>
            </a:r>
            <a:endParaRPr kumimoji="0" lang="zh-CN" altLang="en-US" sz="9600" b="0" i="0" u="none"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华文行楷" panose="02010800040101010101" pitchFamily="2" charset="-122"/>
              <a:ea typeface="华文行楷" panose="02010800040101010101" pitchFamily="2" charset="-122"/>
              <a:cs typeface="+mn-cs"/>
            </a:endParaRPr>
          </a:p>
        </p:txBody>
      </p:sp>
      <p:sp>
        <p:nvSpPr>
          <p:cNvPr id="4099" name="文本框 2"/>
          <p:cNvSpPr txBox="1"/>
          <p:nvPr/>
        </p:nvSpPr>
        <p:spPr>
          <a:xfrm>
            <a:off x="182563" y="379413"/>
            <a:ext cx="3381375" cy="398462"/>
          </a:xfrm>
          <a:prstGeom prst="rect">
            <a:avLst/>
          </a:prstGeom>
          <a:noFill/>
          <a:ln w="9525">
            <a:noFill/>
          </a:ln>
        </p:spPr>
        <p:txBody>
          <a:bodyPr anchor="t" anchorCtr="0">
            <a:spAutoFit/>
          </a:bodyPr>
          <a:p>
            <a:r>
              <a:rPr lang="zh-CN" altLang="zh-CN" dirty="0">
                <a:latin typeface="Arial" panose="020B0604020202020204" pitchFamily="34" charset="0"/>
                <a:ea typeface="宋体" panose="02010600030101010101" pitchFamily="2" charset="-122"/>
              </a:rPr>
              <a:t>六年级</a:t>
            </a:r>
            <a:r>
              <a:rPr lang="en-US" altLang="zh-CN" dirty="0">
                <a:latin typeface="Arial" panose="020B0604020202020204" pitchFamily="34" charset="0"/>
                <a:ea typeface="宋体" panose="02010600030101010101" pitchFamily="2" charset="-122"/>
              </a:rPr>
              <a:t>-</a:t>
            </a:r>
            <a:r>
              <a:rPr lang="zh-CN" altLang="en-US" dirty="0">
                <a:latin typeface="Arial" panose="020B0604020202020204" pitchFamily="34" charset="0"/>
                <a:ea typeface="宋体" panose="02010600030101010101" pitchFamily="2" charset="-122"/>
              </a:rPr>
              <a:t>下册</a:t>
            </a:r>
            <a:r>
              <a:rPr lang="en-US" altLang="zh-CN" dirty="0">
                <a:latin typeface="Arial" panose="020B0604020202020204" pitchFamily="34" charset="0"/>
                <a:ea typeface="宋体" panose="02010600030101010101" pitchFamily="2" charset="-122"/>
              </a:rPr>
              <a:t>-</a:t>
            </a:r>
            <a:r>
              <a:rPr lang="zh-CN" altLang="zh-CN" dirty="0">
                <a:latin typeface="Arial" panose="020B0604020202020204" pitchFamily="34" charset="0"/>
                <a:ea typeface="宋体" panose="02010600030101010101" pitchFamily="2" charset="-122"/>
              </a:rPr>
              <a:t>古诗词诵读</a:t>
            </a:r>
            <a:r>
              <a:rPr lang="en-US" altLang="zh-CN" dirty="0">
                <a:latin typeface="Arial" panose="020B0604020202020204" pitchFamily="34" charset="0"/>
                <a:ea typeface="宋体" panose="02010600030101010101" pitchFamily="2" charset="-122"/>
              </a:rPr>
              <a:t>-</a:t>
            </a:r>
            <a:r>
              <a:rPr lang="zh-CN" altLang="zh-CN" dirty="0">
                <a:latin typeface="Arial" panose="020B0604020202020204" pitchFamily="34" charset="0"/>
                <a:ea typeface="宋体" panose="02010600030101010101" pitchFamily="2" charset="-122"/>
              </a:rPr>
              <a:t> 3</a:t>
            </a:r>
            <a:endParaRPr lang="en-US" altLang="zh-CN" dirty="0">
              <a:latin typeface="Arial" panose="020B0604020202020204" pitchFamily="34" charset="0"/>
              <a:ea typeface="宋体" panose="02010600030101010101" pitchFamily="2" charset="-122"/>
            </a:endParaRPr>
          </a:p>
        </p:txBody>
      </p:sp>
      <p:sp>
        <p:nvSpPr>
          <p:cNvPr id="4100" name="文本框 6"/>
          <p:cNvSpPr txBox="1"/>
          <p:nvPr/>
        </p:nvSpPr>
        <p:spPr>
          <a:xfrm>
            <a:off x="1035050" y="3727450"/>
            <a:ext cx="6489700" cy="952500"/>
          </a:xfrm>
          <a:prstGeom prst="rect">
            <a:avLst/>
          </a:prstGeom>
          <a:noFill/>
          <a:ln w="9525">
            <a:noFill/>
          </a:ln>
        </p:spPr>
        <p:txBody>
          <a:bodyPr anchor="t" anchorCtr="0">
            <a:spAutoFit/>
          </a:bodyPr>
          <a:p>
            <a:r>
              <a:rPr lang="zh-CN" altLang="en-US" sz="2800" b="1" dirty="0">
                <a:solidFill>
                  <a:srgbClr val="FF0000"/>
                </a:solidFill>
                <a:latin typeface="Arial" panose="020B0604020202020204" pitchFamily="34" charset="0"/>
                <a:ea typeface="宋体" panose="02010600030101010101" pitchFamily="2" charset="-122"/>
              </a:rPr>
              <a:t>难点名称：感受诗人抒写春夜降雨、润泽万物的喜悦。</a:t>
            </a:r>
            <a:endParaRPr lang="zh-CN" altLang="en-US" sz="2800" b="1" dirty="0">
              <a:solidFill>
                <a:srgbClr val="FF0000"/>
              </a:solidFill>
              <a:latin typeface="Arial" panose="020B0604020202020204" pitchFamily="34" charset="0"/>
              <a:ea typeface="宋体" panose="02010600030101010101" pitchFamily="2" charset="-122"/>
            </a:endParaRPr>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2529" name="Picture 10" descr="图片1"/>
          <p:cNvPicPr>
            <a:picLocks noChangeAspect="1"/>
          </p:cNvPicPr>
          <p:nvPr/>
        </p:nvPicPr>
        <p:blipFill>
          <a:blip r:embed="rId1"/>
          <a:stretch>
            <a:fillRect/>
          </a:stretch>
        </p:blipFill>
        <p:spPr>
          <a:xfrm>
            <a:off x="0" y="0"/>
            <a:ext cx="9144000" cy="6867525"/>
          </a:xfrm>
          <a:prstGeom prst="rect">
            <a:avLst/>
          </a:prstGeom>
          <a:noFill/>
          <a:ln w="9525">
            <a:noFill/>
          </a:ln>
        </p:spPr>
      </p:pic>
      <p:sp>
        <p:nvSpPr>
          <p:cNvPr id="22530" name="Text Box 4"/>
          <p:cNvSpPr txBox="1"/>
          <p:nvPr/>
        </p:nvSpPr>
        <p:spPr>
          <a:xfrm>
            <a:off x="611188" y="836613"/>
            <a:ext cx="1198562" cy="584200"/>
          </a:xfrm>
          <a:prstGeom prst="rect">
            <a:avLst/>
          </a:prstGeom>
          <a:noFill/>
          <a:ln w="9525">
            <a:noFill/>
          </a:ln>
        </p:spPr>
        <p:txBody>
          <a:bodyPr wrap="none" anchor="t" anchorCtr="0">
            <a:spAutoFit/>
          </a:bodyPr>
          <a:p>
            <a:r>
              <a:rPr lang="zh-CN" altLang="en-US" sz="3200" dirty="0">
                <a:solidFill>
                  <a:schemeClr val="hlink"/>
                </a:solidFill>
                <a:latin typeface="仿宋_GB2312" pitchFamily="49" charset="-122"/>
                <a:ea typeface="仿宋_GB2312" pitchFamily="49" charset="-122"/>
              </a:rPr>
              <a:t>小结</a:t>
            </a:r>
            <a:r>
              <a:rPr lang="en-US" altLang="zh-CN" sz="3200" dirty="0">
                <a:solidFill>
                  <a:schemeClr val="hlink"/>
                </a:solidFill>
                <a:latin typeface="仿宋_GB2312" pitchFamily="49" charset="-122"/>
                <a:ea typeface="仿宋_GB2312" pitchFamily="49" charset="-122"/>
              </a:rPr>
              <a:t>:</a:t>
            </a:r>
            <a:endParaRPr lang="en-US" altLang="zh-CN" sz="3200" dirty="0">
              <a:solidFill>
                <a:schemeClr val="hlink"/>
              </a:solidFill>
              <a:latin typeface="仿宋_GB2312" pitchFamily="49" charset="-122"/>
              <a:ea typeface="仿宋_GB2312" pitchFamily="49" charset="-122"/>
            </a:endParaRPr>
          </a:p>
        </p:txBody>
      </p:sp>
      <p:sp>
        <p:nvSpPr>
          <p:cNvPr id="9221" name="Text Box 5"/>
          <p:cNvSpPr txBox="1"/>
          <p:nvPr/>
        </p:nvSpPr>
        <p:spPr>
          <a:xfrm>
            <a:off x="638175" y="1562100"/>
            <a:ext cx="7867650" cy="4032250"/>
          </a:xfrm>
          <a:prstGeom prst="rect">
            <a:avLst/>
          </a:prstGeom>
          <a:noFill/>
          <a:ln w="9525">
            <a:noFill/>
          </a:ln>
        </p:spPr>
        <p:txBody>
          <a:bodyPr anchor="t" anchorCtr="0">
            <a:spAutoFit/>
          </a:bodyPr>
          <a:p>
            <a:r>
              <a:rPr lang="en-US" altLang="zh-CN" dirty="0">
                <a:latin typeface="Arial" panose="020B0604020202020204" pitchFamily="34" charset="0"/>
                <a:ea typeface="宋体" panose="02010600030101010101" pitchFamily="2" charset="-122"/>
              </a:rPr>
              <a:t>       </a:t>
            </a:r>
            <a:r>
              <a:rPr lang="zh-CN" altLang="zh-CN" sz="3200" dirty="0">
                <a:solidFill>
                  <a:srgbClr val="0066FF"/>
                </a:solidFill>
                <a:latin typeface="Arial" panose="020B0604020202020204" pitchFamily="34" charset="0"/>
                <a:ea typeface="楷体_GB2312" pitchFamily="49" charset="-122"/>
              </a:rPr>
              <a:t>这首描绘并赞美春雨的诗，主要表达诗人喜悦的感情。全篇句句是“雨”，处处是“喜”，可“喜”字却一字不露，足见诗人的匠心独运。正因如此，这首诗成了吟咏春雨的名篇。尤其是“随风潜入夜，润物细无声”这两句，不仅用字精妙，还蕴涵着耐人寻味的哲理，历来为人们所传诵。让我们满怀喜悦，一起赞美这及时的好雨吧。</a:t>
            </a:r>
            <a:endParaRPr lang="zh-CN" altLang="zh-CN" sz="3200" dirty="0">
              <a:solidFill>
                <a:srgbClr val="0066FF"/>
              </a:solidFill>
              <a:latin typeface="Arial" panose="020B0604020202020204" pitchFamily="34" charset="0"/>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5" name="Picture 1033" descr="图片1"/>
          <p:cNvPicPr>
            <a:picLocks noChangeAspect="1"/>
          </p:cNvPicPr>
          <p:nvPr/>
        </p:nvPicPr>
        <p:blipFill>
          <a:blip r:embed="rId1"/>
          <a:stretch>
            <a:fillRect/>
          </a:stretch>
        </p:blipFill>
        <p:spPr>
          <a:xfrm>
            <a:off x="0" y="0"/>
            <a:ext cx="9144000" cy="6867525"/>
          </a:xfrm>
          <a:prstGeom prst="rect">
            <a:avLst/>
          </a:prstGeom>
          <a:noFill/>
          <a:ln w="9525">
            <a:noFill/>
          </a:ln>
        </p:spPr>
      </p:pic>
      <p:graphicFrame>
        <p:nvGraphicFramePr>
          <p:cNvPr id="3" name="图示 2"/>
          <p:cNvGraphicFramePr/>
          <p:nvPr/>
        </p:nvGraphicFramePr>
        <p:xfrm>
          <a:off x="641985" y="2709917"/>
          <a:ext cx="8128000" cy="19881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7" name="矩形 16"/>
          <p:cNvSpPr/>
          <p:nvPr/>
        </p:nvSpPr>
        <p:spPr>
          <a:xfrm>
            <a:off x="3482975" y="1438275"/>
            <a:ext cx="1714500" cy="814388"/>
          </a:xfrm>
          <a:prstGeom prst="rect">
            <a:avLst/>
          </a:prstGeom>
          <a:noFill/>
          <a:ln w="9525">
            <a:noFill/>
          </a:ln>
        </p:spPr>
        <p:txBody>
          <a:bodyPr anchor="t" anchorCtr="0">
            <a:spAutoFit/>
          </a:bodyPr>
          <a:p>
            <a:pPr algn="ctr">
              <a:lnSpc>
                <a:spcPct val="130000"/>
              </a:lnSpc>
            </a:pPr>
            <a:r>
              <a:rPr lang="zh-CN" altLang="en-US" sz="4000" b="1" dirty="0">
                <a:solidFill>
                  <a:srgbClr val="29AAF8"/>
                </a:solidFill>
                <a:latin typeface="冬青黑体简体中文 W3" pitchFamily="34" charset="-122"/>
                <a:ea typeface="冬青黑体简体中文 W3" pitchFamily="34" charset="-122"/>
              </a:rPr>
              <a:t>目录</a:t>
            </a:r>
            <a:endParaRPr lang="en-US" altLang="zh-CN" sz="4000" b="1" dirty="0">
              <a:solidFill>
                <a:srgbClr val="29AAF8"/>
              </a:solidFill>
              <a:latin typeface="冬青黑体简体中文 W3" pitchFamily="34" charset="-122"/>
              <a:ea typeface="冬青黑体简体中文 W3"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10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100000">
                                          <p:val>
                                            <p:strVal val="#ppt_x"/>
                                          </p:val>
                                        </p:tav>
                                      </p:tavLst>
                                    </p:anim>
                                    <p:anim calcmode="lin" valueType="num">
                                      <p:cBhvr>
                                        <p:cTn id="8" dur="500" fill="hold"/>
                                        <p:tgtEl>
                                          <p:spTgt spid="1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193" name="Picture 1033" descr="图片1"/>
          <p:cNvPicPr>
            <a:picLocks noChangeAspect="1"/>
          </p:cNvPicPr>
          <p:nvPr/>
        </p:nvPicPr>
        <p:blipFill>
          <a:blip r:embed="rId1"/>
          <a:stretch>
            <a:fillRect/>
          </a:stretch>
        </p:blipFill>
        <p:spPr>
          <a:xfrm>
            <a:off x="0" y="0"/>
            <a:ext cx="9144000" cy="6867525"/>
          </a:xfrm>
          <a:prstGeom prst="rect">
            <a:avLst/>
          </a:prstGeom>
          <a:noFill/>
          <a:ln w="9525">
            <a:noFill/>
          </a:ln>
        </p:spPr>
      </p:pic>
      <p:sp>
        <p:nvSpPr>
          <p:cNvPr id="8194" name="Text Box 1028"/>
          <p:cNvSpPr txBox="1"/>
          <p:nvPr/>
        </p:nvSpPr>
        <p:spPr>
          <a:xfrm>
            <a:off x="695325" y="641350"/>
            <a:ext cx="1408113" cy="582613"/>
          </a:xfrm>
          <a:prstGeom prst="rect">
            <a:avLst/>
          </a:prstGeom>
          <a:noFill/>
          <a:ln w="9525">
            <a:noFill/>
          </a:ln>
        </p:spPr>
        <p:txBody>
          <a:bodyPr wrap="none" anchor="t" anchorCtr="0">
            <a:spAutoFit/>
          </a:bodyPr>
          <a:p>
            <a:r>
              <a:rPr lang="zh-CN" altLang="en-US" sz="3200" b="1" dirty="0">
                <a:solidFill>
                  <a:schemeClr val="hlink"/>
                </a:solidFill>
                <a:latin typeface="Arial" panose="020B0604020202020204" pitchFamily="34" charset="0"/>
                <a:ea typeface="宋体" panose="02010600030101010101" pitchFamily="2" charset="-122"/>
              </a:rPr>
              <a:t>导入：</a:t>
            </a:r>
            <a:endParaRPr lang="zh-CN" altLang="en-US" sz="3200" b="1" dirty="0">
              <a:solidFill>
                <a:schemeClr val="hlink"/>
              </a:solidFill>
              <a:latin typeface="Arial" panose="020B0604020202020204" pitchFamily="34" charset="0"/>
              <a:ea typeface="宋体" panose="02010600030101010101" pitchFamily="2" charset="-122"/>
            </a:endParaRPr>
          </a:p>
        </p:txBody>
      </p:sp>
      <p:sp>
        <p:nvSpPr>
          <p:cNvPr id="3078" name="Text Box 1030"/>
          <p:cNvSpPr txBox="1"/>
          <p:nvPr/>
        </p:nvSpPr>
        <p:spPr>
          <a:xfrm>
            <a:off x="1108075" y="2325688"/>
            <a:ext cx="6927850" cy="584200"/>
          </a:xfrm>
          <a:prstGeom prst="rect">
            <a:avLst/>
          </a:prstGeom>
          <a:noFill/>
          <a:ln w="9525">
            <a:noFill/>
          </a:ln>
        </p:spPr>
        <p:txBody>
          <a:bodyPr anchor="t" anchorCtr="0">
            <a:spAutoFit/>
          </a:bodyPr>
          <a:p>
            <a:r>
              <a:rPr lang="en-US" altLang="zh-CN" sz="3200" dirty="0">
                <a:solidFill>
                  <a:srgbClr val="0066FF"/>
                </a:solidFill>
                <a:latin typeface="Arial" panose="020B0604020202020204" pitchFamily="34" charset="0"/>
                <a:ea typeface="宋体" panose="02010600030101010101" pitchFamily="2" charset="-122"/>
              </a:rPr>
              <a:t>“</a:t>
            </a:r>
            <a:r>
              <a:rPr lang="zh-CN" altLang="en-US" sz="3200" dirty="0">
                <a:solidFill>
                  <a:srgbClr val="0066FF"/>
                </a:solidFill>
                <a:latin typeface="Arial" panose="020B0604020202020204" pitchFamily="34" charset="0"/>
                <a:ea typeface="宋体" panose="02010600030101010101" pitchFamily="2" charset="-122"/>
              </a:rPr>
              <a:t>喜”字。</a:t>
            </a:r>
            <a:endParaRPr lang="zh-CN" altLang="en-US" sz="3200" dirty="0">
              <a:solidFill>
                <a:srgbClr val="0066FF"/>
              </a:solidFill>
              <a:latin typeface="Arial" panose="020B0604020202020204" pitchFamily="34" charset="0"/>
              <a:ea typeface="宋体" panose="02010600030101010101" pitchFamily="2" charset="-122"/>
            </a:endParaRPr>
          </a:p>
        </p:txBody>
      </p:sp>
      <p:sp>
        <p:nvSpPr>
          <p:cNvPr id="3079" name="Text Box 1031"/>
          <p:cNvSpPr txBox="1"/>
          <p:nvPr/>
        </p:nvSpPr>
        <p:spPr>
          <a:xfrm>
            <a:off x="1066800" y="4724400"/>
            <a:ext cx="2216150" cy="579438"/>
          </a:xfrm>
          <a:prstGeom prst="rect">
            <a:avLst/>
          </a:prstGeom>
          <a:noFill/>
          <a:ln w="9525">
            <a:noFill/>
          </a:ln>
        </p:spPr>
        <p:txBody>
          <a:bodyPr wrap="none" anchor="t" anchorCtr="0">
            <a:spAutoFit/>
          </a:bodyPr>
          <a:p>
            <a:r>
              <a:rPr lang="zh-CN" altLang="en-US" sz="3200" dirty="0">
                <a:solidFill>
                  <a:srgbClr val="0066FF"/>
                </a:solidFill>
                <a:latin typeface="Arial" panose="020B0604020202020204" pitchFamily="34" charset="0"/>
                <a:ea typeface="宋体" panose="02010600030101010101" pitchFamily="2" charset="-122"/>
              </a:rPr>
              <a:t>因雨而喜。</a:t>
            </a:r>
            <a:endParaRPr lang="zh-CN" altLang="en-US" sz="3200" dirty="0">
              <a:solidFill>
                <a:srgbClr val="0066FF"/>
              </a:solidFill>
              <a:latin typeface="Arial" panose="020B0604020202020204" pitchFamily="34" charset="0"/>
              <a:ea typeface="宋体" panose="02010600030101010101" pitchFamily="2" charset="-122"/>
            </a:endParaRPr>
          </a:p>
        </p:txBody>
      </p:sp>
      <p:sp>
        <p:nvSpPr>
          <p:cNvPr id="3080" name="Text Box 1032"/>
          <p:cNvSpPr txBox="1"/>
          <p:nvPr/>
        </p:nvSpPr>
        <p:spPr>
          <a:xfrm>
            <a:off x="695325" y="3881438"/>
            <a:ext cx="8650288" cy="584200"/>
          </a:xfrm>
          <a:prstGeom prst="rect">
            <a:avLst/>
          </a:prstGeom>
          <a:noFill/>
          <a:ln w="9525">
            <a:noFill/>
          </a:ln>
        </p:spPr>
        <p:txBody>
          <a:bodyPr wrap="none" anchor="t" anchorCtr="0">
            <a:spAutoFit/>
          </a:bodyPr>
          <a:p>
            <a:r>
              <a:rPr lang="en-US" altLang="zh-CN" sz="3200" dirty="0">
                <a:latin typeface="Arial" panose="020B0604020202020204" pitchFamily="34" charset="0"/>
                <a:ea typeface="宋体" panose="02010600030101010101" pitchFamily="2" charset="-122"/>
              </a:rPr>
              <a:t>2.</a:t>
            </a:r>
            <a:r>
              <a:rPr lang="zh-CN" altLang="en-US" sz="3200" dirty="0">
                <a:latin typeface="Arial" panose="020B0604020202020204" pitchFamily="34" charset="0"/>
                <a:ea typeface="宋体" panose="02010600030101010101" pitchFamily="2" charset="-122"/>
              </a:rPr>
              <a:t>因何而喜呢？这场春雨有何令人欣喜之处呢？</a:t>
            </a:r>
            <a:endParaRPr lang="zh-CN" altLang="en-US" sz="3200" dirty="0">
              <a:latin typeface="Arial" panose="020B0604020202020204" pitchFamily="34" charset="0"/>
              <a:ea typeface="宋体" panose="02010600030101010101" pitchFamily="2" charset="-122"/>
            </a:endParaRPr>
          </a:p>
        </p:txBody>
      </p:sp>
      <p:sp>
        <p:nvSpPr>
          <p:cNvPr id="8198" name="Rectangle 1034"/>
          <p:cNvSpPr/>
          <p:nvPr/>
        </p:nvSpPr>
        <p:spPr>
          <a:xfrm>
            <a:off x="538163" y="1373188"/>
            <a:ext cx="8066087" cy="952500"/>
          </a:xfrm>
          <a:prstGeom prst="rect">
            <a:avLst/>
          </a:prstGeom>
          <a:noFill/>
          <a:ln w="9525">
            <a:noFill/>
          </a:ln>
        </p:spPr>
        <p:txBody>
          <a:bodyPr anchor="t" anchorCtr="0">
            <a:spAutoFit/>
          </a:bodyPr>
          <a:p>
            <a:r>
              <a:rPr lang="en-US" altLang="zh-CN" sz="2800" dirty="0">
                <a:latin typeface="Arial" panose="020B0604020202020204" pitchFamily="34" charset="0"/>
                <a:ea typeface="宋体" panose="02010600030101010101" pitchFamily="2" charset="-122"/>
              </a:rPr>
              <a:t>1.</a:t>
            </a:r>
            <a:r>
              <a:rPr lang="zh-CN" altLang="en-US" sz="2800" dirty="0">
                <a:latin typeface="Arial" panose="020B0604020202020204" pitchFamily="34" charset="0"/>
                <a:ea typeface="宋体" panose="02010600030101010101" pitchFamily="2" charset="-122"/>
              </a:rPr>
              <a:t>题目</a:t>
            </a:r>
            <a:r>
              <a:rPr lang="en-US" altLang="zh-CN" sz="2800" dirty="0">
                <a:latin typeface="Arial" panose="020B0604020202020204" pitchFamily="34" charset="0"/>
                <a:ea typeface="宋体" panose="02010600030101010101" pitchFamily="2" charset="-122"/>
              </a:rPr>
              <a:t>《</a:t>
            </a:r>
            <a:r>
              <a:rPr lang="zh-CN" altLang="en-US" sz="2800" dirty="0">
                <a:latin typeface="Arial" panose="020B0604020202020204" pitchFamily="34" charset="0"/>
                <a:ea typeface="宋体" panose="02010600030101010101" pitchFamily="2" charset="-122"/>
              </a:rPr>
              <a:t>春夜喜雨</a:t>
            </a:r>
            <a:r>
              <a:rPr lang="en-US" altLang="zh-CN" sz="2800" dirty="0">
                <a:latin typeface="Arial" panose="020B0604020202020204" pitchFamily="34" charset="0"/>
                <a:ea typeface="宋体" panose="02010600030101010101" pitchFamily="2" charset="-122"/>
              </a:rPr>
              <a:t>》</a:t>
            </a:r>
            <a:r>
              <a:rPr lang="zh-CN" altLang="en-US" sz="2800" dirty="0">
                <a:latin typeface="Arial" panose="020B0604020202020204" pitchFamily="34" charset="0"/>
                <a:ea typeface="宋体" panose="02010600030101010101" pitchFamily="2" charset="-122"/>
              </a:rPr>
              <a:t>这四个字中哪一个字</a:t>
            </a:r>
            <a:endParaRPr lang="zh-CN" altLang="en-US" sz="2800" dirty="0">
              <a:latin typeface="Arial" panose="020B0604020202020204" pitchFamily="34" charset="0"/>
              <a:ea typeface="宋体" panose="02010600030101010101" pitchFamily="2" charset="-122"/>
            </a:endParaRPr>
          </a:p>
          <a:p>
            <a:r>
              <a:rPr lang="zh-CN" altLang="en-US" sz="2800" dirty="0">
                <a:latin typeface="Arial" panose="020B0604020202020204" pitchFamily="34" charset="0"/>
                <a:ea typeface="宋体" panose="02010600030101010101" pitchFamily="2" charset="-122"/>
              </a:rPr>
              <a:t>体现了作者的思想感情？</a:t>
            </a:r>
            <a:endParaRPr lang="zh-CN" altLang="en-US" sz="2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8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9">
                                            <p:txEl>
                                              <p:charRg st="0"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8" grpId="0"/>
      <p:bldP spid="308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241" name="Picture 9" descr="图片1"/>
          <p:cNvPicPr>
            <a:picLocks noChangeAspect="1"/>
          </p:cNvPicPr>
          <p:nvPr/>
        </p:nvPicPr>
        <p:blipFill>
          <a:blip r:embed="rId1"/>
          <a:stretch>
            <a:fillRect/>
          </a:stretch>
        </p:blipFill>
        <p:spPr>
          <a:xfrm>
            <a:off x="0" y="0"/>
            <a:ext cx="9144000" cy="6867525"/>
          </a:xfrm>
          <a:prstGeom prst="rect">
            <a:avLst/>
          </a:prstGeom>
          <a:noFill/>
          <a:ln w="9525">
            <a:noFill/>
          </a:ln>
        </p:spPr>
      </p:pic>
      <p:sp>
        <p:nvSpPr>
          <p:cNvPr id="10242" name="Text Box 4"/>
          <p:cNvSpPr txBox="1"/>
          <p:nvPr/>
        </p:nvSpPr>
        <p:spPr>
          <a:xfrm>
            <a:off x="663575" y="604838"/>
            <a:ext cx="1401763" cy="584200"/>
          </a:xfrm>
          <a:prstGeom prst="rect">
            <a:avLst/>
          </a:prstGeom>
          <a:noFill/>
          <a:ln w="9525">
            <a:noFill/>
          </a:ln>
        </p:spPr>
        <p:txBody>
          <a:bodyPr wrap="none" anchor="t" anchorCtr="0">
            <a:spAutoFit/>
          </a:bodyPr>
          <a:p>
            <a:r>
              <a:rPr lang="zh-CN" altLang="en-US" sz="3200" dirty="0">
                <a:solidFill>
                  <a:schemeClr val="hlink"/>
                </a:solidFill>
                <a:latin typeface="Arial" panose="020B0604020202020204" pitchFamily="34" charset="0"/>
                <a:ea typeface="宋体" panose="02010600030101010101" pitchFamily="2" charset="-122"/>
              </a:rPr>
              <a:t>导入：</a:t>
            </a:r>
            <a:endParaRPr lang="zh-CN" altLang="en-US" sz="3200" dirty="0">
              <a:solidFill>
                <a:schemeClr val="hlink"/>
              </a:solidFill>
              <a:latin typeface="Arial" panose="020B0604020202020204" pitchFamily="34" charset="0"/>
              <a:ea typeface="宋体" panose="02010600030101010101" pitchFamily="2" charset="-122"/>
            </a:endParaRPr>
          </a:p>
        </p:txBody>
      </p:sp>
      <p:sp>
        <p:nvSpPr>
          <p:cNvPr id="10243" name="Text Box 5"/>
          <p:cNvSpPr txBox="1"/>
          <p:nvPr/>
        </p:nvSpPr>
        <p:spPr>
          <a:xfrm>
            <a:off x="663575" y="960438"/>
            <a:ext cx="184150" cy="396875"/>
          </a:xfrm>
          <a:prstGeom prst="rect">
            <a:avLst/>
          </a:prstGeom>
          <a:noFill/>
          <a:ln w="9525">
            <a:noFill/>
          </a:ln>
        </p:spPr>
        <p:txBody>
          <a:bodyPr wrap="none" anchor="t" anchorCtr="0">
            <a:spAutoFit/>
          </a:bodyPr>
          <a:p>
            <a:endParaRPr lang="zh-CN" altLang="zh-CN" dirty="0">
              <a:latin typeface="Arial" panose="020B0604020202020204" pitchFamily="34" charset="0"/>
              <a:ea typeface="宋体" panose="02010600030101010101" pitchFamily="2" charset="-122"/>
            </a:endParaRPr>
          </a:p>
        </p:txBody>
      </p:sp>
      <p:sp>
        <p:nvSpPr>
          <p:cNvPr id="10244" name="Text Box 6"/>
          <p:cNvSpPr txBox="1"/>
          <p:nvPr/>
        </p:nvSpPr>
        <p:spPr>
          <a:xfrm>
            <a:off x="0" y="1412875"/>
            <a:ext cx="8893175" cy="1814513"/>
          </a:xfrm>
          <a:prstGeom prst="rect">
            <a:avLst/>
          </a:prstGeom>
          <a:noFill/>
          <a:ln w="9525">
            <a:noFill/>
          </a:ln>
        </p:spPr>
        <p:txBody>
          <a:bodyPr anchor="t" anchorCtr="0">
            <a:spAutoFit/>
          </a:bodyPr>
          <a:p>
            <a:r>
              <a:rPr lang="zh-CN" altLang="en-US" sz="2800" dirty="0">
                <a:latin typeface="仿宋_GB2312" pitchFamily="49" charset="-122"/>
                <a:ea typeface="仿宋_GB2312" pitchFamily="49" charset="-122"/>
              </a:rPr>
              <a:t>（</a:t>
            </a:r>
            <a:r>
              <a:rPr lang="en-US" altLang="zh-CN" sz="2800" dirty="0">
                <a:latin typeface="仿宋_GB2312" pitchFamily="49" charset="-122"/>
                <a:ea typeface="仿宋_GB2312" pitchFamily="49" charset="-122"/>
              </a:rPr>
              <a:t>1</a:t>
            </a:r>
            <a:r>
              <a:rPr lang="zh-CN" altLang="en-US" sz="2800" dirty="0">
                <a:latin typeface="仿宋_GB2312" pitchFamily="49" charset="-122"/>
                <a:ea typeface="仿宋_GB2312" pitchFamily="49" charset="-122"/>
              </a:rPr>
              <a:t>）</a:t>
            </a:r>
            <a:r>
              <a:rPr lang="zh-CN" altLang="en-US" sz="2800" dirty="0">
                <a:latin typeface="楷体_GB2312" pitchFamily="49" charset="-122"/>
                <a:ea typeface="楷体_GB2312" pitchFamily="49" charset="-122"/>
              </a:rPr>
              <a:t>安史之乱前夕，杜甫离开长安回陕西探亲，不料爆发安史之乱，他一家人就过着流亡生活，如今，终于在成都定居，这首诗就反映饱经战乱流离之苦的杜甫获得安稳后的喜悦心情和渴望安宁的情怀。</a:t>
            </a:r>
            <a:r>
              <a:rPr lang="zh-CN" altLang="en-US" sz="2800" dirty="0">
                <a:latin typeface="Arial" panose="020B0604020202020204" pitchFamily="34" charset="0"/>
                <a:ea typeface="宋体" panose="02010600030101010101" pitchFamily="2" charset="-122"/>
              </a:rPr>
              <a:t> </a:t>
            </a:r>
            <a:endParaRPr lang="zh-CN" altLang="en-US" sz="2800" dirty="0">
              <a:latin typeface="Arial" panose="020B0604020202020204" pitchFamily="34" charset="0"/>
              <a:ea typeface="宋体" panose="02010600030101010101" pitchFamily="2" charset="-122"/>
            </a:endParaRPr>
          </a:p>
        </p:txBody>
      </p:sp>
      <p:sp>
        <p:nvSpPr>
          <p:cNvPr id="10245" name="Text Box 7"/>
          <p:cNvSpPr txBox="1"/>
          <p:nvPr/>
        </p:nvSpPr>
        <p:spPr>
          <a:xfrm>
            <a:off x="0" y="3860800"/>
            <a:ext cx="8785225" cy="1373188"/>
          </a:xfrm>
          <a:prstGeom prst="rect">
            <a:avLst/>
          </a:prstGeom>
          <a:noFill/>
          <a:ln w="9525">
            <a:noFill/>
          </a:ln>
        </p:spPr>
        <p:txBody>
          <a:bodyPr anchor="t" anchorCtr="0">
            <a:spAutoFit/>
          </a:bodyPr>
          <a:p>
            <a:r>
              <a:rPr lang="zh-CN" altLang="en-US" sz="2800" dirty="0">
                <a:latin typeface="楷体_GB2312" pitchFamily="49" charset="-122"/>
                <a:ea typeface="楷体_GB2312" pitchFamily="49" charset="-122"/>
              </a:rPr>
              <a:t>（</a:t>
            </a:r>
            <a:r>
              <a:rPr lang="en-US" altLang="zh-CN" sz="2800" dirty="0">
                <a:latin typeface="楷体_GB2312" pitchFamily="49" charset="-122"/>
                <a:ea typeface="楷体_GB2312" pitchFamily="49" charset="-122"/>
              </a:rPr>
              <a:t>2</a:t>
            </a:r>
            <a:r>
              <a:rPr lang="zh-CN" altLang="en-US" sz="2800" dirty="0">
                <a:latin typeface="楷体_GB2312" pitchFamily="49" charset="-122"/>
                <a:ea typeface="楷体_GB2312" pitchFamily="49" charset="-122"/>
              </a:rPr>
              <a:t>）杜甫是一位关心民生疾苦的诗人，春雨来临，百姓的庄稼可以获得丰收，生活好转，联想到此，怎能不喜？</a:t>
            </a:r>
            <a:endParaRPr lang="zh-CN" altLang="en-US" dirty="0">
              <a:solidFill>
                <a:srgbClr val="0066FF"/>
              </a:solidFill>
              <a:latin typeface="Arial" panose="020B0604020202020204" pitchFamily="34" charset="0"/>
              <a:ea typeface="宋体" panose="02010600030101010101"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2289" name="Picture 12" descr="061020138482171"/>
          <p:cNvPicPr>
            <a:picLocks noChangeAspect="1"/>
          </p:cNvPicPr>
          <p:nvPr/>
        </p:nvPicPr>
        <p:blipFill>
          <a:blip r:embed="rId1"/>
          <a:stretch>
            <a:fillRect/>
          </a:stretch>
        </p:blipFill>
        <p:spPr>
          <a:xfrm>
            <a:off x="0" y="549275"/>
            <a:ext cx="9144000" cy="6308725"/>
          </a:xfrm>
          <a:prstGeom prst="rect">
            <a:avLst/>
          </a:prstGeom>
          <a:noFill/>
          <a:ln w="9525">
            <a:noFill/>
          </a:ln>
        </p:spPr>
      </p:pic>
      <p:sp>
        <p:nvSpPr>
          <p:cNvPr id="12290" name="Text Box 4"/>
          <p:cNvSpPr txBox="1"/>
          <p:nvPr/>
        </p:nvSpPr>
        <p:spPr>
          <a:xfrm>
            <a:off x="1331913" y="981075"/>
            <a:ext cx="6337300" cy="579438"/>
          </a:xfrm>
          <a:prstGeom prst="rect">
            <a:avLst/>
          </a:prstGeom>
          <a:noFill/>
          <a:ln w="9525">
            <a:noFill/>
          </a:ln>
        </p:spPr>
        <p:txBody>
          <a:bodyPr anchor="t" anchorCtr="0">
            <a:spAutoFit/>
          </a:bodyPr>
          <a:p>
            <a:r>
              <a:rPr lang="zh-CN" altLang="en-US" sz="3200" b="1" dirty="0">
                <a:latin typeface="宋体" panose="02010600030101010101" pitchFamily="2" charset="-122"/>
                <a:ea typeface="宋体" panose="02010600030101010101" pitchFamily="2" charset="-122"/>
              </a:rPr>
              <a:t>好 雨 知 时 节</a:t>
            </a:r>
            <a:r>
              <a:rPr lang="en-US" altLang="zh-CN" sz="3200" b="1" dirty="0">
                <a:latin typeface="宋体" panose="02010600030101010101" pitchFamily="2" charset="-122"/>
                <a:ea typeface="宋体" panose="02010600030101010101" pitchFamily="2" charset="-122"/>
              </a:rPr>
              <a:t>,</a:t>
            </a:r>
            <a:r>
              <a:rPr lang="zh-CN" altLang="en-US" sz="3200" b="1" dirty="0">
                <a:latin typeface="宋体" panose="02010600030101010101" pitchFamily="2" charset="-122"/>
                <a:ea typeface="宋体" panose="02010600030101010101" pitchFamily="2" charset="-122"/>
              </a:rPr>
              <a:t>当 春 </a:t>
            </a:r>
            <a:r>
              <a:rPr lang="zh-CN" altLang="en-US" sz="3200" b="1" dirty="0">
                <a:solidFill>
                  <a:srgbClr val="6600FF"/>
                </a:solidFill>
                <a:latin typeface="宋体" panose="02010600030101010101" pitchFamily="2" charset="-122"/>
                <a:ea typeface="宋体" panose="02010600030101010101" pitchFamily="2" charset="-122"/>
              </a:rPr>
              <a:t>乃</a:t>
            </a:r>
            <a:r>
              <a:rPr lang="zh-CN" altLang="en-US" sz="3200" b="1" dirty="0">
                <a:latin typeface="宋体" panose="02010600030101010101" pitchFamily="2" charset="-122"/>
                <a:ea typeface="宋体" panose="02010600030101010101" pitchFamily="2" charset="-122"/>
              </a:rPr>
              <a:t> </a:t>
            </a:r>
            <a:r>
              <a:rPr lang="zh-CN" altLang="en-US" sz="3200" b="1" dirty="0">
                <a:solidFill>
                  <a:schemeClr val="hlink"/>
                </a:solidFill>
                <a:latin typeface="宋体" panose="02010600030101010101" pitchFamily="2" charset="-122"/>
                <a:ea typeface="宋体" panose="02010600030101010101" pitchFamily="2" charset="-122"/>
              </a:rPr>
              <a:t>发 生。</a:t>
            </a:r>
            <a:endParaRPr lang="zh-CN" altLang="en-US" sz="3200" b="1" dirty="0">
              <a:solidFill>
                <a:schemeClr val="hlink"/>
              </a:solidFill>
              <a:latin typeface="宋体" panose="02010600030101010101" pitchFamily="2" charset="-122"/>
              <a:ea typeface="宋体" panose="02010600030101010101" pitchFamily="2" charset="-122"/>
            </a:endParaRPr>
          </a:p>
        </p:txBody>
      </p:sp>
      <p:sp>
        <p:nvSpPr>
          <p:cNvPr id="12291" name="Text Box 5"/>
          <p:cNvSpPr txBox="1"/>
          <p:nvPr/>
        </p:nvSpPr>
        <p:spPr>
          <a:xfrm>
            <a:off x="0" y="0"/>
            <a:ext cx="2319338" cy="1014413"/>
          </a:xfrm>
          <a:prstGeom prst="rect">
            <a:avLst/>
          </a:prstGeom>
          <a:noFill/>
          <a:ln w="9525">
            <a:noFill/>
          </a:ln>
        </p:spPr>
        <p:txBody>
          <a:bodyPr anchor="t" anchorCtr="0">
            <a:spAutoFit/>
          </a:bodyPr>
          <a:p>
            <a:r>
              <a:rPr lang="zh-CN" altLang="en-US" sz="3200" dirty="0">
                <a:solidFill>
                  <a:schemeClr val="hlink"/>
                </a:solidFill>
                <a:latin typeface="Arial" panose="020B0604020202020204" pitchFamily="34" charset="0"/>
                <a:ea typeface="宋体" panose="02010600030101010101" pitchFamily="2" charset="-122"/>
              </a:rPr>
              <a:t>知识讲解</a:t>
            </a:r>
            <a:r>
              <a:rPr lang="en-US" altLang="zh-CN" sz="3200" dirty="0">
                <a:solidFill>
                  <a:schemeClr val="hlink"/>
                </a:solidFill>
                <a:latin typeface="Arial" panose="020B0604020202020204" pitchFamily="34" charset="0"/>
                <a:ea typeface="宋体" panose="02010600030101010101" pitchFamily="2" charset="-122"/>
              </a:rPr>
              <a:t>:</a:t>
            </a:r>
            <a:endParaRPr lang="en-US" altLang="zh-CN" sz="3200" dirty="0">
              <a:solidFill>
                <a:schemeClr val="hlink"/>
              </a:solidFill>
              <a:latin typeface="Arial" panose="020B0604020202020204" pitchFamily="34" charset="0"/>
              <a:ea typeface="宋体" panose="02010600030101010101" pitchFamily="2" charset="-122"/>
            </a:endParaRPr>
          </a:p>
          <a:p>
            <a:r>
              <a:rPr lang="zh-CN" altLang="en-US" sz="2800" dirty="0">
                <a:solidFill>
                  <a:schemeClr val="hlink"/>
                </a:solidFill>
                <a:latin typeface="Arial" panose="020B0604020202020204" pitchFamily="34" charset="0"/>
                <a:ea typeface="宋体" panose="02010600030101010101" pitchFamily="2" charset="-122"/>
              </a:rPr>
              <a:t>难点突破：</a:t>
            </a:r>
            <a:endParaRPr lang="zh-CN" altLang="en-US" sz="2800" dirty="0">
              <a:solidFill>
                <a:schemeClr val="hlink"/>
              </a:solidFill>
              <a:latin typeface="Arial" panose="020B0604020202020204" pitchFamily="34" charset="0"/>
              <a:ea typeface="宋体" panose="02010600030101010101" pitchFamily="2" charset="-122"/>
            </a:endParaRPr>
          </a:p>
        </p:txBody>
      </p:sp>
      <p:sp>
        <p:nvSpPr>
          <p:cNvPr id="6150" name="Text Box 6"/>
          <p:cNvSpPr txBox="1"/>
          <p:nvPr/>
        </p:nvSpPr>
        <p:spPr>
          <a:xfrm>
            <a:off x="395288" y="1916113"/>
            <a:ext cx="2317750" cy="519112"/>
          </a:xfrm>
          <a:prstGeom prst="rect">
            <a:avLst/>
          </a:prstGeom>
          <a:noFill/>
          <a:ln w="9525">
            <a:noFill/>
          </a:ln>
        </p:spPr>
        <p:txBody>
          <a:bodyPr wrap="none" anchor="t" anchorCtr="0">
            <a:spAutoFit/>
          </a:bodyPr>
          <a:p>
            <a:r>
              <a:rPr lang="zh-CN" altLang="en-US" sz="2800" dirty="0">
                <a:latin typeface="宋体" panose="02010600030101010101" pitchFamily="2" charset="-122"/>
                <a:ea typeface="宋体" panose="02010600030101010101" pitchFamily="2" charset="-122"/>
              </a:rPr>
              <a:t>乃</a:t>
            </a:r>
            <a:r>
              <a:rPr lang="en-US" altLang="zh-CN" sz="2800" dirty="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于是</a:t>
            </a:r>
            <a:r>
              <a:rPr lang="en-US" altLang="zh-CN" sz="2800" dirty="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便。</a:t>
            </a:r>
            <a:endParaRPr lang="zh-CN" altLang="en-US" sz="2800" dirty="0">
              <a:latin typeface="宋体" panose="02010600030101010101" pitchFamily="2" charset="-122"/>
              <a:ea typeface="宋体" panose="02010600030101010101" pitchFamily="2" charset="-122"/>
            </a:endParaRPr>
          </a:p>
        </p:txBody>
      </p:sp>
      <p:sp>
        <p:nvSpPr>
          <p:cNvPr id="6151" name="Text Box 7"/>
          <p:cNvSpPr txBox="1"/>
          <p:nvPr/>
        </p:nvSpPr>
        <p:spPr>
          <a:xfrm>
            <a:off x="2987675" y="1916113"/>
            <a:ext cx="6051550" cy="519112"/>
          </a:xfrm>
          <a:prstGeom prst="rect">
            <a:avLst/>
          </a:prstGeom>
          <a:noFill/>
          <a:ln w="9525">
            <a:noFill/>
          </a:ln>
        </p:spPr>
        <p:txBody>
          <a:bodyPr wrap="none" anchor="t" anchorCtr="0">
            <a:spAutoFit/>
          </a:bodyPr>
          <a:p>
            <a:r>
              <a:rPr lang="zh-CN" altLang="en-US" sz="2800" dirty="0">
                <a:latin typeface="宋体" panose="02010600030101010101" pitchFamily="2" charset="-122"/>
                <a:ea typeface="宋体" panose="02010600030101010101" pitchFamily="2" charset="-122"/>
              </a:rPr>
              <a:t>发生</a:t>
            </a:r>
            <a:r>
              <a:rPr lang="en-US" altLang="zh-CN" sz="2800" dirty="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指（春雨催动）植物萌发生长。</a:t>
            </a:r>
            <a:endParaRPr lang="zh-CN" altLang="en-US" sz="2800" dirty="0">
              <a:latin typeface="宋体" panose="02010600030101010101" pitchFamily="2" charset="-122"/>
              <a:ea typeface="宋体" panose="02010600030101010101" pitchFamily="2" charset="-122"/>
            </a:endParaRPr>
          </a:p>
        </p:txBody>
      </p:sp>
      <p:sp>
        <p:nvSpPr>
          <p:cNvPr id="6152" name="Text Box 8"/>
          <p:cNvSpPr txBox="1"/>
          <p:nvPr/>
        </p:nvSpPr>
        <p:spPr>
          <a:xfrm>
            <a:off x="179388" y="2565400"/>
            <a:ext cx="8988425" cy="584200"/>
          </a:xfrm>
          <a:prstGeom prst="rect">
            <a:avLst/>
          </a:prstGeom>
          <a:noFill/>
          <a:ln w="9525">
            <a:noFill/>
          </a:ln>
        </p:spPr>
        <p:txBody>
          <a:bodyPr wrap="none" anchor="t" anchorCtr="0">
            <a:spAutoFit/>
          </a:bodyPr>
          <a:p>
            <a:r>
              <a:rPr lang="en-US" altLang="zh-CN" sz="3200" dirty="0">
                <a:solidFill>
                  <a:srgbClr val="FF0000"/>
                </a:solidFill>
                <a:latin typeface="Arial" panose="020B0604020202020204" pitchFamily="34" charset="0"/>
                <a:ea typeface="宋体" panose="02010600030101010101" pitchFamily="2" charset="-122"/>
              </a:rPr>
              <a:t>1.</a:t>
            </a:r>
            <a:r>
              <a:rPr lang="zh-CN" altLang="en-US" sz="3200" dirty="0">
                <a:solidFill>
                  <a:srgbClr val="FF0000"/>
                </a:solidFill>
                <a:latin typeface="Arial" panose="020B0604020202020204" pitchFamily="34" charset="0"/>
                <a:ea typeface="宋体" panose="02010600030101010101" pitchFamily="2" charset="-122"/>
              </a:rPr>
              <a:t>思考</a:t>
            </a:r>
            <a:r>
              <a:rPr lang="en-US" altLang="zh-CN" sz="3200" dirty="0">
                <a:solidFill>
                  <a:srgbClr val="FF0000"/>
                </a:solidFill>
                <a:latin typeface="Arial" panose="020B0604020202020204" pitchFamily="34" charset="0"/>
                <a:ea typeface="宋体" panose="02010600030101010101" pitchFamily="2" charset="-122"/>
              </a:rPr>
              <a:t>:</a:t>
            </a:r>
            <a:r>
              <a:rPr lang="zh-CN" altLang="en-US" sz="3200" dirty="0">
                <a:solidFill>
                  <a:srgbClr val="FF0000"/>
                </a:solidFill>
                <a:latin typeface="Arial" panose="020B0604020202020204" pitchFamily="34" charset="0"/>
                <a:ea typeface="宋体" panose="02010600030101010101" pitchFamily="2" charset="-122"/>
              </a:rPr>
              <a:t>哪个字是诗人对眼前这场春雨的总体评价</a:t>
            </a:r>
            <a:r>
              <a:rPr lang="en-US" altLang="zh-CN" sz="3200" dirty="0">
                <a:solidFill>
                  <a:srgbClr val="FF0000"/>
                </a:solidFill>
                <a:latin typeface="Arial" panose="020B0604020202020204" pitchFamily="34" charset="0"/>
                <a:ea typeface="宋体" panose="02010600030101010101" pitchFamily="2" charset="-122"/>
              </a:rPr>
              <a:t>?</a:t>
            </a:r>
            <a:endParaRPr lang="en-US" altLang="zh-CN" sz="3200" dirty="0">
              <a:solidFill>
                <a:srgbClr val="FF0000"/>
              </a:solidFill>
              <a:latin typeface="Arial" panose="020B0604020202020204" pitchFamily="34" charset="0"/>
              <a:ea typeface="宋体" panose="02010600030101010101" pitchFamily="2" charset="-122"/>
            </a:endParaRPr>
          </a:p>
        </p:txBody>
      </p:sp>
      <p:sp>
        <p:nvSpPr>
          <p:cNvPr id="6153" name="Text Box 9"/>
          <p:cNvSpPr txBox="1"/>
          <p:nvPr/>
        </p:nvSpPr>
        <p:spPr>
          <a:xfrm>
            <a:off x="395288" y="3429000"/>
            <a:ext cx="7942262" cy="952500"/>
          </a:xfrm>
          <a:prstGeom prst="rect">
            <a:avLst/>
          </a:prstGeom>
          <a:noFill/>
          <a:ln w="9525">
            <a:noFill/>
          </a:ln>
        </p:spPr>
        <p:txBody>
          <a:bodyPr anchor="t" anchorCtr="0">
            <a:spAutoFit/>
          </a:bodyPr>
          <a:p>
            <a:r>
              <a:rPr lang="en-US" altLang="zh-CN" sz="2800" dirty="0">
                <a:latin typeface="仿宋_GB2312" pitchFamily="49" charset="-122"/>
                <a:ea typeface="仿宋_GB2312" pitchFamily="49" charset="-122"/>
              </a:rPr>
              <a:t> </a:t>
            </a:r>
            <a:r>
              <a:rPr lang="en-US" altLang="zh-CN" sz="2800" dirty="0">
                <a:solidFill>
                  <a:srgbClr val="FFFF99"/>
                </a:solidFill>
                <a:latin typeface="宋体" panose="02010600030101010101" pitchFamily="2" charset="-122"/>
                <a:ea typeface="宋体" panose="02010600030101010101" pitchFamily="2" charset="-122"/>
              </a:rPr>
              <a:t>“</a:t>
            </a:r>
            <a:r>
              <a:rPr lang="zh-CN" altLang="en-US" sz="2800" dirty="0">
                <a:solidFill>
                  <a:srgbClr val="FFFF99"/>
                </a:solidFill>
                <a:latin typeface="宋体" panose="02010600030101010101" pitchFamily="2" charset="-122"/>
                <a:ea typeface="宋体" panose="02010600030101010101" pitchFamily="2" charset="-122"/>
              </a:rPr>
              <a:t>好”</a:t>
            </a:r>
            <a:r>
              <a:rPr lang="en-US" altLang="zh-CN" sz="2800" dirty="0">
                <a:solidFill>
                  <a:srgbClr val="FFFF99"/>
                </a:solidFill>
                <a:latin typeface="宋体" panose="02010600030101010101" pitchFamily="2" charset="-122"/>
                <a:ea typeface="宋体" panose="02010600030101010101" pitchFamily="2" charset="-122"/>
              </a:rPr>
              <a:t>,</a:t>
            </a:r>
            <a:r>
              <a:rPr lang="zh-CN" altLang="en-US" sz="2800" dirty="0">
                <a:solidFill>
                  <a:srgbClr val="FFFF99"/>
                </a:solidFill>
                <a:latin typeface="宋体" panose="02010600030101010101" pitchFamily="2" charset="-122"/>
                <a:ea typeface="宋体" panose="02010600030101010101" pitchFamily="2" charset="-122"/>
              </a:rPr>
              <a:t>一个”好”字既是作者对春雨的赞誉</a:t>
            </a:r>
            <a:r>
              <a:rPr lang="en-US" altLang="zh-CN" sz="2800" dirty="0">
                <a:solidFill>
                  <a:srgbClr val="FFFF99"/>
                </a:solidFill>
                <a:latin typeface="宋体" panose="02010600030101010101" pitchFamily="2" charset="-122"/>
                <a:ea typeface="宋体" panose="02010600030101010101" pitchFamily="2" charset="-122"/>
              </a:rPr>
              <a:t>,</a:t>
            </a:r>
            <a:r>
              <a:rPr lang="zh-CN" altLang="en-US" sz="2800" dirty="0">
                <a:solidFill>
                  <a:srgbClr val="FFFF99"/>
                </a:solidFill>
                <a:latin typeface="宋体" panose="02010600030101010101" pitchFamily="2" charset="-122"/>
                <a:ea typeface="宋体" panose="02010600030101010101" pitchFamily="2" charset="-122"/>
              </a:rPr>
              <a:t>也流露出作者欣喜的心情</a:t>
            </a:r>
            <a:r>
              <a:rPr lang="en-US" altLang="zh-CN" sz="2800" dirty="0">
                <a:solidFill>
                  <a:srgbClr val="FFFF99"/>
                </a:solidFill>
                <a:latin typeface="宋体" panose="02010600030101010101" pitchFamily="2" charset="-122"/>
                <a:ea typeface="宋体" panose="02010600030101010101" pitchFamily="2" charset="-122"/>
              </a:rPr>
              <a:t>.</a:t>
            </a:r>
            <a:endParaRPr lang="en-US" altLang="zh-CN" sz="2800" dirty="0">
              <a:solidFill>
                <a:srgbClr val="FFFF99"/>
              </a:solidFill>
              <a:latin typeface="宋体" panose="02010600030101010101" pitchFamily="2" charset="-122"/>
              <a:ea typeface="宋体" panose="02010600030101010101" pitchFamily="2" charset="-122"/>
            </a:endParaRPr>
          </a:p>
        </p:txBody>
      </p:sp>
      <p:sp>
        <p:nvSpPr>
          <p:cNvPr id="6155" name="Text Box 11"/>
          <p:cNvSpPr txBox="1"/>
          <p:nvPr/>
        </p:nvSpPr>
        <p:spPr>
          <a:xfrm>
            <a:off x="900113" y="4941888"/>
            <a:ext cx="7200900" cy="1384300"/>
          </a:xfrm>
          <a:prstGeom prst="rect">
            <a:avLst/>
          </a:prstGeom>
          <a:noFill/>
          <a:ln w="9525">
            <a:noFill/>
          </a:ln>
        </p:spPr>
        <p:txBody>
          <a:bodyPr anchor="t" anchorCtr="0">
            <a:spAutoFit/>
          </a:bodyPr>
          <a:p>
            <a:r>
              <a:rPr lang="en-US" altLang="zh-CN" sz="2800" dirty="0">
                <a:solidFill>
                  <a:srgbClr val="FFC000"/>
                </a:solidFill>
                <a:latin typeface="Arial" panose="020B0604020202020204" pitchFamily="34" charset="0"/>
                <a:ea typeface="宋体" panose="02010600030101010101" pitchFamily="2" charset="-122"/>
              </a:rPr>
              <a:t>”</a:t>
            </a:r>
            <a:r>
              <a:rPr lang="zh-CN" altLang="en-US" sz="2800" dirty="0">
                <a:solidFill>
                  <a:srgbClr val="FFC000"/>
                </a:solidFill>
                <a:latin typeface="Arial" panose="020B0604020202020204" pitchFamily="34" charset="0"/>
                <a:ea typeface="宋体" panose="02010600030101010101" pitchFamily="2" charset="-122"/>
              </a:rPr>
              <a:t>知”字把雨拟人化，变无知为有知，这个“知”字用得多么传神啊！春雨还好在什么地方？</a:t>
            </a:r>
            <a:endParaRPr lang="zh-CN" altLang="en-US" sz="2800" dirty="0">
              <a:solidFill>
                <a:srgbClr val="FFC000"/>
              </a:solidFill>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5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15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15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1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0" grpId="0"/>
      <p:bldP spid="6151" grpId="0"/>
      <p:bldP spid="6152" grpId="0"/>
      <p:bldP spid="6153" grpId="0"/>
      <p:bldP spid="615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4337" name="Picture 10" descr="图片1"/>
          <p:cNvPicPr>
            <a:picLocks noChangeAspect="1"/>
          </p:cNvPicPr>
          <p:nvPr/>
        </p:nvPicPr>
        <p:blipFill>
          <a:blip r:embed="rId1"/>
          <a:stretch>
            <a:fillRect/>
          </a:stretch>
        </p:blipFill>
        <p:spPr>
          <a:xfrm>
            <a:off x="0" y="0"/>
            <a:ext cx="9144000" cy="6867525"/>
          </a:xfrm>
          <a:prstGeom prst="rect">
            <a:avLst/>
          </a:prstGeom>
          <a:noFill/>
          <a:ln w="9525">
            <a:noFill/>
          </a:ln>
        </p:spPr>
      </p:pic>
      <p:pic>
        <p:nvPicPr>
          <p:cNvPr id="14338" name="Picture 9" descr="zanghuamin_1143776547"/>
          <p:cNvPicPr>
            <a:picLocks noChangeAspect="1"/>
          </p:cNvPicPr>
          <p:nvPr/>
        </p:nvPicPr>
        <p:blipFill>
          <a:blip r:embed="rId2"/>
          <a:stretch>
            <a:fillRect/>
          </a:stretch>
        </p:blipFill>
        <p:spPr>
          <a:xfrm>
            <a:off x="0" y="0"/>
            <a:ext cx="9144000" cy="3251200"/>
          </a:xfrm>
          <a:prstGeom prst="rect">
            <a:avLst/>
          </a:prstGeom>
          <a:noFill/>
          <a:ln w="9525">
            <a:noFill/>
          </a:ln>
        </p:spPr>
      </p:pic>
      <p:sp>
        <p:nvSpPr>
          <p:cNvPr id="14339" name="Text Box 4"/>
          <p:cNvSpPr txBox="1"/>
          <p:nvPr/>
        </p:nvSpPr>
        <p:spPr>
          <a:xfrm>
            <a:off x="892175" y="1550988"/>
            <a:ext cx="6553200" cy="579437"/>
          </a:xfrm>
          <a:prstGeom prst="rect">
            <a:avLst/>
          </a:prstGeom>
          <a:noFill/>
          <a:ln w="9525">
            <a:noFill/>
          </a:ln>
        </p:spPr>
        <p:txBody>
          <a:bodyPr anchor="t" anchorCtr="0">
            <a:spAutoFit/>
          </a:bodyPr>
          <a:p>
            <a:r>
              <a:rPr lang="zh-CN" altLang="en-US" sz="3200" b="1" dirty="0">
                <a:latin typeface="仿宋_GB2312" pitchFamily="49" charset="-122"/>
                <a:ea typeface="仿宋_GB2312" pitchFamily="49" charset="-122"/>
              </a:rPr>
              <a:t>随 风 潜 入 夜 </a:t>
            </a:r>
            <a:r>
              <a:rPr lang="en-US" altLang="zh-CN" sz="3200" b="1" dirty="0">
                <a:latin typeface="仿宋_GB2312" pitchFamily="49" charset="-122"/>
                <a:ea typeface="仿宋_GB2312" pitchFamily="49" charset="-122"/>
              </a:rPr>
              <a:t>, </a:t>
            </a:r>
            <a:r>
              <a:rPr lang="zh-CN" altLang="en-US" sz="3200" b="1" dirty="0">
                <a:latin typeface="仿宋_GB2312" pitchFamily="49" charset="-122"/>
                <a:ea typeface="仿宋_GB2312" pitchFamily="49" charset="-122"/>
              </a:rPr>
              <a:t>润 物 细 无 声</a:t>
            </a:r>
            <a:endParaRPr lang="zh-CN" altLang="en-US" sz="3200" b="1" dirty="0">
              <a:latin typeface="仿宋_GB2312" pitchFamily="49" charset="-122"/>
              <a:ea typeface="仿宋_GB2312" pitchFamily="49" charset="-122"/>
            </a:endParaRPr>
          </a:p>
        </p:txBody>
      </p:sp>
      <p:sp>
        <p:nvSpPr>
          <p:cNvPr id="7173" name="Text Box 5"/>
          <p:cNvSpPr txBox="1"/>
          <p:nvPr/>
        </p:nvSpPr>
        <p:spPr>
          <a:xfrm>
            <a:off x="0" y="3251200"/>
            <a:ext cx="8726488" cy="3414713"/>
          </a:xfrm>
          <a:prstGeom prst="rect">
            <a:avLst/>
          </a:prstGeom>
          <a:noFill/>
          <a:ln w="9525">
            <a:noFill/>
          </a:ln>
        </p:spPr>
        <p:txBody>
          <a:bodyPr anchor="t" anchorCtr="0">
            <a:spAutoFit/>
          </a:bodyPr>
          <a:p>
            <a:r>
              <a:rPr lang="zh-CN" altLang="zh-CN" sz="2400" dirty="0">
                <a:latin typeface="Arial" panose="020B0604020202020204" pitchFamily="34" charset="0"/>
                <a:ea typeface="宋体" panose="02010600030101010101" pitchFamily="2" charset="-122"/>
              </a:rPr>
              <a:t>①诗的前两句点明了“春”和“雨”，这两句点明了诗题中的哪个字？（夜）</a:t>
            </a:r>
            <a:endParaRPr lang="zh-CN" altLang="zh-CN" sz="2400" dirty="0">
              <a:latin typeface="Arial" panose="020B0604020202020204" pitchFamily="34" charset="0"/>
              <a:ea typeface="宋体" panose="02010600030101010101" pitchFamily="2" charset="-122"/>
            </a:endParaRPr>
          </a:p>
          <a:p>
            <a:r>
              <a:rPr lang="zh-CN" altLang="zh-CN" sz="2400" dirty="0">
                <a:latin typeface="Arial" panose="020B0604020202020204" pitchFamily="34" charset="0"/>
                <a:ea typeface="宋体" panose="02010600030101010101" pitchFamily="2" charset="-122"/>
              </a:rPr>
              <a:t>②它不但点了题，还进一步体现了春雨的“好”。想一想，春雨“好”在哪里？（润泽万物）</a:t>
            </a:r>
            <a:endParaRPr lang="zh-CN" altLang="zh-CN" sz="2400" dirty="0">
              <a:latin typeface="Arial" panose="020B0604020202020204" pitchFamily="34" charset="0"/>
              <a:ea typeface="宋体" panose="02010600030101010101" pitchFamily="2" charset="-122"/>
            </a:endParaRPr>
          </a:p>
          <a:p>
            <a:r>
              <a:rPr lang="zh-CN" altLang="zh-CN" sz="2400" dirty="0">
                <a:latin typeface="Arial" panose="020B0604020202020204" pitchFamily="34" charset="0"/>
                <a:ea typeface="宋体" panose="02010600030101010101" pitchFamily="2" charset="-122"/>
              </a:rPr>
              <a:t>③体会作者用词的精妙。“潜”和“细”字形象地写出春雨的什么特点？</a:t>
            </a:r>
            <a:endParaRPr lang="zh-CN" altLang="zh-CN" sz="2400" dirty="0">
              <a:latin typeface="Arial" panose="020B0604020202020204" pitchFamily="34" charset="0"/>
              <a:ea typeface="宋体" panose="02010600030101010101" pitchFamily="2" charset="-122"/>
            </a:endParaRPr>
          </a:p>
          <a:p>
            <a:r>
              <a:rPr lang="zh-CN" altLang="zh-CN" sz="2400" dirty="0">
                <a:latin typeface="Arial" panose="020B0604020202020204" pitchFamily="34" charset="0"/>
                <a:ea typeface="宋体" panose="02010600030101010101" pitchFamily="2" charset="-122"/>
              </a:rPr>
              <a:t>春雨非常小，所以它是轻轻地、柔柔地润物。一个“潜”字，一个“细”字，不仅写出了春雨的特点，也写出了它的美好品格。可见，这两个字是经过作者的精心推敲而来。</a:t>
            </a:r>
            <a:endParaRPr lang="zh-CN" altLang="zh-CN" sz="2400" dirty="0">
              <a:latin typeface="Arial" panose="020B0604020202020204" pitchFamily="34" charset="0"/>
              <a:ea typeface="宋体" panose="02010600030101010101" pitchFamily="2" charset="-122"/>
            </a:endParaRPr>
          </a:p>
        </p:txBody>
      </p:sp>
      <p:sp>
        <p:nvSpPr>
          <p:cNvPr id="14341" name="Text Box 5"/>
          <p:cNvSpPr txBox="1"/>
          <p:nvPr/>
        </p:nvSpPr>
        <p:spPr>
          <a:xfrm>
            <a:off x="0" y="0"/>
            <a:ext cx="2319338" cy="1014413"/>
          </a:xfrm>
          <a:prstGeom prst="rect">
            <a:avLst/>
          </a:prstGeom>
          <a:noFill/>
          <a:ln w="9525">
            <a:noFill/>
          </a:ln>
        </p:spPr>
        <p:txBody>
          <a:bodyPr anchor="t" anchorCtr="0">
            <a:spAutoFit/>
          </a:bodyPr>
          <a:p>
            <a:r>
              <a:rPr lang="zh-CN" altLang="en-US" sz="3200" dirty="0">
                <a:solidFill>
                  <a:schemeClr val="hlink"/>
                </a:solidFill>
                <a:latin typeface="Arial" panose="020B0604020202020204" pitchFamily="34" charset="0"/>
                <a:ea typeface="宋体" panose="02010600030101010101" pitchFamily="2" charset="-122"/>
              </a:rPr>
              <a:t>知识讲解</a:t>
            </a:r>
            <a:r>
              <a:rPr lang="en-US" altLang="zh-CN" sz="3200" dirty="0">
                <a:solidFill>
                  <a:schemeClr val="hlink"/>
                </a:solidFill>
                <a:latin typeface="Arial" panose="020B0604020202020204" pitchFamily="34" charset="0"/>
                <a:ea typeface="宋体" panose="02010600030101010101" pitchFamily="2" charset="-122"/>
              </a:rPr>
              <a:t>:</a:t>
            </a:r>
            <a:endParaRPr lang="en-US" altLang="zh-CN" sz="3200" dirty="0">
              <a:solidFill>
                <a:schemeClr val="hlink"/>
              </a:solidFill>
              <a:latin typeface="Arial" panose="020B0604020202020204" pitchFamily="34" charset="0"/>
              <a:ea typeface="宋体" panose="02010600030101010101" pitchFamily="2" charset="-122"/>
            </a:endParaRPr>
          </a:p>
          <a:p>
            <a:r>
              <a:rPr lang="zh-CN" altLang="en-US" sz="2800" dirty="0">
                <a:solidFill>
                  <a:schemeClr val="hlink"/>
                </a:solidFill>
                <a:latin typeface="Arial" panose="020B0604020202020204" pitchFamily="34" charset="0"/>
                <a:ea typeface="宋体" panose="02010600030101010101" pitchFamily="2" charset="-122"/>
              </a:rPr>
              <a:t>难点突破：</a:t>
            </a:r>
            <a:endParaRPr lang="zh-CN" altLang="en-US" sz="2800" dirty="0">
              <a:solidFill>
                <a:schemeClr val="hlink"/>
              </a:solidFill>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6385" name="Picture 7" descr="图片1"/>
          <p:cNvPicPr>
            <a:picLocks noChangeAspect="1"/>
          </p:cNvPicPr>
          <p:nvPr/>
        </p:nvPicPr>
        <p:blipFill>
          <a:blip r:embed="rId1"/>
          <a:stretch>
            <a:fillRect/>
          </a:stretch>
        </p:blipFill>
        <p:spPr>
          <a:xfrm>
            <a:off x="0" y="0"/>
            <a:ext cx="9144000" cy="6867525"/>
          </a:xfrm>
          <a:prstGeom prst="rect">
            <a:avLst/>
          </a:prstGeom>
          <a:noFill/>
          <a:ln w="9525">
            <a:noFill/>
          </a:ln>
        </p:spPr>
      </p:pic>
      <p:pic>
        <p:nvPicPr>
          <p:cNvPr id="16386" name="Picture 6" descr="20061211230935785"/>
          <p:cNvPicPr>
            <a:picLocks noChangeAspect="1"/>
          </p:cNvPicPr>
          <p:nvPr/>
        </p:nvPicPr>
        <p:blipFill>
          <a:blip r:embed="rId2"/>
          <a:stretch>
            <a:fillRect/>
          </a:stretch>
        </p:blipFill>
        <p:spPr>
          <a:xfrm>
            <a:off x="0" y="0"/>
            <a:ext cx="9144000" cy="3048000"/>
          </a:xfrm>
          <a:prstGeom prst="rect">
            <a:avLst/>
          </a:prstGeom>
          <a:noFill/>
          <a:ln w="9525">
            <a:noFill/>
          </a:ln>
        </p:spPr>
      </p:pic>
      <p:sp>
        <p:nvSpPr>
          <p:cNvPr id="10244" name="Text Box 4"/>
          <p:cNvSpPr txBox="1"/>
          <p:nvPr/>
        </p:nvSpPr>
        <p:spPr>
          <a:xfrm>
            <a:off x="1258888" y="981075"/>
            <a:ext cx="6584950" cy="579438"/>
          </a:xfrm>
          <a:prstGeom prst="rect">
            <a:avLst/>
          </a:prstGeom>
          <a:noFill/>
          <a:ln w="9525">
            <a:noFill/>
          </a:ln>
        </p:spPr>
        <p:txBody>
          <a:bodyPr wrap="none" anchor="t" anchorCtr="0">
            <a:spAutoFit/>
          </a:bodyPr>
          <a:p>
            <a:r>
              <a:rPr lang="zh-CN" altLang="en-US" sz="3200" b="1" dirty="0">
                <a:solidFill>
                  <a:srgbClr val="000000"/>
                </a:solidFill>
                <a:latin typeface="仿宋_GB2312" pitchFamily="49" charset="-122"/>
                <a:ea typeface="仿宋_GB2312" pitchFamily="49" charset="-122"/>
              </a:rPr>
              <a:t>野 径 云 俱 黑 ，江 船 火 独 明</a:t>
            </a:r>
            <a:r>
              <a:rPr lang="zh-CN" altLang="en-US" dirty="0">
                <a:latin typeface="Arial" panose="020B0604020202020204" pitchFamily="34" charset="0"/>
                <a:ea typeface="仿宋_GB2312" pitchFamily="49" charset="-122"/>
              </a:rPr>
              <a:t> </a:t>
            </a:r>
            <a:endParaRPr lang="zh-CN" altLang="en-US" dirty="0">
              <a:latin typeface="Arial" panose="020B0604020202020204" pitchFamily="34" charset="0"/>
              <a:ea typeface="仿宋_GB2312" pitchFamily="49" charset="-122"/>
            </a:endParaRPr>
          </a:p>
        </p:txBody>
      </p:sp>
      <p:sp>
        <p:nvSpPr>
          <p:cNvPr id="10245" name="Text Box 5"/>
          <p:cNvSpPr txBox="1"/>
          <p:nvPr/>
        </p:nvSpPr>
        <p:spPr>
          <a:xfrm>
            <a:off x="361950" y="3048000"/>
            <a:ext cx="7681913" cy="3476625"/>
          </a:xfrm>
          <a:prstGeom prst="rect">
            <a:avLst/>
          </a:prstGeom>
          <a:noFill/>
          <a:ln w="9525">
            <a:noFill/>
          </a:ln>
        </p:spPr>
        <p:txBody>
          <a:bodyPr anchor="t" anchorCtr="0">
            <a:spAutoFit/>
          </a:bodyPr>
          <a:p>
            <a:r>
              <a:rPr lang="en-US" altLang="zh-CN" sz="2800" dirty="0">
                <a:solidFill>
                  <a:srgbClr val="0066FF"/>
                </a:solidFill>
                <a:latin typeface="楷体_GB2312" pitchFamily="49" charset="-122"/>
                <a:ea typeface="楷体_GB2312" pitchFamily="49" charset="-122"/>
              </a:rPr>
              <a:t> </a:t>
            </a:r>
            <a:r>
              <a:rPr lang="zh-CN" altLang="zh-CN" sz="2400" dirty="0">
                <a:solidFill>
                  <a:srgbClr val="0066FF"/>
                </a:solidFill>
                <a:latin typeface="楷体_GB2312" pitchFamily="49" charset="-122"/>
                <a:ea typeface="楷体_GB2312" pitchFamily="49" charset="-122"/>
              </a:rPr>
              <a:t>①这两句写的什么情景？</a:t>
            </a:r>
            <a:endParaRPr lang="zh-CN" altLang="zh-CN" sz="2400" dirty="0">
              <a:solidFill>
                <a:srgbClr val="0066FF"/>
              </a:solidFill>
              <a:latin typeface="楷体_GB2312" pitchFamily="49" charset="-122"/>
              <a:ea typeface="楷体_GB2312" pitchFamily="49" charset="-122"/>
            </a:endParaRPr>
          </a:p>
          <a:p>
            <a:r>
              <a:rPr lang="zh-CN" altLang="zh-CN" sz="2400" dirty="0">
                <a:solidFill>
                  <a:srgbClr val="0066FF"/>
                </a:solidFill>
                <a:latin typeface="楷体_GB2312" pitchFamily="49" charset="-122"/>
                <a:ea typeface="楷体_GB2312" pitchFamily="49" charset="-122"/>
              </a:rPr>
              <a:t>②这里虽然没有直接写雨，但诗人描绘了一幅意境优美的春雨夜景图，显得春意盎然，从侧面表现了春雨的可爱。三、四两句，作者从听觉的角度来写雨的润物无声，这两句作者是从视觉角度来写的。</a:t>
            </a:r>
            <a:endParaRPr lang="zh-CN" altLang="zh-CN" sz="2400" dirty="0">
              <a:solidFill>
                <a:srgbClr val="0066FF"/>
              </a:solidFill>
              <a:latin typeface="楷体_GB2312" pitchFamily="49" charset="-122"/>
              <a:ea typeface="楷体_GB2312" pitchFamily="49" charset="-122"/>
            </a:endParaRPr>
          </a:p>
          <a:p>
            <a:r>
              <a:rPr lang="zh-CN" altLang="zh-CN" sz="2400" dirty="0">
                <a:solidFill>
                  <a:srgbClr val="0066FF"/>
                </a:solidFill>
                <a:latin typeface="楷体_GB2312" pitchFamily="49" charset="-122"/>
                <a:ea typeface="楷体_GB2312" pitchFamily="49" charset="-122"/>
              </a:rPr>
              <a:t>③江船一点光象征着诗人心头升起的希望。他相信春雨绵绵不断，能彻底地滋润干涸的大地，所以，诗人用“俱黑”对“独明”。这一鲜明的对比，既色彩鲜明、形象生动，又富有诗情画意。</a:t>
            </a:r>
            <a:endParaRPr lang="zh-CN" altLang="zh-CN" sz="2400" dirty="0">
              <a:solidFill>
                <a:srgbClr val="0066FF"/>
              </a:solidFill>
              <a:latin typeface="楷体_GB2312" pitchFamily="49" charset="-122"/>
              <a:ea typeface="楷体_GB2312" pitchFamily="49" charset="-122"/>
            </a:endParaRPr>
          </a:p>
        </p:txBody>
      </p:sp>
      <p:sp>
        <p:nvSpPr>
          <p:cNvPr id="16389" name="Text Box 5"/>
          <p:cNvSpPr txBox="1"/>
          <p:nvPr/>
        </p:nvSpPr>
        <p:spPr>
          <a:xfrm>
            <a:off x="0" y="0"/>
            <a:ext cx="2319338" cy="1014413"/>
          </a:xfrm>
          <a:prstGeom prst="rect">
            <a:avLst/>
          </a:prstGeom>
          <a:noFill/>
          <a:ln w="9525">
            <a:noFill/>
          </a:ln>
        </p:spPr>
        <p:txBody>
          <a:bodyPr anchor="t" anchorCtr="0">
            <a:spAutoFit/>
          </a:bodyPr>
          <a:p>
            <a:r>
              <a:rPr lang="zh-CN" altLang="en-US" sz="3200" dirty="0">
                <a:solidFill>
                  <a:schemeClr val="hlink"/>
                </a:solidFill>
                <a:latin typeface="Arial" panose="020B0604020202020204" pitchFamily="34" charset="0"/>
                <a:ea typeface="宋体" panose="02010600030101010101" pitchFamily="2" charset="-122"/>
              </a:rPr>
              <a:t>知识讲解</a:t>
            </a:r>
            <a:r>
              <a:rPr lang="en-US" altLang="zh-CN" sz="3200" dirty="0">
                <a:solidFill>
                  <a:schemeClr val="hlink"/>
                </a:solidFill>
                <a:latin typeface="Arial" panose="020B0604020202020204" pitchFamily="34" charset="0"/>
                <a:ea typeface="宋体" panose="02010600030101010101" pitchFamily="2" charset="-122"/>
              </a:rPr>
              <a:t>:</a:t>
            </a:r>
            <a:endParaRPr lang="en-US" altLang="zh-CN" sz="3200" dirty="0">
              <a:solidFill>
                <a:schemeClr val="hlink"/>
              </a:solidFill>
              <a:latin typeface="Arial" panose="020B0604020202020204" pitchFamily="34" charset="0"/>
              <a:ea typeface="宋体" panose="02010600030101010101" pitchFamily="2" charset="-122"/>
            </a:endParaRPr>
          </a:p>
          <a:p>
            <a:r>
              <a:rPr lang="zh-CN" altLang="en-US" sz="2800" dirty="0">
                <a:solidFill>
                  <a:schemeClr val="hlink"/>
                </a:solidFill>
                <a:latin typeface="Arial" panose="020B0604020202020204" pitchFamily="34" charset="0"/>
                <a:ea typeface="宋体" panose="02010600030101010101" pitchFamily="2" charset="-122"/>
              </a:rPr>
              <a:t>难点突破：</a:t>
            </a:r>
            <a:endParaRPr lang="zh-CN" altLang="en-US" sz="2800" dirty="0">
              <a:solidFill>
                <a:schemeClr val="hlink"/>
              </a:solidFill>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p:bldP spid="1024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8433" name="Picture 9" descr="图片1"/>
          <p:cNvPicPr>
            <a:picLocks noChangeAspect="1"/>
          </p:cNvPicPr>
          <p:nvPr/>
        </p:nvPicPr>
        <p:blipFill>
          <a:blip r:embed="rId1"/>
          <a:stretch>
            <a:fillRect/>
          </a:stretch>
        </p:blipFill>
        <p:spPr>
          <a:xfrm>
            <a:off x="0" y="0"/>
            <a:ext cx="9144000" cy="6867525"/>
          </a:xfrm>
          <a:prstGeom prst="rect">
            <a:avLst/>
          </a:prstGeom>
          <a:noFill/>
          <a:ln w="9525">
            <a:noFill/>
          </a:ln>
        </p:spPr>
      </p:pic>
      <p:pic>
        <p:nvPicPr>
          <p:cNvPr id="8202" name="Picture 10" descr="328917320040717233947"/>
          <p:cNvPicPr>
            <a:picLocks noChangeAspect="1"/>
          </p:cNvPicPr>
          <p:nvPr/>
        </p:nvPicPr>
        <p:blipFill>
          <a:blip r:embed="rId2"/>
          <a:stretch>
            <a:fillRect/>
          </a:stretch>
        </p:blipFill>
        <p:spPr>
          <a:xfrm>
            <a:off x="0" y="1052513"/>
            <a:ext cx="4271963" cy="2382837"/>
          </a:xfrm>
          <a:prstGeom prst="rect">
            <a:avLst/>
          </a:prstGeom>
          <a:noFill/>
          <a:ln w="9525">
            <a:noFill/>
          </a:ln>
        </p:spPr>
      </p:pic>
      <p:sp>
        <p:nvSpPr>
          <p:cNvPr id="18435" name="Text Box 4"/>
          <p:cNvSpPr txBox="1"/>
          <p:nvPr/>
        </p:nvSpPr>
        <p:spPr>
          <a:xfrm>
            <a:off x="1693863" y="522288"/>
            <a:ext cx="6791325" cy="584200"/>
          </a:xfrm>
          <a:prstGeom prst="rect">
            <a:avLst/>
          </a:prstGeom>
          <a:noFill/>
          <a:ln w="9525">
            <a:noFill/>
          </a:ln>
        </p:spPr>
        <p:txBody>
          <a:bodyPr anchor="t" anchorCtr="0">
            <a:spAutoFit/>
          </a:bodyPr>
          <a:p>
            <a:r>
              <a:rPr lang="zh-CN" altLang="en-US" sz="3200" b="1" dirty="0">
                <a:solidFill>
                  <a:srgbClr val="000000"/>
                </a:solidFill>
                <a:latin typeface="仿宋_GB2312" pitchFamily="49" charset="-122"/>
                <a:ea typeface="仿宋_GB2312" pitchFamily="49" charset="-122"/>
              </a:rPr>
              <a:t>晓 看 红 湿 处 ，花 重 锦 官 城 </a:t>
            </a:r>
            <a:endParaRPr lang="zh-CN" altLang="en-US" sz="3200" b="1" dirty="0">
              <a:solidFill>
                <a:srgbClr val="000000"/>
              </a:solidFill>
              <a:latin typeface="仿宋_GB2312" pitchFamily="49" charset="-122"/>
              <a:ea typeface="仿宋_GB2312" pitchFamily="49" charset="-122"/>
            </a:endParaRPr>
          </a:p>
        </p:txBody>
      </p:sp>
      <p:sp>
        <p:nvSpPr>
          <p:cNvPr id="8197" name="Text Box 5"/>
          <p:cNvSpPr txBox="1"/>
          <p:nvPr/>
        </p:nvSpPr>
        <p:spPr>
          <a:xfrm>
            <a:off x="330200" y="3475038"/>
            <a:ext cx="7681913" cy="3476625"/>
          </a:xfrm>
          <a:prstGeom prst="rect">
            <a:avLst/>
          </a:prstGeom>
          <a:noFill/>
          <a:ln w="9525">
            <a:noFill/>
          </a:ln>
        </p:spPr>
        <p:txBody>
          <a:bodyPr anchor="t" anchorCtr="0">
            <a:spAutoFit/>
          </a:bodyPr>
          <a:p>
            <a:r>
              <a:rPr lang="en-US" altLang="zh-CN" sz="2800" dirty="0">
                <a:solidFill>
                  <a:srgbClr val="0066FF"/>
                </a:solidFill>
                <a:latin typeface="楷体_GB2312" pitchFamily="49" charset="-122"/>
                <a:ea typeface="楷体_GB2312" pitchFamily="49" charset="-122"/>
              </a:rPr>
              <a:t> </a:t>
            </a:r>
            <a:r>
              <a:rPr lang="zh-CN" altLang="zh-CN" sz="2400" dirty="0">
                <a:solidFill>
                  <a:srgbClr val="0066FF"/>
                </a:solidFill>
                <a:latin typeface="楷体_GB2312" pitchFamily="49" charset="-122"/>
                <a:ea typeface="楷体_GB2312" pitchFamily="49" charset="-122"/>
              </a:rPr>
              <a:t>①这两句表面上写花，实际上还是写雨好。由于雨的滋润，花儿才这样美丽。而写花也并不局限于花，只是用花来代表被雨滋润着的万物。这两句诗中，作者哪两个字用得特别贴切、生动？“湿”字用得好。若不是细雨的滋润，哪有这般美丽的景象？如果是骤雨，只能是花红满地，落英缤纷了。</a:t>
            </a:r>
            <a:endParaRPr lang="zh-CN" altLang="zh-CN" sz="2400" dirty="0">
              <a:solidFill>
                <a:srgbClr val="0066FF"/>
              </a:solidFill>
              <a:latin typeface="楷体_GB2312" pitchFamily="49" charset="-122"/>
              <a:ea typeface="楷体_GB2312" pitchFamily="49" charset="-122"/>
            </a:endParaRPr>
          </a:p>
          <a:p>
            <a:r>
              <a:rPr lang="zh-CN" altLang="zh-CN" sz="2400" dirty="0">
                <a:solidFill>
                  <a:srgbClr val="0066FF"/>
                </a:solidFill>
                <a:latin typeface="楷体_GB2312" pitchFamily="49" charset="-122"/>
                <a:ea typeface="楷体_GB2312" pitchFamily="49" charset="-122"/>
              </a:rPr>
              <a:t>②还有哪个字用得特别贴切、生动？“重”字贴切。这“花重锦官城”的瑰丽景观，都是知时节、润万物的“好”雨的恩泽啊！</a:t>
            </a:r>
            <a:endParaRPr lang="zh-CN" altLang="zh-CN" sz="2400" dirty="0">
              <a:solidFill>
                <a:srgbClr val="0066FF"/>
              </a:solidFill>
              <a:latin typeface="楷体_GB2312" pitchFamily="49" charset="-122"/>
              <a:ea typeface="楷体_GB2312" pitchFamily="49" charset="-122"/>
            </a:endParaRPr>
          </a:p>
        </p:txBody>
      </p:sp>
      <p:pic>
        <p:nvPicPr>
          <p:cNvPr id="8203" name="Picture 11" descr="66"/>
          <p:cNvPicPr>
            <a:picLocks noChangeAspect="1"/>
          </p:cNvPicPr>
          <p:nvPr/>
        </p:nvPicPr>
        <p:blipFill>
          <a:blip r:embed="rId3"/>
          <a:stretch>
            <a:fillRect/>
          </a:stretch>
        </p:blipFill>
        <p:spPr>
          <a:xfrm>
            <a:off x="4271963" y="1052513"/>
            <a:ext cx="4471987" cy="2422525"/>
          </a:xfrm>
          <a:prstGeom prst="rect">
            <a:avLst/>
          </a:prstGeom>
          <a:noFill/>
          <a:ln w="9525">
            <a:noFill/>
          </a:ln>
        </p:spPr>
      </p:pic>
      <p:pic>
        <p:nvPicPr>
          <p:cNvPr id="18438" name="Picture 14" descr="803de37c-31ab-430e-a9dd-f85194c6f858"/>
          <p:cNvPicPr>
            <a:picLocks noChangeAspect="1"/>
          </p:cNvPicPr>
          <p:nvPr/>
        </p:nvPicPr>
        <p:blipFill>
          <a:blip r:embed="rId4"/>
          <a:srcRect r="67209" b="43921"/>
          <a:stretch>
            <a:fillRect/>
          </a:stretch>
        </p:blipFill>
        <p:spPr>
          <a:xfrm>
            <a:off x="7435850" y="1962150"/>
            <a:ext cx="1308100" cy="1512888"/>
          </a:xfrm>
          <a:prstGeom prst="rect">
            <a:avLst/>
          </a:prstGeom>
          <a:noFill/>
          <a:ln w="9525">
            <a:noFill/>
          </a:ln>
        </p:spPr>
      </p:pic>
      <p:sp>
        <p:nvSpPr>
          <p:cNvPr id="18439" name="Text Box 5"/>
          <p:cNvSpPr txBox="1"/>
          <p:nvPr/>
        </p:nvSpPr>
        <p:spPr>
          <a:xfrm>
            <a:off x="0" y="0"/>
            <a:ext cx="2319338" cy="1014413"/>
          </a:xfrm>
          <a:prstGeom prst="rect">
            <a:avLst/>
          </a:prstGeom>
          <a:noFill/>
          <a:ln w="9525">
            <a:noFill/>
          </a:ln>
        </p:spPr>
        <p:txBody>
          <a:bodyPr anchor="t" anchorCtr="0">
            <a:spAutoFit/>
          </a:bodyPr>
          <a:p>
            <a:r>
              <a:rPr lang="zh-CN" altLang="en-US" sz="3200" dirty="0">
                <a:solidFill>
                  <a:schemeClr val="hlink"/>
                </a:solidFill>
                <a:latin typeface="Arial" panose="020B0604020202020204" pitchFamily="34" charset="0"/>
                <a:ea typeface="宋体" panose="02010600030101010101" pitchFamily="2" charset="-122"/>
              </a:rPr>
              <a:t>知识讲解</a:t>
            </a:r>
            <a:r>
              <a:rPr lang="en-US" altLang="zh-CN" sz="3200" dirty="0">
                <a:solidFill>
                  <a:schemeClr val="hlink"/>
                </a:solidFill>
                <a:latin typeface="Arial" panose="020B0604020202020204" pitchFamily="34" charset="0"/>
                <a:ea typeface="宋体" panose="02010600030101010101" pitchFamily="2" charset="-122"/>
              </a:rPr>
              <a:t>:</a:t>
            </a:r>
            <a:endParaRPr lang="en-US" altLang="zh-CN" sz="3200" dirty="0">
              <a:solidFill>
                <a:schemeClr val="hlink"/>
              </a:solidFill>
              <a:latin typeface="Arial" panose="020B0604020202020204" pitchFamily="34" charset="0"/>
              <a:ea typeface="宋体" panose="02010600030101010101" pitchFamily="2" charset="-122"/>
            </a:endParaRPr>
          </a:p>
          <a:p>
            <a:r>
              <a:rPr lang="zh-CN" altLang="en-US" sz="2800" dirty="0">
                <a:solidFill>
                  <a:schemeClr val="hlink"/>
                </a:solidFill>
                <a:latin typeface="Arial" panose="020B0604020202020204" pitchFamily="34" charset="0"/>
                <a:ea typeface="宋体" panose="02010600030101010101" pitchFamily="2" charset="-122"/>
              </a:rPr>
              <a:t>难点突破：</a:t>
            </a:r>
            <a:endParaRPr lang="zh-CN" altLang="en-US" sz="2800" dirty="0">
              <a:solidFill>
                <a:schemeClr val="hlink"/>
              </a:solidFill>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202"/>
                                        </p:tgtEl>
                                        <p:attrNameLst>
                                          <p:attrName>style.visibility</p:attrName>
                                        </p:attrNameLst>
                                      </p:cBhvr>
                                      <p:to>
                                        <p:strVal val="visible"/>
                                      </p:to>
                                    </p:set>
                                    <p:animEffect transition="in" filter="fade">
                                      <p:cBhvr>
                                        <p:cTn id="7" dur="1000"/>
                                        <p:tgtEl>
                                          <p:spTgt spid="820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203"/>
                                        </p:tgtEl>
                                        <p:attrNameLst>
                                          <p:attrName>style.visibility</p:attrName>
                                        </p:attrNameLst>
                                      </p:cBhvr>
                                      <p:to>
                                        <p:strVal val="visible"/>
                                      </p:to>
                                    </p:set>
                                    <p:animEffect transition="in" filter="fade">
                                      <p:cBhvr>
                                        <p:cTn id="12" dur="1000"/>
                                        <p:tgtEl>
                                          <p:spTgt spid="8203"/>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1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0481" name="Picture 4" descr="图片1"/>
          <p:cNvPicPr>
            <a:picLocks noChangeAspect="1"/>
          </p:cNvPicPr>
          <p:nvPr/>
        </p:nvPicPr>
        <p:blipFill>
          <a:blip r:embed="rId1"/>
          <a:stretch>
            <a:fillRect/>
          </a:stretch>
        </p:blipFill>
        <p:spPr>
          <a:xfrm>
            <a:off x="0" y="0"/>
            <a:ext cx="9144000" cy="6867525"/>
          </a:xfrm>
          <a:prstGeom prst="rect">
            <a:avLst/>
          </a:prstGeom>
          <a:noFill/>
          <a:ln w="9525">
            <a:noFill/>
          </a:ln>
        </p:spPr>
      </p:pic>
      <p:sp>
        <p:nvSpPr>
          <p:cNvPr id="20482" name="Text Box 5"/>
          <p:cNvSpPr txBox="1"/>
          <p:nvPr/>
        </p:nvSpPr>
        <p:spPr>
          <a:xfrm>
            <a:off x="539750" y="0"/>
            <a:ext cx="1712913" cy="830263"/>
          </a:xfrm>
          <a:prstGeom prst="rect">
            <a:avLst/>
          </a:prstGeom>
          <a:noFill/>
          <a:ln w="9525">
            <a:noFill/>
          </a:ln>
        </p:spPr>
        <p:txBody>
          <a:bodyPr wrap="none" anchor="t" anchorCtr="0">
            <a:spAutoFit/>
          </a:bodyPr>
          <a:p>
            <a:r>
              <a:rPr lang="zh-CN" altLang="en-US" sz="2400" b="1" dirty="0">
                <a:solidFill>
                  <a:schemeClr val="hlink"/>
                </a:solidFill>
                <a:latin typeface="Arial" panose="020B0604020202020204" pitchFamily="34" charset="0"/>
                <a:ea typeface="仿宋_GB2312" pitchFamily="49" charset="-122"/>
              </a:rPr>
              <a:t>课堂练习</a:t>
            </a:r>
            <a:endParaRPr lang="zh-CN" altLang="en-US" sz="2400" b="1" dirty="0">
              <a:solidFill>
                <a:schemeClr val="hlink"/>
              </a:solidFill>
              <a:latin typeface="Arial" panose="020B0604020202020204" pitchFamily="34" charset="0"/>
              <a:ea typeface="仿宋_GB2312" pitchFamily="49" charset="-122"/>
            </a:endParaRPr>
          </a:p>
          <a:p>
            <a:r>
              <a:rPr lang="zh-CN" altLang="en-US" sz="2400" b="1" dirty="0">
                <a:solidFill>
                  <a:schemeClr val="hlink"/>
                </a:solidFill>
                <a:latin typeface="Arial" panose="020B0604020202020204" pitchFamily="34" charset="0"/>
                <a:ea typeface="仿宋_GB2312" pitchFamily="49" charset="-122"/>
              </a:rPr>
              <a:t>难点巩固：</a:t>
            </a:r>
            <a:endParaRPr lang="zh-CN" altLang="en-US" sz="2400" b="1" dirty="0">
              <a:solidFill>
                <a:schemeClr val="hlink"/>
              </a:solidFill>
              <a:latin typeface="Arial" panose="020B0604020202020204" pitchFamily="34" charset="0"/>
              <a:ea typeface="仿宋_GB2312" pitchFamily="49" charset="-122"/>
            </a:endParaRPr>
          </a:p>
        </p:txBody>
      </p:sp>
      <p:sp>
        <p:nvSpPr>
          <p:cNvPr id="12294" name="Text Box 6"/>
          <p:cNvSpPr txBox="1"/>
          <p:nvPr/>
        </p:nvSpPr>
        <p:spPr>
          <a:xfrm>
            <a:off x="468313" y="1052513"/>
            <a:ext cx="8208962" cy="946150"/>
          </a:xfrm>
          <a:prstGeom prst="rect">
            <a:avLst/>
          </a:prstGeom>
          <a:noFill/>
          <a:ln w="9525">
            <a:noFill/>
          </a:ln>
        </p:spPr>
        <p:txBody>
          <a:bodyPr anchor="t" anchorCtr="0">
            <a:spAutoFit/>
          </a:bodyPr>
          <a:p>
            <a:r>
              <a:rPr lang="en-US" altLang="zh-CN" sz="2800" dirty="0">
                <a:latin typeface="Arial" panose="020B0604020202020204" pitchFamily="34" charset="0"/>
                <a:ea typeface="宋体" panose="02010600030101010101" pitchFamily="2" charset="-122"/>
              </a:rPr>
              <a:t>      1. </a:t>
            </a:r>
            <a:r>
              <a:rPr lang="zh-CN" altLang="en-US" sz="2800" dirty="0">
                <a:latin typeface="Arial" panose="020B0604020202020204" pitchFamily="34" charset="0"/>
                <a:ea typeface="宋体" panose="02010600030101010101" pitchFamily="2" charset="-122"/>
              </a:rPr>
              <a:t>这首诗布局是严谨的，从顺序上说，是按照什么样的顺序写的？ </a:t>
            </a:r>
            <a:endParaRPr lang="zh-CN" altLang="en-US" sz="2800" dirty="0">
              <a:latin typeface="Arial" panose="020B0604020202020204" pitchFamily="34" charset="0"/>
              <a:ea typeface="宋体" panose="02010600030101010101" pitchFamily="2" charset="-122"/>
            </a:endParaRPr>
          </a:p>
        </p:txBody>
      </p:sp>
      <p:sp>
        <p:nvSpPr>
          <p:cNvPr id="20484" name="Text Box 7"/>
          <p:cNvSpPr txBox="1"/>
          <p:nvPr/>
        </p:nvSpPr>
        <p:spPr>
          <a:xfrm>
            <a:off x="879475" y="2328863"/>
            <a:ext cx="184150" cy="396875"/>
          </a:xfrm>
          <a:prstGeom prst="rect">
            <a:avLst/>
          </a:prstGeom>
          <a:noFill/>
          <a:ln w="9525">
            <a:noFill/>
          </a:ln>
        </p:spPr>
        <p:txBody>
          <a:bodyPr wrap="none" anchor="t" anchorCtr="0">
            <a:spAutoFit/>
          </a:bodyPr>
          <a:p>
            <a:endParaRPr lang="zh-CN" altLang="zh-CN" dirty="0">
              <a:latin typeface="Arial" panose="020B0604020202020204" pitchFamily="34" charset="0"/>
              <a:ea typeface="宋体" panose="02010600030101010101" pitchFamily="2" charset="-122"/>
            </a:endParaRPr>
          </a:p>
        </p:txBody>
      </p:sp>
      <p:sp>
        <p:nvSpPr>
          <p:cNvPr id="12296" name="Text Box 8"/>
          <p:cNvSpPr txBox="1"/>
          <p:nvPr/>
        </p:nvSpPr>
        <p:spPr>
          <a:xfrm>
            <a:off x="395288" y="1989138"/>
            <a:ext cx="8064500" cy="946150"/>
          </a:xfrm>
          <a:prstGeom prst="rect">
            <a:avLst/>
          </a:prstGeom>
          <a:noFill/>
          <a:ln w="9525">
            <a:noFill/>
          </a:ln>
        </p:spPr>
        <p:txBody>
          <a:bodyPr anchor="t" anchorCtr="0">
            <a:spAutoFit/>
          </a:bodyPr>
          <a:p>
            <a:r>
              <a:rPr lang="en-US" altLang="zh-CN" sz="2800" dirty="0">
                <a:solidFill>
                  <a:srgbClr val="0066FF"/>
                </a:solidFill>
                <a:latin typeface="Arial" panose="020B0604020202020204" pitchFamily="34" charset="0"/>
                <a:ea typeface="宋体" panose="02010600030101010101" pitchFamily="2" charset="-122"/>
              </a:rPr>
              <a:t>       </a:t>
            </a:r>
            <a:r>
              <a:rPr lang="zh-CN" altLang="en-US" sz="2800" dirty="0">
                <a:solidFill>
                  <a:srgbClr val="0066FF"/>
                </a:solidFill>
                <a:latin typeface="Arial" panose="020B0604020202020204" pitchFamily="34" charset="0"/>
                <a:ea typeface="宋体" panose="02010600030101010101" pitchFamily="2" charset="-122"/>
              </a:rPr>
              <a:t>它从夜晚写到晓（早晨），从物写到花，又从听觉写到视觉，从实景写到虚景，层层深入。</a:t>
            </a:r>
            <a:r>
              <a:rPr lang="zh-CN" altLang="en-US" dirty="0">
                <a:latin typeface="Arial" panose="020B0604020202020204" pitchFamily="34" charset="0"/>
                <a:ea typeface="宋体" panose="02010600030101010101" pitchFamily="2" charset="-122"/>
              </a:rPr>
              <a:t> </a:t>
            </a:r>
            <a:endParaRPr lang="zh-CN" altLang="en-US" dirty="0">
              <a:latin typeface="Arial" panose="020B0604020202020204" pitchFamily="34" charset="0"/>
              <a:ea typeface="宋体" panose="02010600030101010101" pitchFamily="2" charset="-122"/>
            </a:endParaRPr>
          </a:p>
        </p:txBody>
      </p:sp>
      <p:sp>
        <p:nvSpPr>
          <p:cNvPr id="12297" name="Text Box 9"/>
          <p:cNvSpPr txBox="1"/>
          <p:nvPr/>
        </p:nvSpPr>
        <p:spPr>
          <a:xfrm>
            <a:off x="395288" y="2997200"/>
            <a:ext cx="8280400" cy="1373188"/>
          </a:xfrm>
          <a:prstGeom prst="rect">
            <a:avLst/>
          </a:prstGeom>
          <a:noFill/>
          <a:ln w="9525">
            <a:noFill/>
          </a:ln>
        </p:spPr>
        <p:txBody>
          <a:bodyPr anchor="t" anchorCtr="0">
            <a:spAutoFit/>
          </a:bodyPr>
          <a:p>
            <a:r>
              <a:rPr lang="en-US" altLang="zh-CN" sz="2800" dirty="0">
                <a:latin typeface="Arial" panose="020B0604020202020204" pitchFamily="34" charset="0"/>
                <a:ea typeface="宋体" panose="02010600030101010101" pitchFamily="2" charset="-122"/>
              </a:rPr>
              <a:t>      2. </a:t>
            </a:r>
            <a:r>
              <a:rPr lang="zh-CN" altLang="en-US" sz="2800" dirty="0">
                <a:latin typeface="Arial" panose="020B0604020202020204" pitchFamily="34" charset="0"/>
                <a:ea typeface="宋体" panose="02010600030101010101" pitchFamily="2" charset="-122"/>
              </a:rPr>
              <a:t>情景交融，构成诗歌的意境，情与景，也是构成诗歌两个要素，</a:t>
            </a:r>
            <a:r>
              <a:rPr lang="en-US" altLang="zh-CN" sz="2800" dirty="0">
                <a:latin typeface="Arial" panose="020B0604020202020204" pitchFamily="34" charset="0"/>
                <a:ea typeface="宋体" panose="02010600030101010101" pitchFamily="2" charset="-122"/>
              </a:rPr>
              <a:t>《</a:t>
            </a:r>
            <a:r>
              <a:rPr lang="zh-CN" altLang="en-US" sz="2800" dirty="0">
                <a:latin typeface="Arial" panose="020B0604020202020204" pitchFamily="34" charset="0"/>
                <a:ea typeface="宋体" panose="02010600030101010101" pitchFamily="2" charset="-122"/>
              </a:rPr>
              <a:t>春夜喜雨</a:t>
            </a:r>
            <a:r>
              <a:rPr lang="en-US" altLang="zh-CN" sz="2800" dirty="0">
                <a:latin typeface="Arial" panose="020B0604020202020204" pitchFamily="34" charset="0"/>
                <a:ea typeface="宋体" panose="02010600030101010101" pitchFamily="2" charset="-122"/>
              </a:rPr>
              <a:t>》</a:t>
            </a:r>
            <a:r>
              <a:rPr lang="zh-CN" altLang="en-US" sz="2800" dirty="0">
                <a:latin typeface="Arial" panose="020B0604020202020204" pitchFamily="34" charset="0"/>
                <a:ea typeface="宋体" panose="02010600030101010101" pitchFamily="2" charset="-122"/>
              </a:rPr>
              <a:t>通篇写景，是否就没有写情？ </a:t>
            </a:r>
            <a:endParaRPr lang="zh-CN" altLang="en-US" sz="2800" dirty="0">
              <a:latin typeface="Arial" panose="020B0604020202020204" pitchFamily="34" charset="0"/>
              <a:ea typeface="宋体" panose="02010600030101010101" pitchFamily="2" charset="-122"/>
            </a:endParaRPr>
          </a:p>
        </p:txBody>
      </p:sp>
      <p:sp>
        <p:nvSpPr>
          <p:cNvPr id="12298" name="Text Box 10"/>
          <p:cNvSpPr txBox="1"/>
          <p:nvPr/>
        </p:nvSpPr>
        <p:spPr>
          <a:xfrm>
            <a:off x="539750" y="4437063"/>
            <a:ext cx="8137525" cy="2244725"/>
          </a:xfrm>
          <a:prstGeom prst="rect">
            <a:avLst/>
          </a:prstGeom>
          <a:noFill/>
          <a:ln w="9525">
            <a:noFill/>
          </a:ln>
        </p:spPr>
        <p:txBody>
          <a:bodyPr anchor="t" anchorCtr="0">
            <a:spAutoFit/>
          </a:bodyPr>
          <a:p>
            <a:r>
              <a:rPr lang="en-US" altLang="zh-CN" sz="2800" dirty="0">
                <a:latin typeface="Arial" panose="020B0604020202020204" pitchFamily="34" charset="0"/>
                <a:ea typeface="宋体" panose="02010600030101010101" pitchFamily="2" charset="-122"/>
              </a:rPr>
              <a:t>       </a:t>
            </a:r>
            <a:r>
              <a:rPr lang="zh-CN" altLang="en-US" sz="2800" dirty="0">
                <a:solidFill>
                  <a:srgbClr val="0066FF"/>
                </a:solidFill>
                <a:latin typeface="Arial" panose="020B0604020202020204" pitchFamily="34" charset="0"/>
                <a:ea typeface="宋体" panose="02010600030101010101" pitchFamily="2" charset="-122"/>
              </a:rPr>
              <a:t>不是的，王国维在</a:t>
            </a:r>
            <a:r>
              <a:rPr lang="en-US" altLang="zh-CN" sz="2800" dirty="0">
                <a:solidFill>
                  <a:srgbClr val="0066FF"/>
                </a:solidFill>
                <a:latin typeface="Arial" panose="020B0604020202020204" pitchFamily="34" charset="0"/>
                <a:ea typeface="宋体" panose="02010600030101010101" pitchFamily="2" charset="-122"/>
              </a:rPr>
              <a:t>《</a:t>
            </a:r>
            <a:r>
              <a:rPr lang="zh-CN" altLang="en-US" sz="2800" dirty="0">
                <a:solidFill>
                  <a:srgbClr val="0066FF"/>
                </a:solidFill>
                <a:latin typeface="Arial" panose="020B0604020202020204" pitchFamily="34" charset="0"/>
                <a:ea typeface="宋体" panose="02010600030101010101" pitchFamily="2" charset="-122"/>
              </a:rPr>
              <a:t>人间词话</a:t>
            </a:r>
            <a:r>
              <a:rPr lang="en-US" altLang="zh-CN" sz="2800" dirty="0">
                <a:solidFill>
                  <a:srgbClr val="0066FF"/>
                </a:solidFill>
                <a:latin typeface="Arial" panose="020B0604020202020204" pitchFamily="34" charset="0"/>
                <a:ea typeface="宋体" panose="02010600030101010101" pitchFamily="2" charset="-122"/>
              </a:rPr>
              <a:t>》</a:t>
            </a:r>
            <a:r>
              <a:rPr lang="zh-CN" altLang="en-US" sz="2800" dirty="0">
                <a:solidFill>
                  <a:srgbClr val="0066FF"/>
                </a:solidFill>
                <a:latin typeface="Arial" panose="020B0604020202020204" pitchFamily="34" charset="0"/>
                <a:ea typeface="宋体" panose="02010600030101010101" pitchFamily="2" charset="-122"/>
              </a:rPr>
              <a:t>中说：“一切景语皆情语也。”诗人写景，是情中之景，而情，又是景中之情，全诗情景交融，不着痕迹，才使得诗歌本身含蓄蕴藉，使人读之，悠然神往。也使得诗歌耐人寻味。 </a:t>
            </a:r>
            <a:endParaRPr lang="zh-CN" altLang="en-US" sz="2800" dirty="0">
              <a:solidFill>
                <a:srgbClr val="0066FF"/>
              </a:solidFill>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29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29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2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4" grpId="0"/>
      <p:bldP spid="12296" grpId="0"/>
      <p:bldP spid="12297" grpId="0"/>
      <p:bldP spid="12298" grpId="0"/>
    </p:bldLst>
  </p:timing>
</p:sld>
</file>

<file path=ppt/tags/tag1.xml><?xml version="1.0" encoding="utf-8"?>
<p:tagLst xmlns:p="http://schemas.openxmlformats.org/presentationml/2006/main">
  <p:tag name="KSO_WM_SLIDE_MODEL_TYPE" val="cover"/>
</p:tagLst>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1464</Words>
  <Application>WPS 演示</Application>
  <PresentationFormat>全屏显示(4:3)</PresentationFormat>
  <Paragraphs>82</Paragraphs>
  <Slides>10</Slides>
  <Notes>0</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10</vt:i4>
      </vt:variant>
    </vt:vector>
  </HeadingPairs>
  <TitlesOfParts>
    <vt:vector size="26" baseType="lpstr">
      <vt:lpstr>Arial</vt:lpstr>
      <vt:lpstr>宋体</vt:lpstr>
      <vt:lpstr>Wingdings</vt:lpstr>
      <vt:lpstr>等线</vt:lpstr>
      <vt:lpstr>冬青黑体简体中文 W3</vt:lpstr>
      <vt:lpstr>黑体</vt:lpstr>
      <vt:lpstr>仿宋_GB2312</vt:lpstr>
      <vt:lpstr>仿宋</vt:lpstr>
      <vt:lpstr>楷体_GB2312</vt:lpstr>
      <vt:lpstr>新宋体</vt:lpstr>
      <vt:lpstr>华文行楷</vt:lpstr>
      <vt:lpstr>微软雅黑</vt:lpstr>
      <vt:lpstr>Arial Unicode MS</vt:lpstr>
      <vt:lpstr>Calibri</vt:lpstr>
      <vt:lpstr>默认设计模板</vt:lpstr>
      <vt:lpstr>1_默认设计模板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qwe</cp:lastModifiedBy>
  <cp:revision>40</cp:revision>
  <dcterms:created xsi:type="dcterms:W3CDTF">2007-03-27T02:35:00Z</dcterms:created>
  <dcterms:modified xsi:type="dcterms:W3CDTF">2021-11-06T12:31:59Z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2052-11.1.0.10938</vt:lpwstr>
  </property>
  <property fmtid="{D5CDD505-2E9C-101B-9397-08002B2CF9AE}" pid="3" name="ICV">
    <vt:lpwstr>6A8EFD82DA634905A432CDB694FD3E7E</vt:lpwstr>
  </property>
</Properties>
</file>