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515" r:id="rId3"/>
    <p:sldId id="528" r:id="rId4"/>
    <p:sldId id="516" r:id="rId5"/>
    <p:sldId id="599" r:id="rId6"/>
    <p:sldId id="486" r:id="rId7"/>
    <p:sldId id="562" r:id="rId8"/>
    <p:sldId id="565" r:id="rId9"/>
    <p:sldId id="564" r:id="rId10"/>
    <p:sldId id="598" r:id="rId11"/>
    <p:sldId id="513" r:id="rId12"/>
    <p:sldId id="583" r:id="rId13"/>
    <p:sldId id="58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2" autoAdjust="0"/>
    <p:restoredTop sz="94660"/>
  </p:normalViewPr>
  <p:slideViewPr>
    <p:cSldViewPr>
      <p:cViewPr varScale="1">
        <p:scale>
          <a:sx n="49" d="100"/>
          <a:sy n="49" d="100"/>
        </p:scale>
        <p:origin x="-762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5"/>
          <p:cNvSpPr txBox="1"/>
          <p:nvPr/>
        </p:nvSpPr>
        <p:spPr>
          <a:xfrm>
            <a:off x="1023902" y="2285992"/>
            <a:ext cx="10668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 </a:t>
            </a:r>
            <a:r>
              <a:rPr lang="zh-CN" altLang="zh-CN" sz="7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早</a:t>
            </a:r>
            <a:r>
              <a:rPr lang="zh-CN" altLang="zh-CN" sz="7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春呈水部张十八员外</a:t>
            </a:r>
            <a:endParaRPr lang="zh-CN" altLang="zh-CN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54954" y="132240"/>
            <a:ext cx="2736304" cy="1008112"/>
            <a:chOff x="983615" y="0"/>
            <a:chExt cx="3168015" cy="98044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0"/>
              <a:ext cx="3104515" cy="9804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29"/>
            <p:cNvSpPr/>
            <p:nvPr/>
          </p:nvSpPr>
          <p:spPr>
            <a:xfrm>
              <a:off x="1300480" y="118110"/>
              <a:ext cx="2851150" cy="7150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zh-CN" sz="4000" b="1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板书设计</a:t>
              </a:r>
              <a:endParaRPr 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52794" y="1785926"/>
            <a:ext cx="542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早春呈水部张十八员外</a:t>
            </a:r>
            <a:endParaRPr lang="zh-CN" altLang="zh-CN" sz="40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66910" y="2928934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润如酥（比喻）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66910" y="3929066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早春胜暮春（对比）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右大括号 15"/>
          <p:cNvSpPr/>
          <p:nvPr/>
        </p:nvSpPr>
        <p:spPr>
          <a:xfrm>
            <a:off x="6596066" y="3071810"/>
            <a:ext cx="428628" cy="142876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953256" y="3429000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喜爱、赞美早春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476672"/>
            <a:ext cx="2501265" cy="731520"/>
            <a:chOff x="983615" y="200660"/>
            <a:chExt cx="2501265" cy="73152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200660"/>
              <a:ext cx="2317115" cy="7315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5"/>
            <p:cNvSpPr/>
            <p:nvPr/>
          </p:nvSpPr>
          <p:spPr>
            <a:xfrm>
              <a:off x="1076325" y="252095"/>
              <a:ext cx="2408555" cy="6038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 dirty="0"/>
                <a:t>中心思想</a:t>
              </a:r>
              <a:endParaRPr lang="zh-CN" b="1" dirty="0"/>
            </a:p>
          </p:txBody>
        </p:sp>
      </p:grpSp>
      <p:sp>
        <p:nvSpPr>
          <p:cNvPr id="7" name="Text Box 5"/>
          <p:cNvSpPr txBox="1"/>
          <p:nvPr/>
        </p:nvSpPr>
        <p:spPr>
          <a:xfrm>
            <a:off x="1023902" y="2714620"/>
            <a:ext cx="10476468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歌通过对早春景物的描写，表现了诗人对早春的喜爱和赞美之情。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0150" y="176530"/>
            <a:ext cx="1943735" cy="720090"/>
            <a:chOff x="1200150" y="176530"/>
            <a:chExt cx="1943735" cy="720090"/>
          </a:xfrm>
        </p:grpSpPr>
        <p:pic>
          <p:nvPicPr>
            <p:cNvPr id="4" name="图片 5" descr="微信图片_20190307082310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00150" y="176530"/>
              <a:ext cx="1943735" cy="7200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TextBox 6"/>
            <p:cNvSpPr/>
            <p:nvPr/>
          </p:nvSpPr>
          <p:spPr>
            <a:xfrm>
              <a:off x="1487805" y="188595"/>
              <a:ext cx="1656080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作业</a:t>
              </a:r>
              <a:endParaRPr lang="zh-CN" sz="4000" b="1" dirty="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27648" y="2852936"/>
            <a:ext cx="744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朗读、背诵这首古诗。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3902" y="1571612"/>
            <a:ext cx="102252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韩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愈（</a:t>
            </a:r>
            <a:r>
              <a:rPr lang="en-US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768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en-US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824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）唐代文学家、哲学家，字退之，河南河阳人。他被列为“唐宋八大家”之首，与柳宗元并称“韩柳”，著有《昌黎先生集》。其中著名的有《马说》《师说》《进学解》等。此诗作于公元</a:t>
            </a:r>
            <a:r>
              <a:rPr lang="en-US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823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年的早春时节，是写给当时任水部员外郎的诗人张籍的，当时韩愈约张籍游春，张籍因以事忙年老推辞，于是韩愈作这首诗相赠。</a:t>
            </a:r>
            <a:endParaRPr lang="zh-CN" altLang="zh-CN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1504" y="332656"/>
            <a:ext cx="2904497" cy="831412"/>
            <a:chOff x="1631504" y="332656"/>
            <a:chExt cx="2904497" cy="831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504" y="332656"/>
              <a:ext cx="2904497" cy="83141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31368" y="414639"/>
              <a:ext cx="23042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知识链接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1"/>
          <p:cNvGrpSpPr/>
          <p:nvPr/>
        </p:nvGrpSpPr>
        <p:grpSpPr>
          <a:xfrm>
            <a:off x="1131243" y="95739"/>
            <a:ext cx="2152650" cy="728980"/>
            <a:chOff x="1219835" y="215265"/>
            <a:chExt cx="2152650" cy="728980"/>
          </a:xfrm>
        </p:grpSpPr>
        <p:pic>
          <p:nvPicPr>
            <p:cNvPr id="6" name="图片 5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词语解释</a:t>
              </a:r>
              <a:endParaRPr lang="zh-CN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023902" y="1714488"/>
            <a:ext cx="4700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水部张十八员外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3902" y="3571876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天街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10358" y="1660909"/>
            <a:ext cx="6929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指张籍（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766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830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），唐代诗人。在同族兄弟中排行第十八，曾任水部员外郎。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81224" y="3500438"/>
            <a:ext cx="9358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京城街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3902" y="928670"/>
            <a:ext cx="1539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呈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1158" y="928670"/>
            <a:ext cx="9155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恭敬地送给。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23902" y="4286256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润如酥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81290" y="4282027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细腻如酥。酥，动物的油，这里形容春雨的滋润细腻。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3902" y="5572140"/>
            <a:ext cx="1633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最是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309786" y="5572140"/>
            <a:ext cx="9157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正是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1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131243" y="95739"/>
            <a:ext cx="2152650" cy="728980"/>
            <a:chOff x="1219835" y="215265"/>
            <a:chExt cx="2152650" cy="728980"/>
          </a:xfrm>
        </p:grpSpPr>
        <p:pic>
          <p:nvPicPr>
            <p:cNvPr id="6" name="图片 5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词语解释</a:t>
              </a:r>
              <a:endParaRPr lang="zh-CN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023902" y="2285992"/>
            <a:ext cx="4700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绝胜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3902" y="3143248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烟柳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24100" y="228599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远远胜过。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81224" y="3143248"/>
            <a:ext cx="93583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茂盛的柳叶，蒙上水汽或飞絮，成片望去仿佛浓烟一片。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3902" y="1500174"/>
            <a:ext cx="1539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处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1158" y="1500174"/>
            <a:ext cx="9155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23902" y="4572008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皇都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81224" y="4572008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帝都，这里指长安。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1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初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167042" y="2786058"/>
            <a:ext cx="6192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天街小雨润如酥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色遥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近却无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最是一年春好处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胜烟柳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皇都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67372" y="2000240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［唐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］</a:t>
            </a:r>
            <a:r>
              <a:rPr lang="zh-CN" altLang="en-US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韩愈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8480" y="1357298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早春呈水部张十八员外</a:t>
            </a:r>
            <a:endParaRPr lang="zh-CN" altLang="en-US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667240" y="1714488"/>
            <a:ext cx="4104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天街小雨润如酥，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草色遥看近却无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44772" y="3573016"/>
            <a:ext cx="101024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长安街上细密的春雨润滑如酥，远望草色依稀连成一片，近看时小草却显得稚嫩稀疏。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6712" y="2786058"/>
            <a:ext cx="110966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“润如酥”来形容春雨的细滑润泽，准确地捕捉到了它的特点，用词清新优美，与杜甫的“好雨知时节，当春乃发生。随风潜入夜，润物细无声”有异曲同工之妙。“近却无”写嫩草沾春雨后的景色，以远看似有 ，近看却无写出了春草刚刚发芽时，若有若无、稀疏、稚嫩的特点。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52596" y="2000240"/>
            <a:ext cx="9286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“润如酥”“近却无”体现了什么？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4298" y="642918"/>
            <a:ext cx="4104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天街小雨润如酥，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草色遥看近却无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096000" y="1285860"/>
            <a:ext cx="17145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67438" y="1857364"/>
            <a:ext cx="17145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167174" y="1785926"/>
            <a:ext cx="56443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最是一年春好处，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绝胜烟柳满皇都。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95340" y="3786190"/>
            <a:ext cx="10102456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一年之中最美的就是这早春的景色，远胜过暮春时节绿柳满街的都城长安。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6778" y="2500306"/>
            <a:ext cx="98290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以稀为贵，早春时节刚刚萌发的小草也是娇贵的，诗人认为初春草色比那满城处处烟柳的暮春景色不知要好多少倍。这里运用了对比手法，更突出了早春景物的特征。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67042" y="1142984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后两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句运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用了什么写法？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846</Words>
  <Application>WPS 演示</Application>
  <PresentationFormat>自定义</PresentationFormat>
  <Paragraphs>100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黑体</vt:lpstr>
      <vt:lpstr>楷体</vt:lpstr>
      <vt:lpstr>华文新魏</vt:lpstr>
      <vt:lpstr>Arial Unicode MS</vt:lpstr>
      <vt:lpstr>等线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qwe</cp:lastModifiedBy>
  <cp:revision>343</cp:revision>
  <dcterms:created xsi:type="dcterms:W3CDTF">2019-01-14T01:33:00Z</dcterms:created>
  <dcterms:modified xsi:type="dcterms:W3CDTF">2021-11-06T12:34:51Z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99DA6F2B289B4F7DA6263457483E0380</vt:lpwstr>
  </property>
</Properties>
</file>