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515" r:id="rId3"/>
    <p:sldId id="528" r:id="rId4"/>
    <p:sldId id="516" r:id="rId5"/>
    <p:sldId id="486" r:id="rId6"/>
    <p:sldId id="562" r:id="rId7"/>
    <p:sldId id="564" r:id="rId8"/>
    <p:sldId id="565" r:id="rId9"/>
    <p:sldId id="513" r:id="rId10"/>
    <p:sldId id="583" r:id="rId11"/>
    <p:sldId id="584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i shaomeng" initials="p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AD9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2" autoAdjust="0"/>
    <p:restoredTop sz="94660"/>
  </p:normalViewPr>
  <p:slideViewPr>
    <p:cSldViewPr>
      <p:cViewPr varScale="1">
        <p:scale>
          <a:sx n="49" d="100"/>
          <a:sy n="49" d="100"/>
        </p:scale>
        <p:origin x="-762" y="-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29ADF-8BFC-43BE-A39A-77E56BA580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F535E-CEF4-4627-BFFC-609EF5EFDC2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1264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515600"/>
            <a:ext cx="10969200" cy="47368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2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文本框 5"/>
          <p:cNvSpPr txBox="1"/>
          <p:nvPr/>
        </p:nvSpPr>
        <p:spPr>
          <a:xfrm>
            <a:off x="3881422" y="428604"/>
            <a:ext cx="4952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5 </a:t>
            </a:r>
            <a:r>
              <a:rPr lang="zh-CN" altLang="zh-CN" sz="7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江</a:t>
            </a:r>
            <a:r>
              <a:rPr lang="zh-CN" altLang="zh-CN" sz="7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上渔者</a:t>
            </a:r>
            <a:endParaRPr lang="zh-CN" altLang="zh-CN" sz="7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200150" y="176530"/>
            <a:ext cx="1943735" cy="720090"/>
            <a:chOff x="1200150" y="176530"/>
            <a:chExt cx="1943735" cy="720090"/>
          </a:xfrm>
        </p:grpSpPr>
        <p:pic>
          <p:nvPicPr>
            <p:cNvPr id="4" name="图片 5" descr="微信图片_20190307082310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00150" y="176530"/>
              <a:ext cx="1943735" cy="72009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5" name="TextBox 6"/>
            <p:cNvSpPr/>
            <p:nvPr/>
          </p:nvSpPr>
          <p:spPr>
            <a:xfrm>
              <a:off x="1487805" y="188595"/>
              <a:ext cx="1656080" cy="70802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sz="4000" b="1" dirty="0"/>
                <a:t>作业</a:t>
              </a:r>
              <a:endParaRPr lang="zh-CN" sz="4000" b="1" dirty="0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927648" y="2852936"/>
            <a:ext cx="744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    朗读、背诵这首古诗。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23902" y="1571612"/>
            <a:ext cx="102252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范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仲淹（</a:t>
            </a:r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989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1052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字希文，苏州吴县人，北宋杰出的思想家、政治家、文学家，世称范文正公，文学成就突出，有《范文正公文集》传世。范仲淹生长在松江边上，对渔民生活情况知之甚深。他在饮酒品鱼、观赏风景的时候，看到风浪中起伏的小船，由此联想到渔民打鱼的艰辛和危险，情动而词发，创作出言浅意深的《江上渔者》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31504" y="332656"/>
            <a:ext cx="2904497" cy="831412"/>
            <a:chOff x="1631504" y="332656"/>
            <a:chExt cx="2904497" cy="83141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1504" y="332656"/>
              <a:ext cx="2904497" cy="83141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31368" y="414639"/>
              <a:ext cx="23042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4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知识链接</a:t>
              </a:r>
              <a:endPara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1"/>
          <p:cNvGrpSpPr/>
          <p:nvPr/>
        </p:nvGrpSpPr>
        <p:grpSpPr>
          <a:xfrm>
            <a:off x="1131243" y="95739"/>
            <a:ext cx="2152650" cy="728980"/>
            <a:chOff x="1219835" y="215265"/>
            <a:chExt cx="2152650" cy="728980"/>
          </a:xfrm>
        </p:grpSpPr>
        <p:pic>
          <p:nvPicPr>
            <p:cNvPr id="6" name="图片 5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7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词语解释</a:t>
              </a:r>
              <a:endParaRPr lang="zh-CN" b="1" dirty="0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023902" y="1571612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但：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3902" y="2214554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爱：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52596" y="1571612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952596" y="2214554"/>
            <a:ext cx="9429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喜欢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23902" y="928670"/>
            <a:ext cx="1539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渔者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381224" y="928670"/>
            <a:ext cx="8655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捕鱼的人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23902" y="2928934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鲈鱼：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81224" y="2928934"/>
            <a:ext cx="85725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一种头大口大、体扁鳞细、背青腹白、 味道鲜美的鱼。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95340" y="4143380"/>
            <a:ext cx="9286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君：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52596" y="4143380"/>
            <a:ext cx="85859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（尊称）您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15"/>
          <p:cNvSpPr txBox="1"/>
          <p:nvPr/>
        </p:nvSpPr>
        <p:spPr>
          <a:xfrm>
            <a:off x="1023902" y="4857760"/>
            <a:ext cx="2214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一叶舟：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16"/>
          <p:cNvSpPr txBox="1"/>
          <p:nvPr/>
        </p:nvSpPr>
        <p:spPr>
          <a:xfrm>
            <a:off x="2881290" y="4857760"/>
            <a:ext cx="8072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像漂浮在水上的一片树叶似的小船。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15"/>
          <p:cNvSpPr txBox="1"/>
          <p:nvPr/>
        </p:nvSpPr>
        <p:spPr>
          <a:xfrm>
            <a:off x="1095340" y="5534561"/>
            <a:ext cx="1714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出没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16"/>
          <p:cNvSpPr txBox="1"/>
          <p:nvPr/>
        </p:nvSpPr>
        <p:spPr>
          <a:xfrm>
            <a:off x="2595538" y="5534561"/>
            <a:ext cx="8786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若隐若现。指小船在巨浪中一会儿看得见，一会儿看不见。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1" grpId="0"/>
      <p:bldP spid="17" grpId="0"/>
      <p:bldP spid="19" grpId="0"/>
      <p:bldP spid="27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1"/>
          <p:cNvGrpSpPr/>
          <p:nvPr/>
        </p:nvGrpSpPr>
        <p:grpSpPr>
          <a:xfrm>
            <a:off x="1219835" y="215265"/>
            <a:ext cx="2152650" cy="728980"/>
            <a:chOff x="1219835" y="215265"/>
            <a:chExt cx="2152650" cy="72898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初</a:t>
              </a:r>
              <a:r>
                <a:rPr lang="zh-CN" b="1" dirty="0"/>
                <a:t>读课文</a:t>
              </a:r>
              <a:endParaRPr lang="zh-CN" b="1" dirty="0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167042" y="2786058"/>
            <a:ext cx="619268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江上往来人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dist"/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但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爱鲈鱼美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dist"/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君看一叶舟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dist"/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没风波里。</a:t>
            </a:r>
            <a:endParaRPr lang="zh-CN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dist"/>
            <a:endParaRPr lang="zh-CN" altLang="zh-CN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67372" y="2000240"/>
            <a:ext cx="3262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［</a:t>
            </a:r>
            <a:r>
              <a:rPr lang="zh-CN" altLang="en-US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宋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］</a:t>
            </a:r>
            <a:r>
              <a:rPr lang="zh-CN" altLang="en-US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范仲淹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52926" y="1357298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江上渔者</a:t>
            </a:r>
            <a:endParaRPr lang="zh-CN" altLang="en-US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1"/>
          <p:cNvGrpSpPr/>
          <p:nvPr/>
        </p:nvGrpSpPr>
        <p:grpSpPr>
          <a:xfrm>
            <a:off x="1219835" y="215265"/>
            <a:ext cx="2152650" cy="728980"/>
            <a:chOff x="1219835" y="215265"/>
            <a:chExt cx="2152650" cy="72898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理解诗句</a:t>
              </a:r>
              <a:endParaRPr lang="zh-CN" b="1" dirty="0"/>
            </a:p>
          </p:txBody>
        </p:sp>
      </p:grpSp>
      <p:sp>
        <p:nvSpPr>
          <p:cNvPr id="5" name="矩形 4"/>
          <p:cNvSpPr/>
          <p:nvPr/>
        </p:nvSpPr>
        <p:spPr>
          <a:xfrm>
            <a:off x="4667240" y="1714488"/>
            <a:ext cx="4104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江上往来人，</a:t>
            </a:r>
            <a:endParaRPr lang="en-US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但爱鲈鱼美。</a:t>
            </a:r>
            <a:endParaRPr lang="en-US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44772" y="3573016"/>
            <a:ext cx="10102456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诗意</a:t>
            </a:r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来来往往饮酒作乐的人们，只知道喜爱品尝味道鲜美的鲈鱼。</a:t>
            </a:r>
            <a:endParaRPr lang="zh-CN" altLang="zh-CN" sz="40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1"/>
          <p:cNvGrpSpPr/>
          <p:nvPr/>
        </p:nvGrpSpPr>
        <p:grpSpPr>
          <a:xfrm>
            <a:off x="1219835" y="215265"/>
            <a:ext cx="2152650" cy="728980"/>
            <a:chOff x="1219835" y="215265"/>
            <a:chExt cx="2152650" cy="72898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理解诗句</a:t>
              </a:r>
              <a:endParaRPr lang="zh-CN" b="1" dirty="0"/>
            </a:p>
          </p:txBody>
        </p:sp>
      </p:grpSp>
      <p:sp>
        <p:nvSpPr>
          <p:cNvPr id="5" name="矩形 4"/>
          <p:cNvSpPr/>
          <p:nvPr/>
        </p:nvSpPr>
        <p:spPr>
          <a:xfrm>
            <a:off x="4167174" y="1785926"/>
            <a:ext cx="56443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君看一叶舟，</a:t>
            </a:r>
            <a:endParaRPr lang="en-US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出没风波里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95340" y="3786190"/>
            <a:ext cx="10102456" cy="13234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诗意</a:t>
            </a:r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你看那一叶小小渔船，在滔滔风浪里时隐时现。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6712" y="3714752"/>
            <a:ext cx="110966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“风波”和前边的“江上”描述了两种环境，“一叶舟”和前边的“往来人”则是两种生活状态，“往来”和“出没”则是两种动态强烈的对比，更突出了捕鱼者生活的艰辛。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09654" y="2500306"/>
            <a:ext cx="10001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“一叶舟”“出没”“风波”写出了什么？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524496" y="1643050"/>
            <a:ext cx="17145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524364" y="2285992"/>
            <a:ext cx="10001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452926" y="1000108"/>
            <a:ext cx="55728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君看一叶舟，</a:t>
            </a:r>
            <a:endParaRPr lang="en-US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出没风波里</a:t>
            </a:r>
            <a:r>
              <a:rPr lang="zh-CN" altLang="zh-CN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4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667372" y="2285992"/>
            <a:ext cx="10001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54954" y="132240"/>
            <a:ext cx="2736304" cy="1008112"/>
            <a:chOff x="983615" y="0"/>
            <a:chExt cx="3168015" cy="98044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983615" y="0"/>
              <a:ext cx="3104515" cy="9804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29"/>
            <p:cNvSpPr/>
            <p:nvPr/>
          </p:nvSpPr>
          <p:spPr>
            <a:xfrm>
              <a:off x="1300480" y="118110"/>
              <a:ext cx="2851150" cy="71501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华文新魏" panose="02010800040101010101" charset="-122"/>
                  <a:cs typeface="Arial" panose="020B0604020202020204" pitchFamily="34" charset="0"/>
                </a:defRPr>
              </a:pPr>
              <a:r>
                <a:rPr lang="zh-CN" sz="4000" b="1" dirty="0"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</a:rPr>
                <a:t>板书设计</a:t>
              </a:r>
              <a:endParaRPr lang="zh-CN" sz="4000" b="1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667240" y="1142984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江上渔者</a:t>
            </a:r>
            <a:endParaRPr lang="zh-CN" altLang="zh-CN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95472" y="2071678"/>
            <a:ext cx="1857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江上：</a:t>
            </a:r>
            <a:endParaRPr lang="zh-CN" altLang="zh-CN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67108" y="2071678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往来人但爱鲈鱼美</a:t>
            </a:r>
            <a:endParaRPr lang="zh-CN" altLang="zh-CN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右大括号 15"/>
          <p:cNvSpPr/>
          <p:nvPr/>
        </p:nvSpPr>
        <p:spPr>
          <a:xfrm>
            <a:off x="7739074" y="2214554"/>
            <a:ext cx="428628" cy="321471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239140" y="3214686"/>
            <a:ext cx="223651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苦难艰辛</a:t>
            </a:r>
            <a:endParaRPr lang="zh-CN" altLang="zh-CN" sz="40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同情百姓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24100" y="2857496"/>
            <a:ext cx="4500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（吃鱼者）（鲜美）</a:t>
            </a:r>
            <a:endParaRPr lang="zh-CN" altLang="en-US" sz="40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95472" y="3857628"/>
            <a:ext cx="1857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江</a:t>
            </a:r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中</a:t>
            </a:r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zh-CN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67108" y="3857628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一叶舟出没风波里</a:t>
            </a:r>
            <a:endParaRPr lang="zh-CN" altLang="zh-CN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95538" y="4714884"/>
            <a:ext cx="4500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（打鱼人）（危险）</a:t>
            </a:r>
            <a:endParaRPr lang="zh-CN" altLang="en-US" sz="40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6" grpId="0" animBg="1"/>
      <p:bldP spid="18" grpId="0"/>
      <p:bldP spid="19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99456" y="476672"/>
            <a:ext cx="2501265" cy="731520"/>
            <a:chOff x="983615" y="200660"/>
            <a:chExt cx="2501265" cy="731520"/>
          </a:xfrm>
        </p:grpSpPr>
        <p:pic>
          <p:nvPicPr>
            <p:cNvPr id="5" name="图片 4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983615" y="200660"/>
              <a:ext cx="2317115" cy="73152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6" name="TextBox 5"/>
            <p:cNvSpPr/>
            <p:nvPr/>
          </p:nvSpPr>
          <p:spPr>
            <a:xfrm>
              <a:off x="1076325" y="252095"/>
              <a:ext cx="2408555" cy="60388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b="1" dirty="0"/>
                <a:t>中心思想</a:t>
              </a:r>
              <a:endParaRPr lang="zh-CN" b="1" dirty="0"/>
            </a:p>
          </p:txBody>
        </p:sp>
      </p:grpSp>
      <p:sp>
        <p:nvSpPr>
          <p:cNvPr id="7" name="Text Box 5"/>
          <p:cNvSpPr txBox="1"/>
          <p:nvPr/>
        </p:nvSpPr>
        <p:spPr>
          <a:xfrm>
            <a:off x="1023902" y="2714620"/>
            <a:ext cx="10476468" cy="193899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诗通过反映渔民捕鱼劳作的艰苦，希望唤起人们对民生疾苦的关注，体现了诗人对劳动人民的同情。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蓝白</Template>
  <TotalTime>0</TotalTime>
  <Words>642</Words>
  <Application>WPS 演示</Application>
  <PresentationFormat>自定义</PresentationFormat>
  <Paragraphs>97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黑体</vt:lpstr>
      <vt:lpstr>楷体</vt:lpstr>
      <vt:lpstr>华文新魏</vt:lpstr>
      <vt:lpstr>Arial Unicode MS</vt:lpstr>
      <vt:lpstr>等线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qwe</cp:lastModifiedBy>
  <cp:revision>345</cp:revision>
  <dcterms:created xsi:type="dcterms:W3CDTF">2019-01-14T01:33:00Z</dcterms:created>
  <dcterms:modified xsi:type="dcterms:W3CDTF">2021-11-06T12:40:48Z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2CAB7B1C97C541CC87AF64B9EE302A4B</vt:lpwstr>
  </property>
</Properties>
</file>