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515" r:id="rId3"/>
    <p:sldId id="528" r:id="rId4"/>
    <p:sldId id="516" r:id="rId5"/>
    <p:sldId id="486" r:id="rId6"/>
    <p:sldId id="562" r:id="rId7"/>
    <p:sldId id="565" r:id="rId8"/>
    <p:sldId id="564" r:id="rId9"/>
    <p:sldId id="585" r:id="rId10"/>
    <p:sldId id="513" r:id="rId11"/>
    <p:sldId id="583" r:id="rId12"/>
    <p:sldId id="584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i shaomeng" initials="p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AD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2" autoAdjust="0"/>
    <p:restoredTop sz="94660"/>
  </p:normalViewPr>
  <p:slideViewPr>
    <p:cSldViewPr>
      <p:cViewPr varScale="1">
        <p:scale>
          <a:sx n="59" d="100"/>
          <a:sy n="59" d="100"/>
        </p:scale>
        <p:origin x="64" y="1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commentAuthors" Target="commentAuthors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29ADF-8BFC-43BE-A39A-77E56BA580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F535E-CEF4-4627-BFFC-609EF5EFDC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1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5"/>
          <p:cNvSpPr txBox="1"/>
          <p:nvPr/>
        </p:nvSpPr>
        <p:spPr>
          <a:xfrm>
            <a:off x="3595670" y="2285992"/>
            <a:ext cx="4952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>
                <a:latin typeface="黑体" panose="02010609060101010101" pitchFamily="49" charset="-122"/>
                <a:ea typeface="黑体" panose="02010609060101010101" pitchFamily="49" charset="-122"/>
              </a:rPr>
              <a:t>6 </a:t>
            </a:r>
            <a:r>
              <a:rPr lang="zh-CN" altLang="zh-CN" sz="7200" b="1" dirty="0">
                <a:latin typeface="黑体" panose="02010609060101010101" pitchFamily="49" charset="-122"/>
                <a:ea typeface="黑体" panose="02010609060101010101" pitchFamily="49" charset="-122"/>
              </a:rPr>
              <a:t>泊船瓜洲</a:t>
            </a:r>
            <a:endParaRPr lang="zh-CN" altLang="zh-CN" sz="7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99456" y="476672"/>
            <a:ext cx="2501265" cy="731520"/>
            <a:chOff x="983615" y="200660"/>
            <a:chExt cx="2501265" cy="731520"/>
          </a:xfrm>
        </p:grpSpPr>
        <p:pic>
          <p:nvPicPr>
            <p:cNvPr id="5" name="图片 4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200660"/>
              <a:ext cx="2317115" cy="7315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6" name="TextBox 5"/>
            <p:cNvSpPr/>
            <p:nvPr/>
          </p:nvSpPr>
          <p:spPr>
            <a:xfrm>
              <a:off x="1076325" y="252095"/>
              <a:ext cx="2408555" cy="60388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b="1" dirty="0"/>
                <a:t>中心思想</a:t>
              </a:r>
              <a:endParaRPr lang="zh-CN" b="1" dirty="0"/>
            </a:p>
          </p:txBody>
        </p:sp>
      </p:grpSp>
      <p:sp>
        <p:nvSpPr>
          <p:cNvPr id="7" name="Text Box 5"/>
          <p:cNvSpPr txBox="1"/>
          <p:nvPr/>
        </p:nvSpPr>
        <p:spPr>
          <a:xfrm>
            <a:off x="1023902" y="2714620"/>
            <a:ext cx="10476468" cy="132343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诗歌描写了江南春景，表达了诗人对家乡的思念之情。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00150" y="176530"/>
            <a:ext cx="1943735" cy="720090"/>
            <a:chOff x="1200150" y="176530"/>
            <a:chExt cx="1943735" cy="720090"/>
          </a:xfrm>
        </p:grpSpPr>
        <p:pic>
          <p:nvPicPr>
            <p:cNvPr id="4" name="图片 5" descr="微信图片_20190307082310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00150" y="176530"/>
              <a:ext cx="1943735" cy="7200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5" name="TextBox 6"/>
            <p:cNvSpPr/>
            <p:nvPr/>
          </p:nvSpPr>
          <p:spPr>
            <a:xfrm>
              <a:off x="1487805" y="188595"/>
              <a:ext cx="1656080" cy="7080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作业</a:t>
              </a:r>
              <a:endParaRPr lang="zh-CN" sz="4000" b="1" dirty="0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2927648" y="2852936"/>
            <a:ext cx="744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朗读、背诵这首古诗。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66778" y="2285992"/>
            <a:ext cx="1022523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王安石（</a:t>
            </a:r>
            <a:r>
              <a:rPr lang="en-US" altLang="zh-CN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1021</a:t>
            </a:r>
            <a:r>
              <a:rPr lang="zh-CN" altLang="zh-CN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en-US" altLang="zh-CN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1086</a:t>
            </a:r>
            <a:r>
              <a:rPr lang="zh-CN" altLang="zh-CN" sz="4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）字介甫，号半山，临川人，北宋著名思想家、政治家、文学家、改革家，“唐宋八大家”之一。主要作品有《王临川集》《临川集拾遗》等。</a:t>
            </a:r>
            <a:endParaRPr lang="zh-CN" altLang="zh-CN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31504" y="332656"/>
            <a:ext cx="2904497" cy="831412"/>
            <a:chOff x="1631504" y="332656"/>
            <a:chExt cx="2904497" cy="831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1504" y="332656"/>
              <a:ext cx="2904497" cy="83141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31368" y="414639"/>
              <a:ext cx="23042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4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知识链接</a:t>
              </a:r>
              <a:endPara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1"/>
          <p:cNvGrpSpPr/>
          <p:nvPr/>
        </p:nvGrpSpPr>
        <p:grpSpPr>
          <a:xfrm>
            <a:off x="1131243" y="95739"/>
            <a:ext cx="2152650" cy="728980"/>
            <a:chOff x="1219835" y="215265"/>
            <a:chExt cx="2152650" cy="728980"/>
          </a:xfrm>
        </p:grpSpPr>
        <p:pic>
          <p:nvPicPr>
            <p:cNvPr id="6" name="图片 5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7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词语解释</a:t>
              </a:r>
              <a:endParaRPr lang="zh-CN" b="1" dirty="0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023902" y="157161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3902" y="2214554"/>
            <a:ext cx="1428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京口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52596" y="1571612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吹绿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309786" y="2214554"/>
            <a:ext cx="9072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古城名，故址在江苏镇江市。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023902" y="928670"/>
            <a:ext cx="1539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泊船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381224" y="928670"/>
            <a:ext cx="8655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停船。泊，停泊，指停泊靠岸。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23902" y="2928934"/>
            <a:ext cx="20717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一水间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952728" y="2928934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指一水相隔之间。一水，一条河，这里的“一水”指长江。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95340" y="4143380"/>
            <a:ext cx="9286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还：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952596" y="4143380"/>
            <a:ext cx="85859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回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15"/>
          <p:cNvSpPr txBox="1"/>
          <p:nvPr/>
        </p:nvSpPr>
        <p:spPr>
          <a:xfrm>
            <a:off x="1023902" y="4857760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瓜洲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16"/>
          <p:cNvSpPr txBox="1"/>
          <p:nvPr/>
        </p:nvSpPr>
        <p:spPr>
          <a:xfrm>
            <a:off x="2452662" y="4857760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镇名，在长江北岸。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15"/>
          <p:cNvSpPr txBox="1"/>
          <p:nvPr/>
        </p:nvSpPr>
        <p:spPr>
          <a:xfrm>
            <a:off x="1095340" y="5534561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钟山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16"/>
          <p:cNvSpPr txBox="1"/>
          <p:nvPr/>
        </p:nvSpPr>
        <p:spPr>
          <a:xfrm>
            <a:off x="2452662" y="5572140"/>
            <a:ext cx="8786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今南京市紫金山。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1" grpId="0"/>
      <p:bldP spid="17" grpId="0"/>
      <p:bldP spid="19" grpId="0"/>
      <p:bldP spid="27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初</a:t>
              </a:r>
              <a:r>
                <a:rPr lang="zh-CN" b="1" dirty="0"/>
                <a:t>读课文</a:t>
              </a:r>
              <a:endParaRPr lang="zh-CN" b="1" dirty="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167042" y="2786058"/>
            <a:ext cx="61926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京口瓜洲一水间，</a:t>
            </a:r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钟山只隔数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重山。</a:t>
            </a:r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春风又绿江南岸，</a:t>
            </a:r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明月何时照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我还。</a:t>
            </a:r>
            <a:endParaRPr lang="zh-CN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dist"/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667372" y="2000240"/>
            <a:ext cx="3262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［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］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王安石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52926" y="1357298"/>
            <a:ext cx="4071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泊船瓜洲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理解诗句</a:t>
              </a:r>
              <a:endParaRPr lang="zh-CN" b="1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4381488" y="1714488"/>
            <a:ext cx="4104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京口瓜洲一水间，</a:t>
            </a:r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钟山只隔数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重山。</a:t>
            </a:r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44772" y="3573016"/>
            <a:ext cx="10102456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诗意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站在瓜洲渡口，放眼南望，京口和瓜洲之间只隔着一条长江，我所居住的钟山隐没在几座山峦的后面。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5274" y="3500438"/>
            <a:ext cx="110966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诗人站在瓜洲渡口，放眼南望，看到了南边岸上的“京口”与“瓜洲”这么近，中间只隔一条江水。“一水间”三字，形容舟行迅疾，顷刻就到。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28826" y="2500306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“一水间”写出了什么？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881422" y="785794"/>
            <a:ext cx="52871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京口数瓜洲一水间，</a:t>
            </a:r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钟山只隔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重山。</a:t>
            </a:r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596066" y="1428736"/>
            <a:ext cx="150019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理解诗句</a:t>
              </a:r>
              <a:endParaRPr lang="zh-CN" b="1" dirty="0"/>
            </a:p>
          </p:txBody>
        </p:sp>
      </p:grpSp>
      <p:sp>
        <p:nvSpPr>
          <p:cNvPr id="5" name="矩形 4"/>
          <p:cNvSpPr/>
          <p:nvPr/>
        </p:nvSpPr>
        <p:spPr>
          <a:xfrm>
            <a:off x="4167174" y="1785926"/>
            <a:ext cx="56443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春风又绿江南岸，</a:t>
            </a:r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明月何时照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我还。</a:t>
            </a:r>
            <a:endParaRPr lang="zh-CN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095340" y="3786190"/>
            <a:ext cx="10102456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诗意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暖和的春风又一次吹绿了江南的田野，明月什么时候才能照着我回到自己的家乡？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9588" y="928670"/>
            <a:ext cx="110966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两句描绘了江岸美丽的春色，寄托了诗人的情思。其中“绿”字是经过精心筛选的，极其富于表现力。写出了春风拂煦，百草始生，千里江岸，一片新绿的春景，写出了春风的精神，同时也与诗人奉诏回京的喜悦心情相结合。诗人此时心情十分复杂，他奉诏离开江南的家乡，重登仕途，这一去，前途莫测，不知何时才“又”能回到江南的家中，一个“又”字，融情于景，实在是诗人满心难以排遣的无限乡愁的真实写照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09786" y="285728"/>
            <a:ext cx="80487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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后</a:t>
            </a:r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两句中哪些字用得传神？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71464" y="260648"/>
            <a:ext cx="2736304" cy="1008112"/>
            <a:chOff x="983615" y="0"/>
            <a:chExt cx="3168015" cy="98044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983615" y="0"/>
              <a:ext cx="3104515" cy="9804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29"/>
            <p:cNvSpPr/>
            <p:nvPr/>
          </p:nvSpPr>
          <p:spPr>
            <a:xfrm>
              <a:off x="1300480" y="118110"/>
              <a:ext cx="2851150" cy="7150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华文新魏" panose="02010800040101010101" charset="-122"/>
                  <a:cs typeface="Arial" panose="020B0604020202020204" pitchFamily="34" charset="0"/>
                </a:defRPr>
              </a:pPr>
              <a:r>
                <a:rPr lang="zh-CN" sz="4000" b="1" dirty="0"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板书设计</a:t>
              </a:r>
              <a:endParaRPr lang="zh-CN" sz="4000" b="1" dirty="0"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109414" y="1447576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泊船瓜洲</a:t>
            </a:r>
            <a:endParaRPr lang="zh-CN" altLang="zh-CN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83632" y="3075057"/>
            <a:ext cx="968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景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64162" y="2431300"/>
            <a:ext cx="2593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长江水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23695" y="3075057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钟山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64162" y="3673060"/>
            <a:ext cx="1901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江南岸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3458810" y="2664948"/>
            <a:ext cx="316106" cy="144016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716769" y="3139186"/>
            <a:ext cx="968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情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597299" y="2495429"/>
            <a:ext cx="2593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思念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17847" y="3129576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愉快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97299" y="3737189"/>
            <a:ext cx="1901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忧虑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7391947" y="2729077"/>
            <a:ext cx="316106" cy="144016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右大括号 23"/>
          <p:cNvSpPr/>
          <p:nvPr/>
        </p:nvSpPr>
        <p:spPr>
          <a:xfrm rot="5400000">
            <a:off x="5553355" y="1444541"/>
            <a:ext cx="576064" cy="6162904"/>
          </a:xfrm>
          <a:prstGeom prst="rightBrace">
            <a:avLst>
              <a:gd name="adj1" fmla="val 0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378413" y="4586306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触景生情  情景交融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8" grpId="0" animBg="1"/>
      <p:bldP spid="19" grpId="0"/>
      <p:bldP spid="20" grpId="0"/>
      <p:bldP spid="21" grpId="0"/>
      <p:bldP spid="22" grpId="0"/>
      <p:bldP spid="23" grpId="0" animBg="1"/>
      <p:bldP spid="24" grpId="0" animBg="1"/>
      <p:bldP spid="2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蓝白</Template>
  <TotalTime>0</TotalTime>
  <Words>752</Words>
  <Application>WPS 演示</Application>
  <PresentationFormat>宽屏</PresentationFormat>
  <Paragraphs>104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黑体</vt:lpstr>
      <vt:lpstr>楷体</vt:lpstr>
      <vt:lpstr>华文新魏</vt:lpstr>
      <vt:lpstr>Arial Unicode MS</vt:lpstr>
      <vt:lpstr>等线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qwe</cp:lastModifiedBy>
  <cp:revision>349</cp:revision>
  <dcterms:created xsi:type="dcterms:W3CDTF">2019-01-14T01:33:00Z</dcterms:created>
  <dcterms:modified xsi:type="dcterms:W3CDTF">2021-11-06T12:43:34Z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0B76838EFCBE4F969F49A22961C42861</vt:lpwstr>
  </property>
</Properties>
</file>