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7" r:id="rId3"/>
    <p:sldId id="418" r:id="rId5"/>
    <p:sldId id="419" r:id="rId6"/>
    <p:sldId id="420" r:id="rId7"/>
    <p:sldId id="421" r:id="rId8"/>
    <p:sldId id="422" r:id="rId9"/>
    <p:sldId id="423" r:id="rId10"/>
    <p:sldId id="424" r:id="rId11"/>
    <p:sldId id="425" r:id="rId12"/>
    <p:sldId id="426" r:id="rId13"/>
    <p:sldId id="427"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2" d="100"/>
          <a:sy n="92" d="100"/>
        </p:scale>
        <p:origin x="114" y="354"/>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2">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2" qsCatId="simple" csTypeId="urn:microsoft.com/office/officeart/2005/8/colors/colorful5#2" csCatId="colorful" phldr="1"/>
      <dgm:spPr/>
    </dgm:pt>
    <dgm:pt modelId="{7D8D6538-FFA5-4057-BF95-1F41051BDCCD}">
      <dgm:prSet phldrT="[文本]"/>
      <dgm:spPr/>
      <dgm:t>
        <a:bodyPr/>
        <a:lstStyle/>
        <a:p>
          <a:r>
            <a:rPr lang="zh-CN" altLang="en-US" dirty="0"/>
            <a:t>导入</a:t>
          </a:r>
        </a:p>
      </dgm:t>
    </dgm:pt>
    <dgm:pt modelId="{D7C32C2E-85A1-4858-8DCE-D2C44EA44818}" cxnId="{3A92847C-BDE1-4A56-AD36-6C9A535729A8}" type="parTrans">
      <dgm:prSet/>
      <dgm:spPr/>
      <dgm:t>
        <a:bodyPr/>
        <a:lstStyle/>
        <a:p>
          <a:endParaRPr lang="zh-CN" altLang="en-US"/>
        </a:p>
      </dgm:t>
    </dgm:pt>
    <dgm:pt modelId="{A3CED38E-EB10-4769-9108-B2573FA8FBE4}" cxnId="{3A92847C-BDE1-4A56-AD36-6C9A535729A8}" type="sibTrans">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cxnId="{59E881AB-C980-48D6-8C6F-F7338CBD6838}" type="parTrans">
      <dgm:prSet/>
      <dgm:spPr/>
      <dgm:t>
        <a:bodyPr/>
        <a:lstStyle/>
        <a:p>
          <a:endParaRPr lang="zh-CN" altLang="en-US"/>
        </a:p>
      </dgm:t>
    </dgm:pt>
    <dgm:pt modelId="{F01835B3-05F2-46DA-BD7C-EE7438DAD7CE}" cxnId="{59E881AB-C980-48D6-8C6F-F7338CBD6838}"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8829B035-B4FA-4EE2-874B-8CE70CF04572}" type="parTrans">
      <dgm:prSet/>
      <dgm:spPr/>
      <dgm:t>
        <a:bodyPr/>
        <a:lstStyle/>
        <a:p>
          <a:endParaRPr lang="zh-CN" altLang="en-US"/>
        </a:p>
      </dgm:t>
    </dgm:pt>
    <dgm:pt modelId="{715DB15F-B18C-408D-AF4D-0B689BA0E58F}" cxnId="{8829B035-B4FA-4EE2-874B-8CE70CF04572}" type="sibTrans">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cxnId="{FBDAC2E3-0204-49D7-AE0A-A1529D901268}" type="parTrans">
      <dgm:prSet/>
      <dgm:spPr/>
      <dgm:t>
        <a:bodyPr/>
        <a:lstStyle/>
        <a:p>
          <a:endParaRPr lang="zh-CN" altLang="en-US"/>
        </a:p>
      </dgm:t>
    </dgm:pt>
    <dgm:pt modelId="{EF0640CF-9B5B-4A2A-8EA1-B1435C113D4F}" cxnId="{FBDAC2E3-0204-49D7-AE0A-A1529D901268}"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pt>
    <dgm:pt modelId="{15B0F1CA-E9C1-436F-A000-48C2317E1AEE}" type="pres">
      <dgm:prSet presAssocID="{A3CED38E-EB10-4769-9108-B2573FA8FBE4}" presName="sibTrans" presStyleLbl="sibTrans2D1" presStyleIdx="0" presStyleCnt="3"/>
      <dgm:spPr/>
    </dgm:pt>
    <dgm:pt modelId="{655E6FA8-D806-4120-92B4-695524B5F569}" type="pres">
      <dgm:prSet presAssocID="{A3CED38E-EB10-4769-9108-B2573FA8FBE4}" presName="connectorText" presStyleLbl="sibTrans2D1" presStyleIdx="0" presStyleCnt="3"/>
      <dgm:spPr/>
    </dgm:pt>
    <dgm:pt modelId="{FAE70EB4-13DE-4207-8EEE-64892F90D980}" type="pres">
      <dgm:prSet presAssocID="{5CBB7CE5-C92F-46EB-BF11-93A21D2FF561}" presName="node" presStyleLbl="node1" presStyleIdx="1" presStyleCnt="4">
        <dgm:presLayoutVars>
          <dgm:bulletEnabled val="1"/>
        </dgm:presLayoutVars>
      </dgm:prSet>
      <dgm:spPr/>
    </dgm:pt>
    <dgm:pt modelId="{41B76FD1-4D28-4EF4-BF3A-265F6D2C909C}" type="pres">
      <dgm:prSet presAssocID="{F01835B3-05F2-46DA-BD7C-EE7438DAD7CE}" presName="sibTrans" presStyleLbl="sibTrans2D1" presStyleIdx="1" presStyleCnt="3"/>
      <dgm:spPr/>
    </dgm:pt>
    <dgm:pt modelId="{D789DD17-C468-41E2-88AD-4B7F7990EB39}" type="pres">
      <dgm:prSet presAssocID="{F01835B3-05F2-46DA-BD7C-EE7438DAD7CE}" presName="connectorText" presStyleLbl="sibTrans2D1" presStyleIdx="1" presStyleCnt="3"/>
      <dgm:spPr/>
    </dgm:pt>
    <dgm:pt modelId="{2D20D324-F089-495B-A6AB-B3CA71D2E04A}" type="pres">
      <dgm:prSet presAssocID="{B8B470CB-DF17-4CB3-90CB-F1BF4FDB0D59}" presName="node" presStyleLbl="node1" presStyleIdx="2" presStyleCnt="4">
        <dgm:presLayoutVars>
          <dgm:bulletEnabled val="1"/>
        </dgm:presLayoutVars>
      </dgm:prSet>
      <dgm:spPr/>
    </dgm:pt>
    <dgm:pt modelId="{A363207B-3AD6-472F-AB35-5DE074AB6BC2}" type="pres">
      <dgm:prSet presAssocID="{715DB15F-B18C-408D-AF4D-0B689BA0E58F}" presName="sibTrans" presStyleLbl="sibTrans2D1" presStyleIdx="2" presStyleCnt="3"/>
      <dgm:spPr/>
    </dgm:pt>
    <dgm:pt modelId="{9F1752A6-F0C6-4116-8969-5F3A3113DEB4}" type="pres">
      <dgm:prSet presAssocID="{715DB15F-B18C-408D-AF4D-0B689BA0E58F}" presName="connectorText" presStyleLbl="sibTrans2D1" presStyleIdx="2" presStyleCnt="3"/>
      <dgm:spPr/>
    </dgm:pt>
    <dgm:pt modelId="{C31FA319-1B76-4D24-8E64-6A83C1E0D876}" type="pres">
      <dgm:prSet presAssocID="{A71BEDD8-220D-4CBD-929B-E387BF7E5B89}" presName="node" presStyleLbl="node1" presStyleIdx="3" presStyleCnt="4">
        <dgm:presLayoutVars>
          <dgm:bulletEnabled val="1"/>
        </dgm:presLayoutVars>
      </dgm:prSet>
      <dgm:spPr/>
    </dgm:pt>
  </dgm:ptLst>
  <dgm:cxnLst>
    <dgm:cxn modelId="{8829B035-B4FA-4EE2-874B-8CE70CF04572}" srcId="{5E6590A4-9632-4481-B10E-4DC4F3CF4B7D}" destId="{B8B470CB-DF17-4CB3-90CB-F1BF4FDB0D59}" srcOrd="2" destOrd="0" parTransId="{6CCC2A86-F85B-44CC-98A3-C46FF64B3170}" sibTransId="{715DB15F-B18C-408D-AF4D-0B689BA0E58F}"/>
    <dgm:cxn modelId="{C06D3140-81A4-4B35-A735-D8FF84021D1D}" type="presOf" srcId="{715DB15F-B18C-408D-AF4D-0B689BA0E58F}" destId="{A363207B-3AD6-472F-AB35-5DE074AB6BC2}"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5CA25E6F-A26B-4A3D-A332-989FAAB22C62}" type="presOf" srcId="{A71BEDD8-220D-4CBD-929B-E387BF7E5B89}" destId="{C31FA319-1B76-4D24-8E64-6A83C1E0D876}" srcOrd="0" destOrd="0" presId="urn:microsoft.com/office/officeart/2005/8/layout/process1"/>
    <dgm:cxn modelId="{EC876179-9389-4988-B6EC-40F613410A0D}" type="presOf" srcId="{7D8D6538-FFA5-4057-BF95-1F41051BDCCD}" destId="{6BE8C442-C27B-4EE9-A58B-9E5BDD49A0C6}" srcOrd="0"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E56B447D-60B6-4A86-A109-5C51CE8CA930}" type="presOf" srcId="{5E6590A4-9632-4481-B10E-4DC4F3CF4B7D}" destId="{946525A1-11BE-4473-BD1E-5A02F57FAFE1}" srcOrd="0"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3D92408E-0D50-4798-A127-FB6632AA9C27}" type="presOf" srcId="{A3CED38E-EB10-4769-9108-B2573FA8FBE4}" destId="{15B0F1CA-E9C1-436F-A000-48C2317E1AEE}"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59E881AB-C980-48D6-8C6F-F7338CBD6838}" srcId="{5E6590A4-9632-4481-B10E-4DC4F3CF4B7D}" destId="{5CBB7CE5-C92F-46EB-BF11-93A21D2FF561}" srcOrd="1" destOrd="0" parTransId="{BB6E305E-F4E3-4867-AAD6-977FB8C4455F}" sibTransId="{F01835B3-05F2-46DA-BD7C-EE7438DAD7CE}"/>
    <dgm:cxn modelId="{D35A41B2-5D7B-4E31-BB89-F15DEF882298}" type="presOf" srcId="{F01835B3-05F2-46DA-BD7C-EE7438DAD7CE}" destId="{D789DD17-C468-41E2-88AD-4B7F7990EB39}" srcOrd="1" destOrd="0" presId="urn:microsoft.com/office/officeart/2005/8/layout/process1"/>
    <dgm:cxn modelId="{3C02D9DC-774B-4543-B109-A2DCEE20159D}" type="presOf" srcId="{F01835B3-05F2-46DA-BD7C-EE7438DAD7CE}" destId="{41B76FD1-4D28-4EF4-BF3A-265F6D2C909C}" srcOrd="0" destOrd="0" presId="urn:microsoft.com/office/officeart/2005/8/layout/process1"/>
    <dgm:cxn modelId="{FBDAC2E3-0204-49D7-AE0A-A1529D901268}" srcId="{5E6590A4-9632-4481-B10E-4DC4F3CF4B7D}" destId="{A71BEDD8-220D-4CBD-929B-E387BF7E5B89}" srcOrd="3" destOrd="0" parTransId="{B4C59B78-86C3-4A2A-B0F6-61CC32DC173C}" sibTransId="{EF0640CF-9B5B-4A2A-8EA1-B1435C113D4F}"/>
    <dgm:cxn modelId="{8F2092EB-4EAA-49C6-8E14-F320692181FA}" type="presOf" srcId="{A3CED38E-EB10-4769-9108-B2573FA8FBE4}" destId="{655E6FA8-D806-4120-92B4-695524B5F569}" srcOrd="1"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7F7AF829-60AC-45DA-ADC1-868D57A74CC5}"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3571" y="525571"/>
          <a:ext cx="1561703" cy="93702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导入</a:t>
          </a:r>
        </a:p>
      </dsp:txBody>
      <dsp:txXfrm>
        <a:off x="31015" y="553015"/>
        <a:ext cx="1506815" cy="882133"/>
      </dsp:txXfrm>
    </dsp:sp>
    <dsp:sp modelId="{15B0F1CA-E9C1-436F-A000-48C2317E1AEE}">
      <dsp:nvSpPr>
        <dsp:cNvPr id="0" name=""/>
        <dsp:cNvSpPr/>
      </dsp:nvSpPr>
      <dsp:spPr>
        <a:xfrm>
          <a:off x="1721445" y="800431"/>
          <a:ext cx="331081" cy="38730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1721445" y="877891"/>
        <a:ext cx="231757" cy="232382"/>
      </dsp:txXfrm>
    </dsp:sp>
    <dsp:sp modelId="{FAE70EB4-13DE-4207-8EEE-64892F90D980}">
      <dsp:nvSpPr>
        <dsp:cNvPr id="0" name=""/>
        <dsp:cNvSpPr/>
      </dsp:nvSpPr>
      <dsp:spPr>
        <a:xfrm>
          <a:off x="2189956" y="525571"/>
          <a:ext cx="1561703" cy="937021"/>
        </a:xfrm>
        <a:prstGeom prst="roundRect">
          <a:avLst>
            <a:gd name="adj" fmla="val 10000"/>
          </a:avLst>
        </a:prstGeom>
        <a:solidFill>
          <a:schemeClr val="accent5">
            <a:hueOff val="6798032"/>
            <a:satOff val="-1131"/>
            <a:lumOff val="-14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知识讲解</a:t>
          </a:r>
        </a:p>
      </dsp:txBody>
      <dsp:txXfrm>
        <a:off x="2217400" y="553015"/>
        <a:ext cx="1506815" cy="882133"/>
      </dsp:txXfrm>
    </dsp:sp>
    <dsp:sp modelId="{41B76FD1-4D28-4EF4-BF3A-265F6D2C909C}">
      <dsp:nvSpPr>
        <dsp:cNvPr id="0" name=""/>
        <dsp:cNvSpPr/>
      </dsp:nvSpPr>
      <dsp:spPr>
        <a:xfrm>
          <a:off x="3907829" y="800431"/>
          <a:ext cx="331081" cy="387302"/>
        </a:xfrm>
        <a:prstGeom prst="rightArrow">
          <a:avLst>
            <a:gd name="adj1" fmla="val 60000"/>
            <a:gd name="adj2" fmla="val 50000"/>
          </a:avLst>
        </a:prstGeom>
        <a:solidFill>
          <a:schemeClr val="accent5">
            <a:hueOff val="10197047"/>
            <a:satOff val="-1697"/>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3907829" y="877891"/>
        <a:ext cx="231757" cy="232382"/>
      </dsp:txXfrm>
    </dsp:sp>
    <dsp:sp modelId="{2D20D324-F089-495B-A6AB-B3CA71D2E04A}">
      <dsp:nvSpPr>
        <dsp:cNvPr id="0" name=""/>
        <dsp:cNvSpPr/>
      </dsp:nvSpPr>
      <dsp:spPr>
        <a:xfrm>
          <a:off x="4376340" y="525571"/>
          <a:ext cx="1561703" cy="937021"/>
        </a:xfrm>
        <a:prstGeom prst="roundRect">
          <a:avLst>
            <a:gd name="adj" fmla="val 10000"/>
          </a:avLst>
        </a:prstGeom>
        <a:solidFill>
          <a:schemeClr val="accent5">
            <a:hueOff val="13596064"/>
            <a:satOff val="-2263"/>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课堂练习</a:t>
          </a:r>
        </a:p>
      </dsp:txBody>
      <dsp:txXfrm>
        <a:off x="4403784" y="553015"/>
        <a:ext cx="1506815" cy="882133"/>
      </dsp:txXfrm>
    </dsp:sp>
    <dsp:sp modelId="{A363207B-3AD6-472F-AB35-5DE074AB6BC2}">
      <dsp:nvSpPr>
        <dsp:cNvPr id="0" name=""/>
        <dsp:cNvSpPr/>
      </dsp:nvSpPr>
      <dsp:spPr>
        <a:xfrm>
          <a:off x="6094214" y="800431"/>
          <a:ext cx="331081" cy="387302"/>
        </a:xfrm>
        <a:prstGeom prst="rightArrow">
          <a:avLst>
            <a:gd name="adj1" fmla="val 60000"/>
            <a:gd name="adj2" fmla="val 50000"/>
          </a:avLst>
        </a:prstGeom>
        <a:solidFill>
          <a:schemeClr val="accent5">
            <a:hueOff val="20394095"/>
            <a:satOff val="-339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6094214" y="877891"/>
        <a:ext cx="231757" cy="232382"/>
      </dsp:txXfrm>
    </dsp:sp>
    <dsp:sp modelId="{C31FA319-1B76-4D24-8E64-6A83C1E0D876}">
      <dsp:nvSpPr>
        <dsp:cNvPr id="0" name=""/>
        <dsp:cNvSpPr/>
      </dsp:nvSpPr>
      <dsp:spPr>
        <a:xfrm>
          <a:off x="6562724" y="525571"/>
          <a:ext cx="1561703" cy="937021"/>
        </a:xfrm>
        <a:prstGeom prst="roundRect">
          <a:avLst>
            <a:gd name="adj" fmla="val 10000"/>
          </a:avLst>
        </a:prstGeom>
        <a:solidFill>
          <a:schemeClr val="accent5">
            <a:hueOff val="20394095"/>
            <a:satOff val="-339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小节</a:t>
          </a:r>
        </a:p>
      </dsp:txBody>
      <dsp:txXfrm>
        <a:off x="6590168" y="553015"/>
        <a:ext cx="1506815" cy="8821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说课：这次我要进行的难点教学设计的课题是：理解</a:t>
            </a:r>
            <a:r>
              <a:rPr lang="en-US" altLang="zh-CN" dirty="0"/>
              <a:t>【</a:t>
            </a:r>
            <a:r>
              <a:rPr lang="zh-CN" altLang="en-US" dirty="0"/>
              <a:t>手性分子</a:t>
            </a:r>
            <a:r>
              <a:rPr lang="en-US" altLang="zh-CN" dirty="0"/>
              <a:t>】</a:t>
            </a:r>
            <a:r>
              <a:rPr lang="zh-CN" altLang="en-US" dirty="0"/>
              <a:t>的概念</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说课：主要从教学设计、教学过程、达标评测三个方面进行分析</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pic>
        <p:nvPicPr>
          <p:cNvPr id="2" name="Picture 2" descr="F:\PPT上课课件\模板.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2.xml"/><Relationship Id="rId2" Type="http://schemas.openxmlformats.org/officeDocument/2006/relationships/image" Target="../media/image4.jpe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0036" y="1278079"/>
            <a:ext cx="5184396" cy="1065163"/>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en-US" altLang="zh-CN" sz="5400" dirty="0">
                <a:solidFill>
                  <a:schemeClr val="tx1"/>
                </a:solidFill>
                <a:latin typeface="Century Gothic" panose="020B0502020202020204" pitchFamily="34" charset="0"/>
                <a:ea typeface="冬青黑体简体中文 W3" panose="020B0300000000000000" pitchFamily="34" charset="-122"/>
              </a:rPr>
              <a:t>《</a:t>
            </a:r>
            <a:r>
              <a:rPr lang="zh-CN" altLang="en-US" sz="5400" dirty="0">
                <a:solidFill>
                  <a:schemeClr val="tx1"/>
                </a:solidFill>
                <a:latin typeface="Century Gothic" panose="020B0502020202020204" pitchFamily="34" charset="0"/>
                <a:ea typeface="冬青黑体简体中文 W3" panose="020B0300000000000000" pitchFamily="34" charset="-122"/>
              </a:rPr>
              <a:t>清平乐</a:t>
            </a:r>
            <a:r>
              <a:rPr lang="en-US" altLang="zh-CN" sz="5400" dirty="0">
                <a:solidFill>
                  <a:schemeClr val="tx1"/>
                </a:solidFill>
                <a:latin typeface="Century Gothic" panose="020B0502020202020204" pitchFamily="34" charset="0"/>
                <a:ea typeface="冬青黑体简体中文 W3" panose="020B0300000000000000" pitchFamily="34" charset="-122"/>
              </a:rPr>
              <a:t>》</a:t>
            </a:r>
            <a:endParaRPr lang="en-US" altLang="zh-CN" sz="5400" dirty="0">
              <a:solidFill>
                <a:schemeClr val="tx1"/>
              </a:solidFill>
              <a:latin typeface="Century Gothic" panose="020B0502020202020204" pitchFamily="34" charset="0"/>
              <a:ea typeface="冬青黑体简体中文 W3" panose="020B0300000000000000" pitchFamily="34" charset="-122"/>
            </a:endParaRPr>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dirty="0"/>
          </a:p>
        </p:txBody>
      </p:sp>
      <p:sp>
        <p:nvSpPr>
          <p:cNvPr id="7" name="矩形 6"/>
          <p:cNvSpPr/>
          <p:nvPr/>
        </p:nvSpPr>
        <p:spPr>
          <a:xfrm>
            <a:off x="902972" y="3478372"/>
            <a:ext cx="9994855" cy="73250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3200" dirty="0">
                <a:solidFill>
                  <a:schemeClr val="tx1"/>
                </a:solidFill>
                <a:latin typeface="Century Gothic" panose="020B0502020202020204" pitchFamily="34" charset="0"/>
                <a:ea typeface="冬青黑体简体中文 W3" panose="020B0300000000000000" pitchFamily="34" charset="-122"/>
              </a:rPr>
              <a:t>难点名称：</a:t>
            </a:r>
            <a:r>
              <a:rPr lang="zh-CN" altLang="zh-CN" sz="3200" dirty="0"/>
              <a:t>鉴赏这首词曲折新颖的结构和清奇的风格</a:t>
            </a:r>
            <a:endParaRPr lang="zh-CN" altLang="en-US" sz="3200" dirty="0">
              <a:solidFill>
                <a:schemeClr val="tx1"/>
              </a:solidFill>
              <a:latin typeface="Century Gothic" panose="020B0502020202020204" pitchFamily="34" charset="0"/>
              <a:ea typeface="冬青黑体简体中文 W3" panose="020B0300000000000000" pitchFamily="34" charset="-122"/>
            </a:endParaRPr>
          </a:p>
        </p:txBody>
      </p:sp>
      <p:sp>
        <p:nvSpPr>
          <p:cNvPr id="8" name="矩形 7"/>
          <p:cNvSpPr/>
          <p:nvPr/>
        </p:nvSpPr>
        <p:spPr>
          <a:xfrm>
            <a:off x="39878" y="77729"/>
            <a:ext cx="2468430" cy="73250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1600" dirty="0">
                <a:solidFill>
                  <a:schemeClr val="tx1"/>
                </a:solidFill>
                <a:latin typeface="Century Gothic" panose="020B0502020202020204" pitchFamily="34" charset="0"/>
                <a:ea typeface="冬青黑体简体中文 W3" panose="020B0300000000000000" pitchFamily="34" charset="-122"/>
              </a:rPr>
              <a:t>六年级</a:t>
            </a:r>
            <a:r>
              <a:rPr lang="en-US" altLang="zh-CN" sz="1600" dirty="0">
                <a:solidFill>
                  <a:schemeClr val="tx1"/>
                </a:solidFill>
                <a:latin typeface="Century Gothic" panose="020B0502020202020204" pitchFamily="34" charset="0"/>
                <a:ea typeface="冬青黑体简体中文 W3" panose="020B0300000000000000" pitchFamily="34" charset="-122"/>
              </a:rPr>
              <a:t>-</a:t>
            </a:r>
            <a:r>
              <a:rPr lang="zh-CN" altLang="en-US" sz="1600" dirty="0">
                <a:solidFill>
                  <a:schemeClr val="tx1"/>
                </a:solidFill>
                <a:latin typeface="Century Gothic" panose="020B0502020202020204" pitchFamily="34" charset="0"/>
                <a:ea typeface="冬青黑体简体中文 W3" panose="020B0300000000000000" pitchFamily="34" charset="-122"/>
              </a:rPr>
              <a:t>下册</a:t>
            </a:r>
            <a:r>
              <a:rPr lang="en-US" altLang="zh-CN" sz="1600" dirty="0">
                <a:solidFill>
                  <a:schemeClr val="tx1"/>
                </a:solidFill>
                <a:latin typeface="Century Gothic" panose="020B0502020202020204" pitchFamily="34" charset="0"/>
                <a:ea typeface="冬青黑体简体中文 W3" panose="020B0300000000000000" pitchFamily="34" charset="-122"/>
              </a:rPr>
              <a:t>-</a:t>
            </a:r>
            <a:r>
              <a:rPr lang="zh-CN" altLang="en-US" sz="1600" dirty="0">
                <a:solidFill>
                  <a:schemeClr val="tx1"/>
                </a:solidFill>
                <a:latin typeface="Century Gothic" panose="020B0502020202020204" pitchFamily="34" charset="0"/>
                <a:ea typeface="冬青黑体简体中文 W3" panose="020B0300000000000000" pitchFamily="34" charset="-122"/>
              </a:rPr>
              <a:t>古诗词鉴赏</a:t>
            </a:r>
            <a:r>
              <a:rPr lang="en-US" altLang="zh-CN" sz="1600" dirty="0">
                <a:solidFill>
                  <a:schemeClr val="tx1"/>
                </a:solidFill>
                <a:latin typeface="Century Gothic" panose="020B0502020202020204" pitchFamily="34" charset="0"/>
                <a:ea typeface="冬青黑体简体中文 W3" panose="020B0300000000000000" pitchFamily="34" charset="-122"/>
              </a:rPr>
              <a:t>10</a:t>
            </a:r>
            <a:endParaRPr lang="en-US" altLang="zh-CN" sz="1600" dirty="0">
              <a:solidFill>
                <a:schemeClr val="tx1"/>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par>
                                <p:cTn id="11" presetID="21" presetClass="entr" presetSubtype="2"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2)">
                                      <p:cBhvr>
                                        <p:cTn id="1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3"/>
          <p:cNvPicPr>
            <a:picLocks noChangeAspect="1" noChangeArrowheads="1"/>
          </p:cNvPicPr>
          <p:nvPr/>
        </p:nvPicPr>
        <p:blipFill>
          <a:blip r:embed="rId1">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5400" y="1390651"/>
            <a:ext cx="121412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4" descr="F:\PPT上课课件\标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34" y="169334"/>
            <a:ext cx="2495551" cy="833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642846" y="357717"/>
            <a:ext cx="1836394" cy="538605"/>
          </a:xfrm>
          <a:prstGeom prst="rect">
            <a:avLst/>
          </a:prstGeom>
        </p:spPr>
        <p:txBody>
          <a:bodyPr wrap="none" lIns="121917" tIns="60958" rIns="121917" bIns="60958">
            <a:spAutoFit/>
          </a:bodyPr>
          <a:lstStyle/>
          <a:p>
            <a:pPr algn="ctr">
              <a:defRPr/>
            </a:pPr>
            <a:r>
              <a:rPr lang="zh-CN" altLang="en-US" sz="2700" b="1" spc="400" noProof="1">
                <a:latin typeface="微软雅黑" panose="020B0503020204020204" pitchFamily="34" charset="-122"/>
                <a:ea typeface="微软雅黑" panose="020B0503020204020204" pitchFamily="34" charset="-122"/>
              </a:rPr>
              <a:t>层次梳理</a:t>
            </a:r>
            <a:endParaRPr lang="zh-CN" altLang="en-US" sz="2700" b="1" spc="400" noProof="1">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3"/>
          <p:cNvSpPr txBox="1">
            <a:spLocks noChangeArrowheads="1"/>
          </p:cNvSpPr>
          <p:nvPr/>
        </p:nvSpPr>
        <p:spPr bwMode="auto">
          <a:xfrm>
            <a:off x="624418" y="1701801"/>
            <a:ext cx="11135783"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200000"/>
              </a:lnSpc>
            </a:pPr>
            <a:r>
              <a:rPr lang="en-US" altLang="zh-CN" sz="3700" b="1">
                <a:latin typeface="微软雅黑" panose="020B0503020204020204" pitchFamily="34" charset="-122"/>
                <a:ea typeface="微软雅黑" panose="020B0503020204020204" pitchFamily="34" charset="-122"/>
              </a:rPr>
              <a:t>     </a:t>
            </a:r>
            <a:r>
              <a:rPr lang="zh-CN" altLang="en-US" sz="3700" b="1">
                <a:latin typeface="微软雅黑" panose="020B0503020204020204" pitchFamily="34" charset="-122"/>
                <a:ea typeface="微软雅黑" panose="020B0503020204020204" pitchFamily="34" charset="-122"/>
              </a:rPr>
              <a:t>《清平乐》为</a:t>
            </a:r>
            <a:r>
              <a:rPr lang="zh-CN" altLang="en-US" sz="3700" b="1">
                <a:solidFill>
                  <a:srgbClr val="0000FF"/>
                </a:solidFill>
                <a:latin typeface="微软雅黑" panose="020B0503020204020204" pitchFamily="34" charset="-122"/>
                <a:ea typeface="微软雅黑" panose="020B0503020204020204" pitchFamily="34" charset="-122"/>
              </a:rPr>
              <a:t>惜春</a:t>
            </a:r>
            <a:r>
              <a:rPr lang="zh-CN" altLang="en-US" sz="3700" b="1">
                <a:latin typeface="微软雅黑" panose="020B0503020204020204" pitchFamily="34" charset="-122"/>
                <a:ea typeface="微软雅黑" panose="020B0503020204020204" pitchFamily="34" charset="-122"/>
              </a:rPr>
              <a:t>之作。词人以</a:t>
            </a:r>
            <a:r>
              <a:rPr lang="zh-CN" altLang="en-US" sz="3700" b="1">
                <a:solidFill>
                  <a:srgbClr val="0000FF"/>
                </a:solidFill>
                <a:latin typeface="微软雅黑" panose="020B0503020204020204" pitchFamily="34" charset="-122"/>
                <a:ea typeface="微软雅黑" panose="020B0503020204020204" pitchFamily="34" charset="-122"/>
              </a:rPr>
              <a:t>清新细腻</a:t>
            </a:r>
            <a:r>
              <a:rPr lang="zh-CN" altLang="en-US" sz="3700" b="1">
                <a:latin typeface="微软雅黑" panose="020B0503020204020204" pitchFamily="34" charset="-122"/>
                <a:ea typeface="微软雅黑" panose="020B0503020204020204" pitchFamily="34" charset="-122"/>
              </a:rPr>
              <a:t>的语言，感叹</a:t>
            </a:r>
            <a:r>
              <a:rPr lang="zh-CN" altLang="en-US" sz="3700" b="1">
                <a:solidFill>
                  <a:srgbClr val="0000FF"/>
                </a:solidFill>
                <a:latin typeface="微软雅黑" panose="020B0503020204020204" pitchFamily="34" charset="-122"/>
                <a:ea typeface="微软雅黑" panose="020B0503020204020204" pitchFamily="34" charset="-122"/>
              </a:rPr>
              <a:t>时光去而不返</a:t>
            </a:r>
            <a:r>
              <a:rPr lang="zh-CN" altLang="en-US" sz="3700" b="1">
                <a:latin typeface="微软雅黑" panose="020B0503020204020204" pitchFamily="34" charset="-122"/>
                <a:ea typeface="微软雅黑" panose="020B0503020204020204" pitchFamily="34" charset="-122"/>
              </a:rPr>
              <a:t>，抒写了对春天逝去的</a:t>
            </a:r>
            <a:r>
              <a:rPr lang="zh-CN" altLang="en-US" sz="3700" b="1">
                <a:solidFill>
                  <a:srgbClr val="0000FF"/>
                </a:solidFill>
                <a:latin typeface="微软雅黑" panose="020B0503020204020204" pitchFamily="34" charset="-122"/>
                <a:ea typeface="微软雅黑" panose="020B0503020204020204" pitchFamily="34" charset="-122"/>
              </a:rPr>
              <a:t>沉痛和惋惜</a:t>
            </a:r>
            <a:r>
              <a:rPr lang="zh-CN" altLang="en-US" sz="3700" b="1">
                <a:latin typeface="微软雅黑" panose="020B0503020204020204" pitchFamily="34" charset="-122"/>
                <a:ea typeface="微软雅黑" panose="020B0503020204020204" pitchFamily="34" charset="-122"/>
              </a:rPr>
              <a:t>，表现了</a:t>
            </a:r>
            <a:r>
              <a:rPr lang="zh-CN" altLang="en-US" sz="3700" b="1">
                <a:solidFill>
                  <a:srgbClr val="0000FF"/>
                </a:solidFill>
                <a:latin typeface="微软雅黑" panose="020B0503020204020204" pitchFamily="34" charset="-122"/>
                <a:ea typeface="微软雅黑" panose="020B0503020204020204" pitchFamily="34" charset="-122"/>
              </a:rPr>
              <a:t>对美好春光的珍惜和热爱</a:t>
            </a:r>
            <a:r>
              <a:rPr lang="zh-CN" altLang="en-US" sz="3700" b="1">
                <a:latin typeface="微软雅黑" panose="020B0503020204020204" pitchFamily="34" charset="-122"/>
                <a:ea typeface="微软雅黑" panose="020B0503020204020204" pitchFamily="34" charset="-122"/>
              </a:rPr>
              <a:t>。</a:t>
            </a:r>
            <a:endParaRPr lang="zh-CN" altLang="en-US" sz="3700" b="1">
              <a:latin typeface="微软雅黑" panose="020B0503020204020204" pitchFamily="34" charset="-122"/>
              <a:ea typeface="微软雅黑" panose="020B0503020204020204" pitchFamily="34" charset="-122"/>
            </a:endParaRPr>
          </a:p>
        </p:txBody>
      </p:sp>
      <p:pic>
        <p:nvPicPr>
          <p:cNvPr id="19459" name="Picture 4" descr="F:\PPT上课课件\标1.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3934" y="169334"/>
            <a:ext cx="2495551" cy="833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642846" y="357717"/>
            <a:ext cx="1836394" cy="538605"/>
          </a:xfrm>
          <a:prstGeom prst="rect">
            <a:avLst/>
          </a:prstGeom>
        </p:spPr>
        <p:txBody>
          <a:bodyPr wrap="none" lIns="121917" tIns="60958" rIns="121917" bIns="60958">
            <a:spAutoFit/>
          </a:bodyPr>
          <a:lstStyle/>
          <a:p>
            <a:pPr algn="ctr">
              <a:defRPr/>
            </a:pPr>
            <a:r>
              <a:rPr lang="zh-CN" altLang="en-US" sz="2700" b="1" spc="400" noProof="1">
                <a:latin typeface="微软雅黑" panose="020B0503020204020204" pitchFamily="34" charset="-122"/>
                <a:ea typeface="微软雅黑" panose="020B0503020204020204" pitchFamily="34" charset="-122"/>
              </a:rPr>
              <a:t>主旨感悟</a:t>
            </a:r>
            <a:endParaRPr lang="zh-CN" altLang="en-US" sz="2700" b="1" spc="400" noProof="1">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dirty="0">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dirty="0">
                <a:solidFill>
                  <a:srgbClr val="29AAF8"/>
                </a:solidFill>
                <a:latin typeface="Century Gothic" panose="020B0502020202020204" pitchFamily="34" charset="0"/>
                <a:ea typeface="冬青黑体简体中文 W3" panose="020B0300000000000000" pitchFamily="34" charset="-122"/>
              </a:rPr>
              <a:t>CONTENTS</a:t>
            </a:r>
            <a:endParaRPr lang="en-US" altLang="zh-CN" sz="3200" dirty="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dirty="0"/>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12" name="文本框 11"/>
          <p:cNvSpPr txBox="1"/>
          <p:nvPr/>
        </p:nvSpPr>
        <p:spPr>
          <a:xfrm>
            <a:off x="2265246" y="1286544"/>
            <a:ext cx="8180016" cy="4924425"/>
          </a:xfrm>
          <a:prstGeom prst="rect">
            <a:avLst/>
          </a:prstGeom>
          <a:noFill/>
        </p:spPr>
        <p:txBody>
          <a:bodyPr wrap="square" rtlCol="0">
            <a:spAutoFit/>
          </a:bodyPr>
          <a:lstStyle/>
          <a:p>
            <a:pPr algn="ctr">
              <a:lnSpc>
                <a:spcPct val="150000"/>
              </a:lnSpc>
            </a:pPr>
            <a:r>
              <a:rPr lang="zh-CN" altLang="en-US" sz="3200" b="1" dirty="0">
                <a:latin typeface="黑体" panose="02010609060101010101" charset="-122"/>
                <a:ea typeface="黑体" panose="02010609060101010101" charset="-122"/>
              </a:rPr>
              <a:t>清平乐</a:t>
            </a:r>
            <a:endParaRPr lang="zh-CN" altLang="en-US" sz="3200" b="1" dirty="0">
              <a:latin typeface="黑体" panose="02010609060101010101" charset="-122"/>
              <a:ea typeface="黑体" panose="02010609060101010101" charset="-122"/>
            </a:endParaRPr>
          </a:p>
          <a:p>
            <a:pPr algn="r">
              <a:lnSpc>
                <a:spcPct val="150000"/>
              </a:lnSpc>
            </a:pPr>
            <a:r>
              <a:rPr lang="zh-CN" altLang="en-US" sz="2800" b="1" dirty="0">
                <a:latin typeface="仿宋" panose="02010609060101010101" pitchFamily="49" charset="-122"/>
                <a:ea typeface="仿宋" panose="02010609060101010101" pitchFamily="49" charset="-122"/>
              </a:rPr>
              <a:t>宋 黄庭坚</a:t>
            </a:r>
            <a:endParaRPr lang="en-US" altLang="zh-CN" sz="2800" b="1" dirty="0">
              <a:latin typeface="仿宋" panose="02010609060101010101" pitchFamily="49" charset="-122"/>
              <a:ea typeface="仿宋" panose="02010609060101010101" pitchFamily="49" charset="-122"/>
            </a:endParaRPr>
          </a:p>
          <a:p>
            <a:pPr>
              <a:lnSpc>
                <a:spcPct val="150000"/>
              </a:lnSpc>
            </a:pPr>
            <a:r>
              <a:rPr lang="zh-CN" altLang="en-US" sz="3200" b="1" dirty="0">
                <a:latin typeface="黑体" panose="02010609060101010101" charset="-122"/>
                <a:ea typeface="黑体" panose="02010609060101010101" charset="-122"/>
              </a:rPr>
              <a:t>    春归何处？寂寞无行路。若有人知春去处，唤取归来同住。</a:t>
            </a:r>
            <a:endParaRPr lang="en-US" altLang="zh-CN" sz="3200" b="1" dirty="0">
              <a:latin typeface="黑体" panose="02010609060101010101" charset="-122"/>
              <a:ea typeface="黑体" panose="02010609060101010101" charset="-122"/>
            </a:endParaRPr>
          </a:p>
          <a:p>
            <a:pPr>
              <a:lnSpc>
                <a:spcPct val="200000"/>
              </a:lnSpc>
            </a:pPr>
            <a:r>
              <a:rPr lang="zh-CN" altLang="en-US" sz="3200" b="1" dirty="0">
                <a:latin typeface="黑体" panose="02010609060101010101" charset="-122"/>
                <a:ea typeface="黑体" panose="02010609060101010101" charset="-122"/>
              </a:rPr>
              <a:t>    春无踪迹谁知？除非问取黄鹂。百啭（</a:t>
            </a:r>
            <a:r>
              <a:rPr lang="zh-CN" altLang="en-US" sz="3200" b="1" dirty="0">
                <a:solidFill>
                  <a:srgbClr val="FF0000"/>
                </a:solidFill>
                <a:latin typeface="宋体" panose="02010600030101010101" pitchFamily="2" charset="-122"/>
              </a:rPr>
              <a:t>zhuàn</a:t>
            </a:r>
            <a:r>
              <a:rPr lang="zh-CN" altLang="en-US" sz="3200" b="1" dirty="0">
                <a:latin typeface="黑体" panose="02010609060101010101" charset="-122"/>
                <a:ea typeface="黑体" panose="02010609060101010101" charset="-122"/>
              </a:rPr>
              <a:t>）无人能解，因风飞过蔷薇。</a:t>
            </a:r>
            <a:endParaRPr lang="zh-CN" altLang="en-US" sz="3200" b="1" dirty="0">
              <a:latin typeface="黑体" panose="02010609060101010101" charset="-122"/>
              <a:ea typeface="黑体" panose="02010609060101010101" charset="-122"/>
            </a:endParaRPr>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3" name="矩形 2"/>
          <p:cNvSpPr/>
          <p:nvPr/>
        </p:nvSpPr>
        <p:spPr>
          <a:xfrm>
            <a:off x="1134941" y="1250566"/>
            <a:ext cx="8392041" cy="707886"/>
          </a:xfrm>
          <a:prstGeom prst="rect">
            <a:avLst/>
          </a:prstGeom>
        </p:spPr>
        <p:txBody>
          <a:bodyPr wrap="none">
            <a:spAutoFit/>
          </a:bodyPr>
          <a:lstStyle/>
          <a:p>
            <a:r>
              <a:rPr lang="zh-CN" altLang="zh-CN" sz="4000" kern="100" dirty="0">
                <a:latin typeface="楷体" panose="02010609060101010101" pitchFamily="49" charset="-122"/>
                <a:ea typeface="楷体" panose="02010609060101010101" pitchFamily="49" charset="-122"/>
                <a:cs typeface="Times New Roman" panose="02020603050405020304" pitchFamily="18" charset="0"/>
              </a:rPr>
              <a:t>用一个词表达你读完这首词的感受</a:t>
            </a:r>
            <a:r>
              <a:rPr lang="zh-CN" altLang="en-US" sz="4000" kern="100" dirty="0">
                <a:latin typeface="楷体" panose="02010609060101010101" pitchFamily="49" charset="-122"/>
                <a:ea typeface="楷体" panose="02010609060101010101" pitchFamily="49" charset="-122"/>
                <a:cs typeface="Times New Roman" panose="02020603050405020304" pitchFamily="18" charset="0"/>
              </a:rPr>
              <a:t>？</a:t>
            </a:r>
            <a:endParaRPr lang="zh-CN" altLang="en-US" sz="4000" dirty="0">
              <a:latin typeface="楷体" panose="02010609060101010101" pitchFamily="49" charset="-122"/>
              <a:ea typeface="楷体" panose="02010609060101010101" pitchFamily="49" charset="-122"/>
            </a:endParaRPr>
          </a:p>
        </p:txBody>
      </p:sp>
      <p:sp>
        <p:nvSpPr>
          <p:cNvPr id="8" name="矩形 7"/>
          <p:cNvSpPr/>
          <p:nvPr/>
        </p:nvSpPr>
        <p:spPr>
          <a:xfrm>
            <a:off x="2436380" y="2714817"/>
            <a:ext cx="1353256" cy="707886"/>
          </a:xfrm>
          <a:prstGeom prst="rect">
            <a:avLst/>
          </a:prstGeom>
        </p:spPr>
        <p:txBody>
          <a:bodyPr wrap="none">
            <a:spAutoFit/>
          </a:bodyPr>
          <a:lstStyle/>
          <a:p>
            <a:r>
              <a:rPr lang="zh-CN" altLang="zh-CN" sz="4000" dirty="0">
                <a:solidFill>
                  <a:srgbClr val="2089F4"/>
                </a:solidFill>
              </a:rPr>
              <a:t>惋惜</a:t>
            </a:r>
            <a:r>
              <a:rPr lang="zh-CN" altLang="zh-CN" sz="4000" dirty="0"/>
              <a:t> </a:t>
            </a:r>
            <a:endParaRPr lang="zh-CN" altLang="en-US" sz="4000" dirty="0">
              <a:solidFill>
                <a:srgbClr val="2089F4"/>
              </a:solidFill>
              <a:latin typeface="楷体" panose="02010609060101010101" pitchFamily="49" charset="-122"/>
              <a:ea typeface="楷体" panose="02010609060101010101" pitchFamily="49" charset="-122"/>
            </a:endParaRPr>
          </a:p>
        </p:txBody>
      </p:sp>
      <p:sp>
        <p:nvSpPr>
          <p:cNvPr id="9" name="矩形 8"/>
          <p:cNvSpPr/>
          <p:nvPr/>
        </p:nvSpPr>
        <p:spPr>
          <a:xfrm>
            <a:off x="3863214" y="3974652"/>
            <a:ext cx="1210588" cy="707886"/>
          </a:xfrm>
          <a:prstGeom prst="rect">
            <a:avLst/>
          </a:prstGeom>
        </p:spPr>
        <p:txBody>
          <a:bodyPr wrap="none">
            <a:spAutoFit/>
          </a:bodyPr>
          <a:lstStyle/>
          <a:p>
            <a:r>
              <a:rPr lang="zh-CN" altLang="en-US" sz="4000" dirty="0">
                <a:solidFill>
                  <a:srgbClr val="2089F4"/>
                </a:solidFill>
              </a:rPr>
              <a:t>苦闷</a:t>
            </a:r>
            <a:endParaRPr lang="zh-CN" altLang="en-US" sz="4000" dirty="0">
              <a:solidFill>
                <a:srgbClr val="2089F4"/>
              </a:solidFill>
              <a:latin typeface="楷体" panose="02010609060101010101" pitchFamily="49" charset="-122"/>
              <a:ea typeface="楷体" panose="02010609060101010101" pitchFamily="49" charset="-122"/>
            </a:endParaRPr>
          </a:p>
        </p:txBody>
      </p:sp>
      <p:sp>
        <p:nvSpPr>
          <p:cNvPr id="10" name="矩形 9"/>
          <p:cNvSpPr/>
          <p:nvPr/>
        </p:nvSpPr>
        <p:spPr>
          <a:xfrm>
            <a:off x="5673704" y="2721114"/>
            <a:ext cx="2236510" cy="707886"/>
          </a:xfrm>
          <a:prstGeom prst="rect">
            <a:avLst/>
          </a:prstGeom>
        </p:spPr>
        <p:txBody>
          <a:bodyPr wrap="none">
            <a:spAutoFit/>
          </a:bodyPr>
          <a:lstStyle/>
          <a:p>
            <a:r>
              <a:rPr lang="zh-CN" altLang="en-US" sz="4000" dirty="0">
                <a:solidFill>
                  <a:srgbClr val="2089F4"/>
                </a:solidFill>
              </a:rPr>
              <a:t>壮志未酬</a:t>
            </a:r>
            <a:endParaRPr lang="zh-CN" altLang="en-US" sz="4000" dirty="0">
              <a:solidFill>
                <a:srgbClr val="2089F4"/>
              </a:solidFill>
              <a:latin typeface="楷体" panose="02010609060101010101" pitchFamily="49" charset="-122"/>
              <a:ea typeface="楷体" panose="02010609060101010101" pitchFamily="49" charset="-122"/>
            </a:endParaRPr>
          </a:p>
        </p:txBody>
      </p:sp>
      <p:sp>
        <p:nvSpPr>
          <p:cNvPr id="11" name="矩形 10"/>
          <p:cNvSpPr/>
          <p:nvPr/>
        </p:nvSpPr>
        <p:spPr>
          <a:xfrm>
            <a:off x="7149445" y="3974652"/>
            <a:ext cx="1210588" cy="707886"/>
          </a:xfrm>
          <a:prstGeom prst="rect">
            <a:avLst/>
          </a:prstGeom>
        </p:spPr>
        <p:txBody>
          <a:bodyPr wrap="none">
            <a:spAutoFit/>
          </a:bodyPr>
          <a:lstStyle/>
          <a:p>
            <a:r>
              <a:rPr lang="zh-CN" altLang="en-US" sz="4000" dirty="0">
                <a:solidFill>
                  <a:srgbClr val="2089F4"/>
                </a:solidFill>
              </a:rPr>
              <a:t>叹息</a:t>
            </a:r>
            <a:endParaRPr lang="zh-CN" altLang="en-US" sz="4000" dirty="0">
              <a:solidFill>
                <a:srgbClr val="2089F4"/>
              </a:solidFill>
              <a:latin typeface="楷体" panose="02010609060101010101" pitchFamily="49" charset="-122"/>
              <a:ea typeface="楷体" panose="02010609060101010101" pitchFamily="49" charset="-122"/>
            </a:endParaRPr>
          </a:p>
        </p:txBody>
      </p:sp>
    </p:spTree>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eaLnBrk="1" hangingPunct="1">
              <a:spcBef>
                <a:spcPct val="0"/>
              </a:spcBef>
              <a:buClrTx/>
              <a:buFontTx/>
              <a:buNone/>
            </a:pPr>
            <a:r>
              <a:rPr lang="zh-CN" altLang="en-US" sz="4800" b="1" dirty="0">
                <a:solidFill>
                  <a:schemeClr val="bg1"/>
                </a:solidFill>
              </a:rPr>
              <a:t>活动与探究</a:t>
            </a:r>
            <a:r>
              <a:rPr lang="zh-CN" altLang="en-US" sz="2400" b="1" dirty="0">
                <a:solidFill>
                  <a:schemeClr val="bg1"/>
                </a:solidFill>
              </a:rPr>
              <a:t>（</a:t>
            </a:r>
            <a:r>
              <a:rPr lang="zh-CN" altLang="en-US" sz="2000" b="1" dirty="0">
                <a:solidFill>
                  <a:schemeClr val="bg1"/>
                </a:solidFill>
              </a:rPr>
              <a:t>温馨提示：规范操作、注意安全</a:t>
            </a:r>
            <a:r>
              <a:rPr lang="zh-CN" altLang="en-US" sz="2400" b="1" dirty="0">
                <a:solidFill>
                  <a:schemeClr val="bg1"/>
                </a:solidFill>
              </a:rPr>
              <a:t>）</a:t>
            </a:r>
            <a:endParaRPr lang="zh-CN" altLang="en-US" sz="4000" b="1" dirty="0">
              <a:solidFill>
                <a:schemeClr val="bg1"/>
              </a:solidFill>
            </a:endParaRPr>
          </a:p>
          <a:p>
            <a:pPr>
              <a:spcBef>
                <a:spcPct val="0"/>
              </a:spcBef>
              <a:buClrTx/>
              <a:buNone/>
            </a:pPr>
            <a:r>
              <a:rPr lang="zh-CN" altLang="en-US" sz="4000" b="1" dirty="0">
                <a:latin typeface="黑体" panose="02010609060101010101" charset="-122"/>
                <a:ea typeface="黑体" panose="02010609060101010101" charset="-122"/>
                <a:sym typeface="宋体" panose="02010600030101010101" pitchFamily="2" charset="-122"/>
              </a:rPr>
              <a:t>春归何处？寂寞无行路。若有人知春去处，唤取归来同住。</a:t>
            </a:r>
            <a:endParaRPr lang="zh-CN" altLang="en-US" sz="4000" b="1" dirty="0">
              <a:solidFill>
                <a:schemeClr val="bg1"/>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3" name="矩形 2"/>
          <p:cNvSpPr/>
          <p:nvPr/>
        </p:nvSpPr>
        <p:spPr>
          <a:xfrm>
            <a:off x="2062214" y="799783"/>
            <a:ext cx="7467679" cy="584775"/>
          </a:xfrm>
          <a:prstGeom prst="rect">
            <a:avLst/>
          </a:prstGeom>
        </p:spPr>
        <p:txBody>
          <a:bodyPr wrap="square">
            <a:spAutoFit/>
          </a:bodyPr>
          <a:lstStyle/>
          <a:p>
            <a:pPr algn="just">
              <a:spcAft>
                <a:spcPts val="0"/>
              </a:spcAft>
            </a:pPr>
            <a:endParaRPr lang="zh-CN" altLang="zh-CN" sz="3200" kern="100" dirty="0">
              <a:latin typeface="Calibri" panose="020F0502020204030204" charset="0"/>
              <a:cs typeface="Times New Roman" panose="02020603050405020304" pitchFamily="18" charset="0"/>
            </a:endParaRPr>
          </a:p>
        </p:txBody>
      </p:sp>
      <p:sp>
        <p:nvSpPr>
          <p:cNvPr id="13" name="矩形 12"/>
          <p:cNvSpPr/>
          <p:nvPr/>
        </p:nvSpPr>
        <p:spPr>
          <a:xfrm>
            <a:off x="1415562" y="2329962"/>
            <a:ext cx="7306900" cy="5493812"/>
          </a:xfrm>
          <a:prstGeom prst="rect">
            <a:avLst/>
          </a:prstGeom>
        </p:spPr>
        <p:txBody>
          <a:bodyPr wrap="square">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思考：</a:t>
            </a: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    “</a:t>
            </a:r>
            <a:r>
              <a:rPr lang="zh-CN" altLang="en-US"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若有人知春去处，唤取归来同住。</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运用怎样的手法，表达了什么感情？</a:t>
            </a: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句析：作者把春天拟人化，赋予春天以生命。表达此人强烈的留春之意，希望春天能够一直陪伴自己，以解人生之仇。因此千呼万唤地呼唤春天</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归来</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与词人</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同往</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a:t>
            </a:r>
            <a:endParaRPr lang="zh-CN" altLang="en-US"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endParaRPr lang="zh-CN" altLang="en-US"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2544234" y="1411818"/>
            <a:ext cx="9283700" cy="184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spcBef>
                <a:spcPct val="50000"/>
              </a:spcBef>
            </a:pPr>
            <a:r>
              <a:rPr lang="zh-CN" altLang="en-US" sz="3700" b="1">
                <a:latin typeface="黑体" panose="02010609060101010101" charset="-122"/>
                <a:ea typeface="黑体" panose="02010609060101010101" charset="-122"/>
                <a:sym typeface="宋体" panose="02010600030101010101" pitchFamily="2" charset="-122"/>
              </a:rPr>
              <a:t>春无踪迹谁知？除非问取黄鹂。百啭无人能解，因风飞过蔷薇。</a:t>
            </a:r>
            <a:endParaRPr lang="zh-CN" altLang="en-US" sz="3700" b="1">
              <a:latin typeface="黑体" panose="02010609060101010101" charset="-122"/>
              <a:ea typeface="黑体" panose="02010609060101010101" charset="-122"/>
              <a:sym typeface="宋体" panose="02010600030101010101" pitchFamily="2" charset="-122"/>
            </a:endParaRPr>
          </a:p>
        </p:txBody>
      </p:sp>
      <p:sp>
        <p:nvSpPr>
          <p:cNvPr id="6" name="文本框 5"/>
          <p:cNvSpPr txBox="1">
            <a:spLocks noChangeArrowheads="1"/>
          </p:cNvSpPr>
          <p:nvPr/>
        </p:nvSpPr>
        <p:spPr bwMode="auto">
          <a:xfrm>
            <a:off x="702734" y="3630084"/>
            <a:ext cx="10786533"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3200" b="1">
                <a:solidFill>
                  <a:srgbClr val="FF0000"/>
                </a:solidFill>
                <a:latin typeface="微软雅黑" panose="020B0503020204020204" pitchFamily="34" charset="-122"/>
                <a:ea typeface="微软雅黑" panose="020B0503020204020204" pitchFamily="34" charset="-122"/>
              </a:rPr>
              <a:t>句析：向黄鹂询问，但鸟语更难懂，且随风而去。一个童话般的联想，却有问无答。暗示伤春的永无慰藉，表现出伤春是人类永恒的烦恼。</a:t>
            </a:r>
            <a:endParaRPr lang="zh-CN" altLang="en-US" sz="3200" b="1">
              <a:solidFill>
                <a:srgbClr val="FF0000"/>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cstate="print">
            <a:clrChange>
              <a:clrFrom>
                <a:srgbClr val="FFFFFF">
                  <a:alpha val="100000"/>
                </a:srgbClr>
              </a:clrFrom>
              <a:clrTo>
                <a:srgbClr val="FFFFFF">
                  <a:alpha val="100000"/>
                  <a:alpha val="0"/>
                </a:srgbClr>
              </a:clrTo>
            </a:clrChange>
          </a:blip>
          <a:srcRect l="-6927" t="-7137" r="6927" b="7137"/>
          <a:stretch>
            <a:fillRect/>
          </a:stretch>
        </p:blipFill>
        <p:spPr>
          <a:xfrm>
            <a:off x="-199814" y="-13547"/>
            <a:ext cx="2904067" cy="2101427"/>
          </a:xfrm>
          <a:prstGeom prst="round2Diag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a:spLocks noChangeArrowheads="1"/>
          </p:cNvSpPr>
          <p:nvPr/>
        </p:nvSpPr>
        <p:spPr bwMode="auto">
          <a:xfrm>
            <a:off x="721785" y="2286001"/>
            <a:ext cx="8807449" cy="86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3200" b="1">
                <a:latin typeface="微软雅黑" panose="020B0503020204020204" pitchFamily="34" charset="-122"/>
                <a:ea typeface="微软雅黑" panose="020B0503020204020204" pitchFamily="34" charset="-122"/>
              </a:rPr>
              <a:t>思考：词人的思想感情变化经历了哪几个变化？</a:t>
            </a:r>
            <a:endParaRPr lang="zh-CN" altLang="en-US" sz="3200" b="1">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cstate="print">
            <a:clrChange>
              <a:clrFrom>
                <a:srgbClr val="FFFFFF">
                  <a:alpha val="100000"/>
                </a:srgbClr>
              </a:clrFrom>
              <a:clrTo>
                <a:srgbClr val="FFFFFF">
                  <a:alpha val="100000"/>
                  <a:alpha val="0"/>
                </a:srgbClr>
              </a:clrTo>
            </a:clrChange>
          </a:blip>
          <a:srcRect l="-6927" t="-7137" r="6927" b="7137"/>
          <a:stretch>
            <a:fillRect/>
          </a:stretch>
        </p:blipFill>
        <p:spPr>
          <a:xfrm>
            <a:off x="-199814" y="-13547"/>
            <a:ext cx="2904067" cy="2101427"/>
          </a:xfrm>
          <a:prstGeom prst="round2DiagRect">
            <a:avLst/>
          </a:prstGeom>
        </p:spPr>
      </p:pic>
      <p:sp>
        <p:nvSpPr>
          <p:cNvPr id="2" name="文本框 1"/>
          <p:cNvSpPr txBox="1">
            <a:spLocks noChangeArrowheads="1"/>
          </p:cNvSpPr>
          <p:nvPr/>
        </p:nvSpPr>
        <p:spPr bwMode="auto">
          <a:xfrm>
            <a:off x="719667" y="3299885"/>
            <a:ext cx="11135784" cy="233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lnSpc>
                <a:spcPct val="150000"/>
              </a:lnSpc>
            </a:pPr>
            <a:r>
              <a:rPr lang="en-US" altLang="zh-CN" sz="3200" b="1">
                <a:solidFill>
                  <a:schemeClr val="accent1"/>
                </a:solidFill>
              </a:rPr>
              <a:t>(</a:t>
            </a:r>
            <a:r>
              <a:rPr lang="zh-CN" altLang="zh-CN" sz="3200" b="1">
                <a:solidFill>
                  <a:schemeClr val="accent1"/>
                </a:solidFill>
              </a:rPr>
              <a:t>春归无行路</a:t>
            </a:r>
            <a:r>
              <a:rPr lang="en-US" altLang="zh-CN" sz="3200" b="1">
                <a:solidFill>
                  <a:schemeClr val="accent1"/>
                </a:solidFill>
              </a:rPr>
              <a:t>&lt;</a:t>
            </a:r>
            <a:r>
              <a:rPr lang="zh-CN" altLang="zh-CN" sz="3200" b="1">
                <a:solidFill>
                  <a:schemeClr val="accent1"/>
                </a:solidFill>
              </a:rPr>
              <a:t>寂寞伤春</a:t>
            </a:r>
            <a:r>
              <a:rPr lang="en-US" altLang="zh-CN" sz="3200" b="1">
                <a:solidFill>
                  <a:schemeClr val="accent1"/>
                </a:solidFill>
              </a:rPr>
              <a:t>&gt;</a:t>
            </a:r>
            <a:r>
              <a:rPr lang="zh-CN" altLang="zh-CN" sz="3200" b="1">
                <a:solidFill>
                  <a:schemeClr val="accent1"/>
                </a:solidFill>
              </a:rPr>
              <a:t>→若有人知</a:t>
            </a:r>
            <a:r>
              <a:rPr lang="en-US" altLang="zh-CN" sz="3200" b="1">
                <a:solidFill>
                  <a:schemeClr val="accent1"/>
                </a:solidFill>
              </a:rPr>
              <a:t>&lt;</a:t>
            </a:r>
            <a:r>
              <a:rPr lang="zh-CN" altLang="zh-CN" sz="3200" b="1">
                <a:solidFill>
                  <a:schemeClr val="accent1"/>
                </a:solidFill>
              </a:rPr>
              <a:t>假设希望</a:t>
            </a:r>
            <a:r>
              <a:rPr lang="en-US" altLang="zh-CN" sz="3200" b="1">
                <a:solidFill>
                  <a:schemeClr val="accent1"/>
                </a:solidFill>
              </a:rPr>
              <a:t>&gt;</a:t>
            </a:r>
            <a:r>
              <a:rPr lang="zh-CN" altLang="zh-CN" sz="3200" b="1">
                <a:solidFill>
                  <a:schemeClr val="accent1"/>
                </a:solidFill>
              </a:rPr>
              <a:t>→春无踪迹</a:t>
            </a:r>
            <a:r>
              <a:rPr lang="en-US" altLang="zh-CN" sz="3200" b="1">
                <a:solidFill>
                  <a:schemeClr val="accent1"/>
                </a:solidFill>
              </a:rPr>
              <a:t>&lt;</a:t>
            </a:r>
            <a:r>
              <a:rPr lang="zh-CN" altLang="zh-CN" sz="3200" b="1">
                <a:solidFill>
                  <a:schemeClr val="accent1"/>
                </a:solidFill>
              </a:rPr>
              <a:t>更加失望</a:t>
            </a:r>
            <a:r>
              <a:rPr lang="en-US" altLang="zh-CN" sz="3200" b="1">
                <a:solidFill>
                  <a:schemeClr val="accent1"/>
                </a:solidFill>
              </a:rPr>
              <a:t>&gt;</a:t>
            </a:r>
            <a:r>
              <a:rPr lang="zh-CN" altLang="zh-CN" sz="3200" b="1">
                <a:solidFill>
                  <a:schemeClr val="accent1"/>
                </a:solidFill>
              </a:rPr>
              <a:t>→问取黄鹂</a:t>
            </a:r>
            <a:r>
              <a:rPr lang="en-US" altLang="zh-CN" sz="3200" b="1">
                <a:solidFill>
                  <a:schemeClr val="accent1"/>
                </a:solidFill>
              </a:rPr>
              <a:t>&lt;</a:t>
            </a:r>
            <a:r>
              <a:rPr lang="zh-CN" altLang="zh-CN" sz="3200" b="1">
                <a:solidFill>
                  <a:schemeClr val="accent1"/>
                </a:solidFill>
              </a:rPr>
              <a:t>最后希望</a:t>
            </a:r>
            <a:r>
              <a:rPr lang="en-US" altLang="zh-CN" sz="3200" b="1">
                <a:solidFill>
                  <a:schemeClr val="accent1"/>
                </a:solidFill>
              </a:rPr>
              <a:t>&gt;</a:t>
            </a:r>
            <a:r>
              <a:rPr lang="zh-CN" altLang="zh-CN" sz="3200" b="1">
                <a:solidFill>
                  <a:schemeClr val="accent1"/>
                </a:solidFill>
              </a:rPr>
              <a:t>→无人能解</a:t>
            </a:r>
            <a:r>
              <a:rPr lang="en-US" altLang="zh-CN" sz="3200" b="1">
                <a:solidFill>
                  <a:schemeClr val="accent1"/>
                </a:solidFill>
              </a:rPr>
              <a:t>&lt;</a:t>
            </a:r>
            <a:r>
              <a:rPr lang="zh-CN" altLang="zh-CN" sz="3200" b="1">
                <a:solidFill>
                  <a:schemeClr val="accent1"/>
                </a:solidFill>
              </a:rPr>
              <a:t>彻底绝望</a:t>
            </a:r>
            <a:r>
              <a:rPr lang="en-US" altLang="zh-CN" sz="3200" b="1">
                <a:solidFill>
                  <a:schemeClr val="accent1"/>
                </a:solidFill>
              </a:rPr>
              <a:t>&gt;</a:t>
            </a:r>
            <a:r>
              <a:rPr lang="zh-CN" altLang="zh-CN" sz="3200" b="1">
                <a:solidFill>
                  <a:schemeClr val="accent1"/>
                </a:solidFill>
              </a:rPr>
              <a:t>。觅春思春伤春之情层层深化。</a:t>
            </a:r>
            <a:r>
              <a:rPr lang="en-US" altLang="zh-CN" sz="3200" b="1">
                <a:solidFill>
                  <a:schemeClr val="accent1"/>
                </a:solidFill>
              </a:rPr>
              <a:t>)</a:t>
            </a:r>
            <a:endParaRPr lang="zh-CN" altLang="zh-CN" sz="3200" b="1">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539751" y="1892301"/>
            <a:ext cx="11315700" cy="418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900" b="1">
                <a:solidFill>
                  <a:srgbClr val="FF0000"/>
                </a:solidFill>
                <a:latin typeface="黑体" panose="02010609060101010101" charset="-122"/>
                <a:ea typeface="黑体" panose="02010609060101010101" charset="-122"/>
              </a:rPr>
              <a:t>词意:</a:t>
            </a:r>
            <a:endParaRPr lang="en-US" altLang="zh-CN" sz="2900" b="1">
              <a:latin typeface="黑体" panose="02010609060101010101" charset="-122"/>
              <a:ea typeface="黑体" panose="02010609060101010101" charset="-122"/>
            </a:endParaRPr>
          </a:p>
          <a:p>
            <a:pPr eaLnBrk="1" hangingPunct="1">
              <a:lnSpc>
                <a:spcPct val="150000"/>
              </a:lnSpc>
            </a:pPr>
            <a:r>
              <a:rPr lang="en-US" altLang="zh-CN" sz="2900" b="1">
                <a:latin typeface="黑体" panose="02010609060101010101" charset="-122"/>
                <a:ea typeface="黑体" panose="02010609060101010101" charset="-122"/>
              </a:rPr>
              <a:t>    </a:t>
            </a:r>
            <a:r>
              <a:rPr lang="zh-CN" altLang="en-US" sz="2900" b="1">
                <a:latin typeface="黑体" panose="02010609060101010101" charset="-122"/>
                <a:ea typeface="黑体" panose="02010609060101010101" charset="-122"/>
              </a:rPr>
              <a:t>春天回到何处?留下一派清静找不到它回去的道路。若是有人知道春天归去之处，叫它仍旧回来与我同住。</a:t>
            </a:r>
            <a:endParaRPr lang="zh-CN" altLang="en-US" sz="2900" b="1">
              <a:latin typeface="黑体" panose="02010609060101010101" charset="-122"/>
              <a:ea typeface="黑体" panose="02010609060101010101" charset="-122"/>
            </a:endParaRPr>
          </a:p>
          <a:p>
            <a:pPr eaLnBrk="1" hangingPunct="1">
              <a:lnSpc>
                <a:spcPct val="150000"/>
              </a:lnSpc>
            </a:pPr>
            <a:r>
              <a:rPr lang="zh-CN" altLang="en-US" sz="2900" b="1">
                <a:latin typeface="黑体" panose="02010609060101010101" charset="-122"/>
                <a:ea typeface="黑体" panose="02010609060101010101" charset="-122"/>
              </a:rPr>
              <a:t>    可是春天去得无影无踪，什么人会知晓?除非你问一问黄鹂。它的叫声十分婉转，但无人能够理解，一阵风起，黄鹂便随风飞过了盛开的蔷薇。</a:t>
            </a:r>
            <a:endParaRPr lang="zh-CN" altLang="en-US" sz="2900" b="1">
              <a:latin typeface="黑体" panose="02010609060101010101" charset="-122"/>
              <a:ea typeface="黑体" panose="02010609060101010101" charset="-122"/>
            </a:endParaRPr>
          </a:p>
        </p:txBody>
      </p:sp>
      <p:pic>
        <p:nvPicPr>
          <p:cNvPr id="11" name="图片 10"/>
          <p:cNvPicPr>
            <a:picLocks noChangeAspect="1"/>
          </p:cNvPicPr>
          <p:nvPr/>
        </p:nvPicPr>
        <p:blipFill>
          <a:blip r:embed="rId1" cstate="print">
            <a:clrChange>
              <a:clrFrom>
                <a:srgbClr val="FFFFFF">
                  <a:alpha val="100000"/>
                </a:srgbClr>
              </a:clrFrom>
              <a:clrTo>
                <a:srgbClr val="FFFFFF">
                  <a:alpha val="100000"/>
                  <a:alpha val="0"/>
                </a:srgbClr>
              </a:clrTo>
            </a:clrChange>
          </a:blip>
          <a:srcRect l="-6927" t="-7137" r="6927" b="7137"/>
          <a:stretch>
            <a:fillRect/>
          </a:stretch>
        </p:blipFill>
        <p:spPr>
          <a:xfrm>
            <a:off x="-199814" y="-109220"/>
            <a:ext cx="2904067" cy="2101427"/>
          </a:xfrm>
          <a:prstGeom prst="round2Diag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245533" y="1352552"/>
            <a:ext cx="11565467" cy="4184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en-US" altLang="zh-CN" sz="2900" b="1">
                <a:solidFill>
                  <a:srgbClr val="FF0000"/>
                </a:solidFill>
                <a:latin typeface="黑体" panose="02010609060101010101" charset="-122"/>
                <a:ea typeface="黑体" panose="02010609060101010101" charset="-122"/>
              </a:rPr>
              <a:t>      </a:t>
            </a:r>
            <a:r>
              <a:rPr lang="zh-CN" altLang="en-US" sz="2900" b="1">
                <a:solidFill>
                  <a:srgbClr val="FF0000"/>
                </a:solidFill>
                <a:latin typeface="黑体" panose="02010609060101010101" charset="-122"/>
                <a:ea typeface="黑体" panose="02010609060101010101" charset="-122"/>
              </a:rPr>
              <a:t>诗意</a:t>
            </a:r>
            <a:r>
              <a:rPr lang="zh-CN" altLang="en-US" sz="2900" b="1">
                <a:latin typeface="黑体" panose="02010609060101010101" charset="-122"/>
                <a:ea typeface="黑体" panose="02010609060101010101" charset="-122"/>
              </a:rPr>
              <a:t>:</a:t>
            </a:r>
            <a:endParaRPr lang="zh-CN" altLang="en-US" sz="2900" b="1">
              <a:latin typeface="黑体" panose="02010609060101010101" charset="-122"/>
              <a:ea typeface="黑体" panose="02010609060101010101" charset="-122"/>
            </a:endParaRPr>
          </a:p>
          <a:p>
            <a:pPr eaLnBrk="1" hangingPunct="1">
              <a:lnSpc>
                <a:spcPct val="150000"/>
              </a:lnSpc>
            </a:pPr>
            <a:r>
              <a:rPr lang="zh-CN" altLang="en-US" sz="2900" b="1">
                <a:latin typeface="黑体" panose="02010609060101010101" charset="-122"/>
                <a:ea typeface="黑体" panose="02010609060101010101" charset="-122"/>
              </a:rPr>
              <a:t>此词为表现</a:t>
            </a:r>
            <a:r>
              <a:rPr lang="zh-CN" altLang="en-US" sz="2900" b="1">
                <a:solidFill>
                  <a:srgbClr val="0000FF"/>
                </a:solidFill>
                <a:latin typeface="黑体" panose="02010609060101010101" charset="-122"/>
                <a:ea typeface="黑体" panose="02010609060101010101" charset="-122"/>
              </a:rPr>
              <a:t>惜春、恋春</a:t>
            </a:r>
            <a:r>
              <a:rPr lang="zh-CN" altLang="en-US" sz="2900" b="1">
                <a:latin typeface="黑体" panose="02010609060101010101" charset="-122"/>
                <a:ea typeface="黑体" panose="02010609060101010101" charset="-122"/>
              </a:rPr>
              <a:t>情怀的佳作。全词的</a:t>
            </a:r>
            <a:r>
              <a:rPr lang="zh-CN" altLang="en-US" sz="2900" b="1">
                <a:solidFill>
                  <a:srgbClr val="0000FF"/>
                </a:solidFill>
                <a:latin typeface="黑体" panose="02010609060101010101" charset="-122"/>
                <a:ea typeface="黑体" panose="02010609060101010101" charset="-122"/>
              </a:rPr>
              <a:t>构思十分精妙</a:t>
            </a:r>
            <a:r>
              <a:rPr lang="zh-CN" altLang="en-US" sz="2900" b="1">
                <a:latin typeface="黑体" panose="02010609060101010101" charset="-122"/>
                <a:ea typeface="黑体" panose="02010609060101010101" charset="-122"/>
              </a:rPr>
              <a:t>:作者不知春归何处,一心要向别人请教;无人能知时又向鸟儿请教。问人人无语,问鸟鸟百啭,似乎大有希望,然而词人自己又无法理解,这比有问无答更可叹。最后,鸟儿连“话”都不“说”，翻身飞走。在这番妙趣横生的抒写中,作者的惜春之情跃然纸上,呼之欲出。</a:t>
            </a:r>
            <a:endParaRPr lang="zh-CN" altLang="en-US" sz="2900" b="1">
              <a:latin typeface="黑体" panose="02010609060101010101" charset="-122"/>
              <a:ea typeface="黑体" panose="02010609060101010101" charset="-122"/>
            </a:endParaRPr>
          </a:p>
        </p:txBody>
      </p:sp>
      <p:pic>
        <p:nvPicPr>
          <p:cNvPr id="11" name="图片 10"/>
          <p:cNvPicPr>
            <a:picLocks noChangeAspect="1"/>
          </p:cNvPicPr>
          <p:nvPr/>
        </p:nvPicPr>
        <p:blipFill>
          <a:blip r:embed="rId1" cstate="print">
            <a:clrChange>
              <a:clrFrom>
                <a:srgbClr val="FFFFFF">
                  <a:alpha val="100000"/>
                </a:srgbClr>
              </a:clrFrom>
              <a:clrTo>
                <a:srgbClr val="FFFFFF">
                  <a:alpha val="100000"/>
                  <a:alpha val="0"/>
                </a:srgbClr>
              </a:clrTo>
            </a:clrChange>
          </a:blip>
          <a:srcRect l="-6927" t="-7137" r="6927" b="7137"/>
          <a:stretch>
            <a:fillRect/>
          </a:stretch>
        </p:blipFill>
        <p:spPr>
          <a:xfrm>
            <a:off x="-199814" y="-109220"/>
            <a:ext cx="2904067" cy="2101427"/>
          </a:xfrm>
          <a:prstGeom prst="round2Diag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PA" val="v3.0.1"/>
</p:tagLst>
</file>

<file path=ppt/tags/tag65.xml><?xml version="1.0" encoding="utf-8"?>
<p:tagLst xmlns:p="http://schemas.openxmlformats.org/presentationml/2006/main">
  <p:tag name="PA" val="v3.0.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865</Words>
  <Application>WPS 演示</Application>
  <PresentationFormat>宽屏</PresentationFormat>
  <Paragraphs>76</Paragraphs>
  <Slides>11</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11</vt:i4>
      </vt:variant>
    </vt:vector>
  </HeadingPairs>
  <TitlesOfParts>
    <vt:vector size="26" baseType="lpstr">
      <vt:lpstr>Arial</vt:lpstr>
      <vt:lpstr>宋体</vt:lpstr>
      <vt:lpstr>Wingdings</vt:lpstr>
      <vt:lpstr>微软雅黑</vt:lpstr>
      <vt:lpstr>Wingdings</vt:lpstr>
      <vt:lpstr>Century Gothic</vt:lpstr>
      <vt:lpstr>冬青黑体简体中文 W3</vt:lpstr>
      <vt:lpstr>黑体</vt:lpstr>
      <vt:lpstr>仿宋</vt:lpstr>
      <vt:lpstr>楷体</vt:lpstr>
      <vt:lpstr>Times New Roman</vt:lpstr>
      <vt:lpstr>华文彩云</vt:lpstr>
      <vt:lpstr>Calibri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180</cp:revision>
  <dcterms:created xsi:type="dcterms:W3CDTF">2019-06-19T02:08:00Z</dcterms:created>
  <dcterms:modified xsi:type="dcterms:W3CDTF">2021-11-06T12:55:37Z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4809F665E1294B5185F47D834FAF70E2</vt:lpwstr>
  </property>
</Properties>
</file>