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5" r:id="rId3"/>
    <p:sldMasterId id="2147483702" r:id="rId4"/>
  </p:sldMasterIdLst>
  <p:notesMasterIdLst>
    <p:notesMasterId r:id="rId6"/>
  </p:notesMasterIdLst>
  <p:handoutMasterIdLst>
    <p:handoutMasterId r:id="rId16"/>
  </p:handoutMasterIdLst>
  <p:sldIdLst>
    <p:sldId id="256" r:id="rId5"/>
    <p:sldId id="295" r:id="rId7"/>
    <p:sldId id="297" r:id="rId8"/>
    <p:sldId id="303" r:id="rId9"/>
    <p:sldId id="305" r:id="rId10"/>
    <p:sldId id="299" r:id="rId11"/>
    <p:sldId id="304" r:id="rId12"/>
    <p:sldId id="301" r:id="rId13"/>
    <p:sldId id="306" r:id="rId14"/>
    <p:sldId id="268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57DCA-13A4-488E-BDF4-8DC6E3154C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73C2B-9DF8-4B11-AB66-E07C7F0A90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结束页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290009" y="2050385"/>
            <a:ext cx="7611979" cy="1508125"/>
          </a:xfrm>
        </p:spPr>
        <p:txBody>
          <a:bodyPr anchor="b">
            <a:normAutofit/>
          </a:bodyPr>
          <a:lstStyle>
            <a:lvl1pPr algn="ctr">
              <a:defRPr sz="5000"/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290009" y="3602038"/>
            <a:ext cx="7611979" cy="400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61309" y="2050383"/>
            <a:ext cx="7611979" cy="1508125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61308" y="3602038"/>
            <a:ext cx="7611979" cy="40046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_样式2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61309" y="2050383"/>
            <a:ext cx="7611979" cy="1508125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61308" y="3602038"/>
            <a:ext cx="7611979" cy="40046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结束页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290009" y="2050385"/>
            <a:ext cx="7611979" cy="1508125"/>
          </a:xfrm>
        </p:spPr>
        <p:txBody>
          <a:bodyPr anchor="b">
            <a:normAutofit/>
          </a:bodyPr>
          <a:lstStyle>
            <a:lvl1pPr algn="ctr">
              <a:defRPr sz="5000"/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290009" y="3602038"/>
            <a:ext cx="7611979" cy="400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_样式2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61309" y="2050383"/>
            <a:ext cx="7611979" cy="1508125"/>
          </a:xfrm>
        </p:spPr>
        <p:txBody>
          <a:bodyPr anchor="b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261308" y="3602038"/>
            <a:ext cx="7611979" cy="40046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单击此处添加副标题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结束页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7" Type="http://schemas.openxmlformats.org/officeDocument/2006/relationships/theme" Target="../theme/theme2.xml"/><Relationship Id="rId26" Type="http://schemas.openxmlformats.org/officeDocument/2006/relationships/slideLayout" Target="../slideLayouts/slideLayout52.xml"/><Relationship Id="rId25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50.xml"/><Relationship Id="rId23" Type="http://schemas.openxmlformats.org/officeDocument/2006/relationships/slideLayout" Target="../slideLayouts/slideLayout49.xml"/><Relationship Id="rId22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0.xml"/><Relationship Id="rId7" Type="http://schemas.openxmlformats.org/officeDocument/2006/relationships/slideLayout" Target="../slideLayouts/slideLayout59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6372-8245-4748-987E-3C5D7D5A07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DEE40-2F09-43DC-A73D-DDC9668FA8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3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64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53.xml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3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3.xml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54.xml"/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3.xml"/><Relationship Id="rId4" Type="http://schemas.openxmlformats.org/officeDocument/2006/relationships/image" Target="../media/image26.jpeg"/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3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53.xml"/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43417" y="1584733"/>
            <a:ext cx="6363971" cy="10147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6000" b="1">
                <a:solidFill>
                  <a:schemeClr val="accent4"/>
                </a:solidFill>
                <a:latin typeface="+mn-ea"/>
              </a:rPr>
              <a:t>      </a:t>
            </a:r>
            <a:r>
              <a:rPr lang="zh-CN" altLang="en-US" sz="6000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</a:rPr>
              <a:t>比多少</a:t>
            </a:r>
            <a:endParaRPr lang="zh-CN" altLang="en-US" sz="6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</a:endParaRPr>
          </a:p>
        </p:txBody>
      </p:sp>
      <p:sp>
        <p:nvSpPr>
          <p:cNvPr id="8" name="圆角矩形 5"/>
          <p:cNvSpPr/>
          <p:nvPr/>
        </p:nvSpPr>
        <p:spPr>
          <a:xfrm>
            <a:off x="2602572" y="3236944"/>
            <a:ext cx="3619409" cy="652431"/>
          </a:xfrm>
          <a:prstGeom prst="roundRect">
            <a:avLst>
              <a:gd name="adj" fmla="val 50000"/>
            </a:avLst>
          </a:prstGeom>
          <a:solidFill>
            <a:schemeClr val="bg1">
              <a:alpha val="5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69467" y="3428856"/>
            <a:ext cx="3885613" cy="4603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>
                <a:latin typeface="+mn-ea"/>
              </a:rPr>
              <a:t>一年级上册第一单元例</a:t>
            </a:r>
            <a:r>
              <a:rPr lang="en-US" altLang="zh-CN" sz="2400">
                <a:latin typeface="+mn-ea"/>
              </a:rPr>
              <a:t>2</a:t>
            </a:r>
            <a:endParaRPr lang="en-US" altLang="zh-CN" sz="2400">
              <a:latin typeface="+mn-ea"/>
            </a:endParaRPr>
          </a:p>
        </p:txBody>
      </p:sp>
      <p:pic>
        <p:nvPicPr>
          <p:cNvPr id="2" name="图片 1" descr="可爱卡通绿色系数学模板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4" name="图片 3" descr="可爱卡通绿色系数学模板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5" name="图片 4" descr="质感渐变黄色系自然科学模板_240" hidden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45225" y="2612758"/>
            <a:ext cx="3130985" cy="16312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0000" b="1">
                <a:latin typeface="+mn-ea"/>
              </a:rPr>
              <a:t>再 见</a:t>
            </a:r>
            <a:endParaRPr lang="zh-CN" altLang="en-US" sz="10000" b="1">
              <a:latin typeface="+mn-ea"/>
            </a:endParaRPr>
          </a:p>
        </p:txBody>
      </p:sp>
      <p:pic>
        <p:nvPicPr>
          <p:cNvPr id="2" name="图片 1" descr="理科综合_240" hidden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61700" y="103886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1" descr="E:\18秋课件\小数课件上方文字\情景导入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2500" y="84667"/>
            <a:ext cx="2667000" cy="57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1350"/>
            <a:ext cx="8286115" cy="5920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5593080" y="748030"/>
            <a:ext cx="3449955" cy="2284730"/>
          </a:xfrm>
          <a:prstGeom prst="wedgeRoundRectCallout">
            <a:avLst>
              <a:gd name="adj1" fmla="val 52386"/>
              <a:gd name="adj2" fmla="val 8076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小白兔的房子被大水冲垮了，小动物们帮小白兔重新盖房子。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2" name="图片 1" descr="loading_nolog_icon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0" y="1778000"/>
            <a:ext cx="3302000" cy="3302000"/>
          </a:xfrm>
          <a:prstGeom prst="rect">
            <a:avLst/>
          </a:prstGeom>
        </p:spPr>
      </p:pic>
      <p:pic>
        <p:nvPicPr>
          <p:cNvPr id="3" name="图片 2" descr="荷塘_240" hidden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4" name="图片 3" descr="动态主题-儿童节_240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5" name="图片 4" descr="太空漫步_240" hidden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  <p:pic>
        <p:nvPicPr>
          <p:cNvPr id="6" name="图片 5" descr="趣学乐园_240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457200" y="984251"/>
            <a:ext cx="2777067" cy="741543"/>
          </a:xfrm>
          <a:prstGeom prst="roundRect">
            <a:avLst/>
          </a:prstGeom>
          <a:gradFill flip="none" rotWithShape="1">
            <a:gsLst>
              <a:gs pos="0">
                <a:srgbClr val="99CCFF"/>
              </a:gs>
              <a:gs pos="100000">
                <a:schemeClr val="bg1"/>
              </a:gs>
            </a:gsLst>
            <a:lin ang="13500000" scaled="1"/>
          </a:gra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小兔和砖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9219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1867" y="1452033"/>
            <a:ext cx="4961467" cy="37126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/>
          <p:cNvSpPr/>
          <p:nvPr/>
        </p:nvSpPr>
        <p:spPr>
          <a:xfrm>
            <a:off x="9173633" y="2051051"/>
            <a:ext cx="793751" cy="88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386233" y="2139951"/>
            <a:ext cx="711200" cy="88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814733" y="2324100"/>
            <a:ext cx="793751" cy="88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9410700" y="3009900"/>
            <a:ext cx="963084" cy="889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F:\人一数上\1 准备数\兔子砖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84" y="1824567"/>
            <a:ext cx="1181100" cy="284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7" descr="F:\人一数上\1 准备数\兔子砖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917" y="1824567"/>
            <a:ext cx="1181100" cy="284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7" descr="F:\人一数上\1 准备数\兔子砖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133" y="1824567"/>
            <a:ext cx="1181100" cy="284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7" descr="F:\人一数上\1 准备数\兔子砖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467" y="1824567"/>
            <a:ext cx="1181100" cy="2844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" name="组合 11"/>
          <p:cNvGrpSpPr/>
          <p:nvPr/>
        </p:nvGrpSpPr>
        <p:grpSpPr>
          <a:xfrm>
            <a:off x="1807747" y="5119793"/>
            <a:ext cx="6288079" cy="1152527"/>
            <a:chOff x="805040" y="3557156"/>
            <a:chExt cx="4716039" cy="863690"/>
          </a:xfrm>
        </p:grpSpPr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1144361" y="3731163"/>
              <a:ext cx="4376718" cy="659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marL="0" marR="0" lvl="0" indent="72009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和        同样多。</a:t>
              </a:r>
              <a:endPara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9231" name="Picture 7" descr="F:\人一数上\1 准备数\兔子砖.png"/>
            <p:cNvPicPr>
              <a:picLocks noChangeAspect="1"/>
            </p:cNvPicPr>
            <p:nvPr/>
          </p:nvPicPr>
          <p:blipFill>
            <a:blip r:embed="rId2"/>
            <a:srcRect b="60970"/>
            <a:stretch>
              <a:fillRect/>
            </a:stretch>
          </p:blipFill>
          <p:spPr>
            <a:xfrm>
              <a:off x="805040" y="3557156"/>
              <a:ext cx="885825" cy="83275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9232" name="Picture 7" descr="F:\人一数上\1 准备数\兔子砖.png"/>
            <p:cNvPicPr>
              <a:picLocks noChangeAspect="1"/>
            </p:cNvPicPr>
            <p:nvPr/>
          </p:nvPicPr>
          <p:blipFill>
            <a:blip r:embed="rId2"/>
            <a:srcRect t="67674"/>
            <a:stretch>
              <a:fillRect/>
            </a:stretch>
          </p:blipFill>
          <p:spPr>
            <a:xfrm>
              <a:off x="2130477" y="3731151"/>
              <a:ext cx="885825" cy="68969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9229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151" y="95251"/>
            <a:ext cx="2679700" cy="5693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83435" y="403579"/>
            <a:ext cx="7584843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b="1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每个小猪吃一个苹果，苹果够吗？</a:t>
            </a:r>
            <a:endParaRPr lang="zh-CN" altLang="en-US" sz="3735" b="1">
              <a:solidFill>
                <a:prstClr val="black">
                  <a:lumMod val="85000"/>
                  <a:lumOff val="15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61231" y="512988"/>
            <a:ext cx="6597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  <a:endParaRPr lang="zh-CN" altLang="en-US" sz="373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870" y="1069975"/>
            <a:ext cx="8071485" cy="4538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7" name="椭圆 36"/>
          <p:cNvSpPr/>
          <p:nvPr/>
        </p:nvSpPr>
        <p:spPr>
          <a:xfrm>
            <a:off x="1235896" y="3567675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椭圆 37"/>
          <p:cNvSpPr/>
          <p:nvPr/>
        </p:nvSpPr>
        <p:spPr>
          <a:xfrm>
            <a:off x="3491263" y="4392910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" y="5569856"/>
            <a:ext cx="1354529" cy="1152128"/>
          </a:xfrm>
          <a:prstGeom prst="rect">
            <a:avLst/>
          </a:prstGeom>
        </p:spPr>
      </p:pic>
      <p:sp>
        <p:nvSpPr>
          <p:cNvPr id="40" name="Line 16"/>
          <p:cNvSpPr>
            <a:spLocks noChangeShapeType="1"/>
          </p:cNvSpPr>
          <p:nvPr/>
        </p:nvSpPr>
        <p:spPr bwMode="auto">
          <a:xfrm>
            <a:off x="1354666" y="6356357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66" y="5829188"/>
            <a:ext cx="922528" cy="975360"/>
          </a:xfrm>
          <a:prstGeom prst="rect">
            <a:avLst/>
          </a:prstGeom>
        </p:spPr>
      </p:pic>
      <p:sp>
        <p:nvSpPr>
          <p:cNvPr id="42" name="椭圆 41"/>
          <p:cNvSpPr/>
          <p:nvPr/>
        </p:nvSpPr>
        <p:spPr>
          <a:xfrm>
            <a:off x="2441370" y="3759193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椭圆 42"/>
          <p:cNvSpPr/>
          <p:nvPr/>
        </p:nvSpPr>
        <p:spPr>
          <a:xfrm>
            <a:off x="3887755" y="4292329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781" y="5706110"/>
            <a:ext cx="1354529" cy="1152128"/>
          </a:xfrm>
          <a:prstGeom prst="rect">
            <a:avLst/>
          </a:prstGeom>
        </p:spPr>
      </p:pic>
      <p:sp>
        <p:nvSpPr>
          <p:cNvPr id="45" name="Line 16"/>
          <p:cNvSpPr>
            <a:spLocks noChangeShapeType="1"/>
          </p:cNvSpPr>
          <p:nvPr/>
        </p:nvSpPr>
        <p:spPr bwMode="auto">
          <a:xfrm>
            <a:off x="4469341" y="6459590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006" y="5829551"/>
            <a:ext cx="922528" cy="975360"/>
          </a:xfrm>
          <a:prstGeom prst="rect">
            <a:avLst/>
          </a:prstGeom>
        </p:spPr>
      </p:pic>
      <p:sp>
        <p:nvSpPr>
          <p:cNvPr id="47" name="椭圆 46"/>
          <p:cNvSpPr/>
          <p:nvPr/>
        </p:nvSpPr>
        <p:spPr>
          <a:xfrm>
            <a:off x="5666237" y="3851520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椭圆 47"/>
          <p:cNvSpPr/>
          <p:nvPr/>
        </p:nvSpPr>
        <p:spPr>
          <a:xfrm>
            <a:off x="4079141" y="4484350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946" y="5691869"/>
            <a:ext cx="1354529" cy="1152128"/>
          </a:xfrm>
          <a:prstGeom prst="rect">
            <a:avLst/>
          </a:prstGeom>
        </p:spPr>
      </p:pic>
      <p:sp>
        <p:nvSpPr>
          <p:cNvPr id="50" name="Line 16"/>
          <p:cNvSpPr>
            <a:spLocks noChangeShapeType="1"/>
          </p:cNvSpPr>
          <p:nvPr/>
        </p:nvSpPr>
        <p:spPr bwMode="auto">
          <a:xfrm>
            <a:off x="7440506" y="6420584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396" y="5868650"/>
            <a:ext cx="922528" cy="975360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6420499" y="2194951"/>
            <a:ext cx="2412205" cy="1076835"/>
            <a:chOff x="4455334" y="1574205"/>
            <a:chExt cx="1809154" cy="807626"/>
          </a:xfrm>
        </p:grpSpPr>
        <p:sp>
          <p:nvSpPr>
            <p:cNvPr id="53" name="圆角矩形标注 52"/>
            <p:cNvSpPr/>
            <p:nvPr/>
          </p:nvSpPr>
          <p:spPr>
            <a:xfrm>
              <a:off x="4455334" y="1574205"/>
              <a:ext cx="1800200" cy="720080"/>
            </a:xfrm>
            <a:prstGeom prst="wedgeRoundRectCallout">
              <a:avLst>
                <a:gd name="adj1" fmla="val 74504"/>
                <a:gd name="adj2" fmla="val 43952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4" name="矩形 53"/>
            <p:cNvSpPr/>
            <p:nvPr/>
          </p:nvSpPr>
          <p:spPr>
            <a:xfrm>
              <a:off x="4536296" y="1574587"/>
              <a:ext cx="1728192" cy="8072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小猪和苹果数量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同样多</a:t>
              </a:r>
              <a:endParaRPr lang="zh-CN" altLang="en-US" sz="2135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600" smtClean="0"/>
            </a:fld>
            <a:endParaRPr lang="zh-CN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7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3" grpId="1"/>
      <p:bldP spid="37" grpId="0"/>
      <p:bldP spid="38" grpId="0"/>
      <p:bldP spid="40" grpId="0"/>
      <p:bldP spid="42" grpId="0"/>
      <p:bldP spid="43" grpId="0"/>
      <p:bldP spid="45" grpId="0"/>
      <p:bldP spid="47" grpId="0"/>
      <p:bldP spid="48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048397" y="932723"/>
            <a:ext cx="7584843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b="1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每只小兔吃一个胡萝卜，够吗？</a:t>
            </a:r>
            <a:endParaRPr lang="zh-CN" altLang="en-US" sz="3735" b="1">
              <a:solidFill>
                <a:prstClr val="black">
                  <a:lumMod val="85000"/>
                  <a:lumOff val="15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33240" y="932723"/>
            <a:ext cx="6597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  <a:endParaRPr lang="zh-CN" altLang="en-US" sz="373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13" y="2180861"/>
            <a:ext cx="6489207" cy="3648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椭圆 16"/>
          <p:cNvSpPr/>
          <p:nvPr/>
        </p:nvSpPr>
        <p:spPr>
          <a:xfrm>
            <a:off x="4175787" y="3140968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9456373" y="2372883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81" y="1796819"/>
            <a:ext cx="1440160" cy="993599"/>
          </a:xfrm>
          <a:prstGeom prst="rect">
            <a:avLst/>
          </a:prstGeom>
        </p:spPr>
      </p:pic>
      <p:sp>
        <p:nvSpPr>
          <p:cNvPr id="29" name="椭圆 28"/>
          <p:cNvSpPr/>
          <p:nvPr/>
        </p:nvSpPr>
        <p:spPr>
          <a:xfrm>
            <a:off x="3503712" y="4581128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1796819"/>
            <a:ext cx="1152128" cy="1152128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3215680" y="3236979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Line 16"/>
          <p:cNvSpPr>
            <a:spLocks noChangeShapeType="1"/>
          </p:cNvSpPr>
          <p:nvPr/>
        </p:nvSpPr>
        <p:spPr bwMode="auto">
          <a:xfrm>
            <a:off x="9456373" y="3332989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81" y="2756925"/>
            <a:ext cx="1440160" cy="993599"/>
          </a:xfrm>
          <a:prstGeom prst="rect">
            <a:avLst/>
          </a:prstGeom>
        </p:spPr>
      </p:pic>
      <p:sp>
        <p:nvSpPr>
          <p:cNvPr id="38" name="椭圆 37"/>
          <p:cNvSpPr/>
          <p:nvPr/>
        </p:nvSpPr>
        <p:spPr>
          <a:xfrm>
            <a:off x="2927648" y="4677139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2756925"/>
            <a:ext cx="1152128" cy="1152128"/>
          </a:xfrm>
          <a:prstGeom prst="rect">
            <a:avLst/>
          </a:prstGeom>
        </p:spPr>
      </p:pic>
      <p:sp>
        <p:nvSpPr>
          <p:cNvPr id="40" name="椭圆 39"/>
          <p:cNvSpPr/>
          <p:nvPr/>
        </p:nvSpPr>
        <p:spPr>
          <a:xfrm>
            <a:off x="2351584" y="3429000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Line 16"/>
          <p:cNvSpPr>
            <a:spLocks noChangeShapeType="1"/>
          </p:cNvSpPr>
          <p:nvPr/>
        </p:nvSpPr>
        <p:spPr bwMode="auto">
          <a:xfrm>
            <a:off x="9456373" y="4293096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81" y="3717032"/>
            <a:ext cx="1440160" cy="993599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>
            <a:off x="3311691" y="4677139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3717032"/>
            <a:ext cx="1152128" cy="1152128"/>
          </a:xfrm>
          <a:prstGeom prst="rect">
            <a:avLst/>
          </a:prstGeom>
        </p:spPr>
      </p:pic>
      <p:sp>
        <p:nvSpPr>
          <p:cNvPr id="45" name="椭圆 44"/>
          <p:cNvSpPr/>
          <p:nvPr/>
        </p:nvSpPr>
        <p:spPr>
          <a:xfrm>
            <a:off x="4847861" y="4005064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>
            <a:off x="9456373" y="5253203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181" y="4677139"/>
            <a:ext cx="1440160" cy="993599"/>
          </a:xfrm>
          <a:prstGeom prst="rect">
            <a:avLst/>
          </a:prstGeom>
        </p:spPr>
      </p:pic>
      <p:sp>
        <p:nvSpPr>
          <p:cNvPr id="48" name="椭圆 47"/>
          <p:cNvSpPr/>
          <p:nvPr/>
        </p:nvSpPr>
        <p:spPr>
          <a:xfrm>
            <a:off x="3119669" y="4869160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4677139"/>
            <a:ext cx="1152128" cy="1152128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4943872" y="2372883"/>
            <a:ext cx="2880320" cy="1076325"/>
            <a:chOff x="3491880" y="1923678"/>
            <a:chExt cx="1800200" cy="807244"/>
          </a:xfrm>
        </p:grpSpPr>
        <p:sp>
          <p:nvSpPr>
            <p:cNvPr id="51" name="圆角矩形标注 50"/>
            <p:cNvSpPr/>
            <p:nvPr/>
          </p:nvSpPr>
          <p:spPr>
            <a:xfrm>
              <a:off x="3491880" y="1995686"/>
              <a:ext cx="1800200" cy="720080"/>
            </a:xfrm>
            <a:prstGeom prst="wedgeRoundRectCallout">
              <a:avLst>
                <a:gd name="adj1" fmla="val 74504"/>
                <a:gd name="adj2" fmla="val 43952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2" name="矩形 51"/>
            <p:cNvSpPr/>
            <p:nvPr/>
          </p:nvSpPr>
          <p:spPr>
            <a:xfrm>
              <a:off x="3491880" y="1923678"/>
              <a:ext cx="1728192" cy="8072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小兔和胡萝卜数量</a:t>
              </a: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</a:rPr>
                <a:t>同样多</a:t>
              </a:r>
              <a:endParaRPr lang="zh-CN" altLang="en-US" sz="2135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600" smtClean="0"/>
            </a:fld>
            <a:endParaRPr lang="zh-CN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"/>
                            </p:stCondLst>
                            <p:childTnLst>
                              <p:par>
                                <p:cTn id="1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5" grpId="1"/>
      <p:bldP spid="17" grpId="0"/>
      <p:bldP spid="18" grpId="0"/>
      <p:bldP spid="29" grpId="0"/>
      <p:bldP spid="35" grpId="0"/>
      <p:bldP spid="36" grpId="0"/>
      <p:bldP spid="38" grpId="0"/>
      <p:bldP spid="40" grpId="0"/>
      <p:bldP spid="41" grpId="0"/>
      <p:bldP spid="43" grpId="0"/>
      <p:bldP spid="45" grpId="0"/>
      <p:bldP spid="46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6151" y="95251"/>
            <a:ext cx="2679700" cy="5693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4"/>
          <p:cNvSpPr txBox="1"/>
          <p:nvPr/>
        </p:nvSpPr>
        <p:spPr>
          <a:xfrm>
            <a:off x="1564217" y="1314451"/>
            <a:ext cx="32308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宋体" panose="02010600030101010101" pitchFamily="2" charset="-122"/>
              </a:rPr>
              <a:t>归纳总结：</a:t>
            </a:r>
            <a:endParaRPr lang="zh-CN" altLang="en-US" sz="4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2" name="直线连接符 38"/>
          <p:cNvCxnSpPr/>
          <p:nvPr/>
        </p:nvCxnSpPr>
        <p:spPr>
          <a:xfrm>
            <a:off x="498475" y="2144395"/>
            <a:ext cx="8215630" cy="444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Box 13"/>
          <p:cNvSpPr txBox="1"/>
          <p:nvPr/>
        </p:nvSpPr>
        <p:spPr>
          <a:xfrm>
            <a:off x="651510" y="2353945"/>
            <a:ext cx="855408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23900" defTabSz="914400"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两种物体比一比时，一一对应后，正好都对上，没有多余的，这两种物体的数量就是同样多。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矩形 13"/>
          <p:cNvSpPr>
            <a:spLocks noChangeArrowheads="1"/>
          </p:cNvSpPr>
          <p:nvPr/>
        </p:nvSpPr>
        <p:spPr bwMode="auto">
          <a:xfrm>
            <a:off x="7554384" y="4646084"/>
            <a:ext cx="3573780" cy="501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defRPr/>
            </a:pPr>
            <a:r>
              <a: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（讲解源于</a:t>
            </a:r>
            <a:r>
              <a:rPr kumimoji="0" lang="en-US" altLang="zh-CN" sz="2665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点拨</a:t>
            </a:r>
            <a:r>
              <a:rPr kumimoji="0" lang="en-US" altLang="zh-CN" sz="2665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》</a:t>
            </a:r>
            <a:r>
              <a: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</a:t>
            </a:r>
            <a:endParaRPr kumimoji="0" lang="zh-CN" altLang="en-US" sz="2665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431407" y="225436"/>
            <a:ext cx="7584843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b="1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小猪和木头的数量谁多谁少？</a:t>
            </a:r>
            <a:endParaRPr lang="zh-CN" altLang="en-US" sz="3735" b="1">
              <a:solidFill>
                <a:prstClr val="black">
                  <a:lumMod val="85000"/>
                  <a:lumOff val="15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649095"/>
            <a:ext cx="7934960" cy="44621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椭圆 22"/>
          <p:cNvSpPr/>
          <p:nvPr/>
        </p:nvSpPr>
        <p:spPr>
          <a:xfrm>
            <a:off x="1420681" y="4099553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204" y="1796819"/>
            <a:ext cx="1354529" cy="1152128"/>
          </a:xfrm>
          <a:prstGeom prst="rect">
            <a:avLst/>
          </a:prstGeom>
        </p:spPr>
      </p:pic>
      <p:sp>
        <p:nvSpPr>
          <p:cNvPr id="25" name="Line 16"/>
          <p:cNvSpPr>
            <a:spLocks noChangeShapeType="1"/>
          </p:cNvSpPr>
          <p:nvPr/>
        </p:nvSpPr>
        <p:spPr bwMode="auto">
          <a:xfrm>
            <a:off x="9456375" y="2468893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0471" y="1988840"/>
            <a:ext cx="768084" cy="96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椭圆 26"/>
          <p:cNvSpPr/>
          <p:nvPr/>
        </p:nvSpPr>
        <p:spPr>
          <a:xfrm>
            <a:off x="2501947" y="4099553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203" y="2948947"/>
            <a:ext cx="1354529" cy="1152128"/>
          </a:xfrm>
          <a:prstGeom prst="rect">
            <a:avLst/>
          </a:prstGeom>
        </p:spPr>
      </p:pic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9456373" y="3621021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0469" y="3140968"/>
            <a:ext cx="768084" cy="96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椭圆 30"/>
          <p:cNvSpPr/>
          <p:nvPr/>
        </p:nvSpPr>
        <p:spPr>
          <a:xfrm>
            <a:off x="5654807" y="4291575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203" y="4099288"/>
            <a:ext cx="1354529" cy="1152128"/>
          </a:xfrm>
          <a:prstGeom prst="rect">
            <a:avLst/>
          </a:prstGeom>
        </p:spPr>
      </p:pic>
      <p:sp>
        <p:nvSpPr>
          <p:cNvPr id="33" name="Line 16"/>
          <p:cNvSpPr>
            <a:spLocks noChangeShapeType="1"/>
          </p:cNvSpPr>
          <p:nvPr/>
        </p:nvSpPr>
        <p:spPr bwMode="auto">
          <a:xfrm>
            <a:off x="9456373" y="4771363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0469" y="4291309"/>
            <a:ext cx="768084" cy="96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椭圆 42"/>
          <p:cNvSpPr/>
          <p:nvPr/>
        </p:nvSpPr>
        <p:spPr>
          <a:xfrm>
            <a:off x="7318110" y="4099805"/>
            <a:ext cx="192021" cy="192021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6480" y="5349213"/>
            <a:ext cx="768084" cy="961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5" name="Line 16"/>
          <p:cNvSpPr>
            <a:spLocks noChangeShapeType="1"/>
          </p:cNvSpPr>
          <p:nvPr/>
        </p:nvSpPr>
        <p:spPr bwMode="auto">
          <a:xfrm>
            <a:off x="9456373" y="5829267"/>
            <a:ext cx="480351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46" name="矩形 45"/>
          <p:cNvSpPr/>
          <p:nvPr/>
        </p:nvSpPr>
        <p:spPr>
          <a:xfrm>
            <a:off x="8400256" y="5445224"/>
            <a:ext cx="576064" cy="66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35" b="1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？</a:t>
            </a:r>
            <a:endParaRPr lang="zh-CN" altLang="en-US" sz="3735" b="1">
              <a:solidFill>
                <a:prstClr val="black">
                  <a:lumMod val="85000"/>
                  <a:lumOff val="15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135893" y="2660915"/>
            <a:ext cx="2880320" cy="583565"/>
            <a:chOff x="3491880" y="1923678"/>
            <a:chExt cx="2160240" cy="437674"/>
          </a:xfrm>
        </p:grpSpPr>
        <p:sp>
          <p:nvSpPr>
            <p:cNvPr id="48" name="圆角矩形标注 47"/>
            <p:cNvSpPr/>
            <p:nvPr/>
          </p:nvSpPr>
          <p:spPr>
            <a:xfrm>
              <a:off x="3491880" y="1923678"/>
              <a:ext cx="2160240" cy="432048"/>
            </a:xfrm>
            <a:prstGeom prst="wedgeRoundRectCallout">
              <a:avLst>
                <a:gd name="adj1" fmla="val 52151"/>
                <a:gd name="adj2" fmla="val 84378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3491880" y="1923678"/>
              <a:ext cx="2088232" cy="437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小猪比木头少</a:t>
              </a:r>
              <a:endParaRPr lang="zh-CN" altLang="en-US" sz="2135"/>
            </a:p>
          </p:txBody>
        </p:sp>
      </p:grpSp>
      <p:sp>
        <p:nvSpPr>
          <p:cNvPr id="50" name="矩形 49"/>
          <p:cNvSpPr/>
          <p:nvPr/>
        </p:nvSpPr>
        <p:spPr>
          <a:xfrm>
            <a:off x="2267340" y="891353"/>
            <a:ext cx="6597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endParaRPr lang="zh-CN" altLang="en-US" sz="373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60658" y="891396"/>
            <a:ext cx="659765" cy="6661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少</a:t>
            </a:r>
            <a:endParaRPr lang="zh-CN" altLang="en-US" sz="3735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zh-CN" altLang="en-US"/>
              <a:t>*</a:t>
            </a:r>
            <a:endParaRPr lang="zh-CN" altLang="en-US"/>
          </a:p>
        </p:txBody>
      </p:sp>
      <p:pic>
        <p:nvPicPr>
          <p:cNvPr id="4" name="图片 3" descr="趣学乐园_240" hidden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1905000"/>
            <a:ext cx="5422900" cy="304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2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27" grpId="0"/>
      <p:bldP spid="29" grpId="0"/>
      <p:bldP spid="31" grpId="0"/>
      <p:bldP spid="33" grpId="0"/>
      <p:bldP spid="43" grpId="0"/>
      <p:bldP spid="45" grpId="0"/>
      <p:bldP spid="46" grpId="0"/>
      <p:bldP spid="50" grpId="0"/>
      <p:bldP spid="50" grpId="1"/>
      <p:bldP spid="51" grpId="0"/>
      <p:bldP spid="5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4"/>
          <p:cNvSpPr txBox="1"/>
          <p:nvPr/>
        </p:nvSpPr>
        <p:spPr>
          <a:xfrm>
            <a:off x="1564217" y="1331384"/>
            <a:ext cx="32308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宋体" panose="02010600030101010101" pitchFamily="2" charset="-122"/>
              </a:rPr>
              <a:t>归纳总结：</a:t>
            </a:r>
            <a:endParaRPr lang="zh-CN" altLang="en-US" sz="4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4" name="直线连接符 38"/>
          <p:cNvCxnSpPr/>
          <p:nvPr/>
        </p:nvCxnSpPr>
        <p:spPr>
          <a:xfrm flipV="1">
            <a:off x="665480" y="2163445"/>
            <a:ext cx="8167370" cy="2984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Box 13"/>
          <p:cNvSpPr txBox="1"/>
          <p:nvPr/>
        </p:nvSpPr>
        <p:spPr>
          <a:xfrm>
            <a:off x="706120" y="2332355"/>
            <a:ext cx="926274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23900" defTabSz="914400">
              <a:lnSpc>
                <a:spcPct val="150000"/>
              </a:lnSpc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当两种物体一一对应后，一种物体有多余，有多余的那种物体就多，没有多余的那种物体就少。</a:t>
            </a:r>
            <a:endParaRPr lang="zh-CN" altLang="en-US" sz="32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36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56151" y="95251"/>
            <a:ext cx="2679700" cy="56938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矩形 13"/>
          <p:cNvSpPr/>
          <p:nvPr/>
        </p:nvSpPr>
        <p:spPr>
          <a:xfrm>
            <a:off x="6395086" y="5585248"/>
            <a:ext cx="3573780" cy="5016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665" b="1">
                <a:solidFill>
                  <a:srgbClr val="008000"/>
                </a:solidFill>
                <a:latin typeface="宋体" panose="02010600030101010101" pitchFamily="2" charset="-122"/>
              </a:rPr>
              <a:t>（讲解源于</a:t>
            </a:r>
            <a:r>
              <a:rPr lang="en-US" altLang="zh-CN" sz="2665" b="1">
                <a:solidFill>
                  <a:srgbClr val="00800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665" b="1">
                <a:solidFill>
                  <a:srgbClr val="008000"/>
                </a:solidFill>
                <a:latin typeface="宋体" panose="02010600030101010101" pitchFamily="2" charset="-122"/>
              </a:rPr>
              <a:t>点拨</a:t>
            </a:r>
            <a:r>
              <a:rPr lang="en-US" altLang="zh-CN" sz="2665" b="1">
                <a:solidFill>
                  <a:srgbClr val="00800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665" b="1">
                <a:solidFill>
                  <a:srgbClr val="008000"/>
                </a:solidFill>
                <a:latin typeface="宋体" panose="02010600030101010101" pitchFamily="2" charset="-122"/>
              </a:rPr>
              <a:t>）</a:t>
            </a:r>
            <a:endParaRPr lang="zh-CN" altLang="en-US" sz="2665" b="1">
              <a:solidFill>
                <a:srgbClr val="008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0"/>
          <p:cNvSpPr txBox="1"/>
          <p:nvPr/>
        </p:nvSpPr>
        <p:spPr>
          <a:xfrm rot="20285732">
            <a:off x="1907158" y="1160155"/>
            <a:ext cx="2226945" cy="912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335" b="1">
                <a:solidFill>
                  <a:srgbClr val="00B0F0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比一比</a:t>
            </a:r>
            <a:endParaRPr lang="zh-CN" altLang="en-US" sz="5335" b="1">
              <a:solidFill>
                <a:srgbClr val="00B0F0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601887" y="3039626"/>
            <a:ext cx="7008779" cy="2213707"/>
            <a:chOff x="2195736" y="1995686"/>
            <a:chExt cx="5256584" cy="166028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736" y="1995686"/>
              <a:ext cx="650488" cy="72008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736" y="2931790"/>
              <a:ext cx="648072" cy="72417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1995686"/>
              <a:ext cx="650488" cy="72008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1840" y="2931790"/>
              <a:ext cx="648072" cy="72417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3520" y="1995686"/>
              <a:ext cx="650488" cy="720080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3520" y="2931790"/>
              <a:ext cx="648072" cy="72417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9624" y="1995686"/>
              <a:ext cx="650488" cy="72008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9624" y="2931790"/>
              <a:ext cx="648072" cy="72417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5728" y="1995686"/>
              <a:ext cx="650488" cy="72008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5728" y="2931790"/>
              <a:ext cx="648072" cy="72417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1832" y="1995686"/>
              <a:ext cx="650488" cy="720080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1832" y="2931790"/>
              <a:ext cx="648072" cy="724176"/>
            </a:xfrm>
            <a:prstGeom prst="rect">
              <a:avLst/>
            </a:prstGeom>
          </p:spPr>
        </p:pic>
      </p:grpSp>
      <p:pic>
        <p:nvPicPr>
          <p:cNvPr id="30" name="Picture 3" descr="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793" y="1408510"/>
            <a:ext cx="146696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31" name="直接连接符 30"/>
          <p:cNvCxnSpPr/>
          <p:nvPr/>
        </p:nvCxnSpPr>
        <p:spPr>
          <a:xfrm flipH="1">
            <a:off x="2035585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3283724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430772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5678911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6885774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8256468" y="3808472"/>
            <a:ext cx="0" cy="768085"/>
          </a:xfrm>
          <a:prstGeom prst="line">
            <a:avLst/>
          </a:prstGeom>
          <a:ln w="19050">
            <a:solidFill>
              <a:srgbClr val="0000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圆角矩形 36"/>
          <p:cNvSpPr/>
          <p:nvPr/>
        </p:nvSpPr>
        <p:spPr>
          <a:xfrm>
            <a:off x="1409991" y="2948821"/>
            <a:ext cx="7200800" cy="2208245"/>
          </a:xfrm>
          <a:prstGeom prst="roundRect">
            <a:avLst/>
          </a:prstGeom>
          <a:noFill/>
          <a:ln>
            <a:solidFill>
              <a:srgbClr val="08BA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38" name="组合 37"/>
          <p:cNvGrpSpPr/>
          <p:nvPr/>
        </p:nvGrpSpPr>
        <p:grpSpPr>
          <a:xfrm>
            <a:off x="6480043" y="1700808"/>
            <a:ext cx="3552395" cy="829945"/>
            <a:chOff x="4860032" y="1275606"/>
            <a:chExt cx="2664296" cy="622459"/>
          </a:xfrm>
        </p:grpSpPr>
        <p:sp>
          <p:nvSpPr>
            <p:cNvPr id="39" name="圆角矩形标注 38"/>
            <p:cNvSpPr/>
            <p:nvPr/>
          </p:nvSpPr>
          <p:spPr>
            <a:xfrm>
              <a:off x="4932040" y="1419622"/>
              <a:ext cx="2520280" cy="432048"/>
            </a:xfrm>
            <a:prstGeom prst="wedgeRoundRectCallout">
              <a:avLst>
                <a:gd name="adj1" fmla="val -36250"/>
                <a:gd name="adj2" fmla="val 149892"/>
                <a:gd name="adj3" fmla="val 16667"/>
              </a:avLst>
            </a:prstGeom>
            <a:solidFill>
              <a:schemeClr val="bg1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0" name="矩形 39"/>
            <p:cNvSpPr/>
            <p:nvPr/>
          </p:nvSpPr>
          <p:spPr>
            <a:xfrm>
              <a:off x="4860032" y="1275606"/>
              <a:ext cx="2664296" cy="6224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一一对应没有剩余</a:t>
              </a:r>
              <a:endPara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351167" y="5372457"/>
            <a:ext cx="4535111" cy="864096"/>
            <a:chOff x="1763375" y="4029343"/>
            <a:chExt cx="3401333" cy="648072"/>
          </a:xfrm>
        </p:grpSpPr>
        <p:sp>
          <p:nvSpPr>
            <p:cNvPr id="42" name="上箭头标注 41"/>
            <p:cNvSpPr/>
            <p:nvPr/>
          </p:nvSpPr>
          <p:spPr>
            <a:xfrm>
              <a:off x="1763375" y="4029343"/>
              <a:ext cx="3168352" cy="648072"/>
            </a:xfrm>
            <a:prstGeom prst="upArrowCallout">
              <a:avLst/>
            </a:prstGeom>
            <a:noFill/>
            <a:ln w="31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矩形 42"/>
            <p:cNvSpPr/>
            <p:nvPr/>
          </p:nvSpPr>
          <p:spPr>
            <a:xfrm>
              <a:off x="1852340" y="4042296"/>
              <a:ext cx="3312368" cy="6224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鸡和鸭子的数量</a:t>
              </a:r>
              <a:r>
                <a:rPr lang="zh-CN" altLang="en-US" sz="32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同样多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600" smtClean="0"/>
            </a:fld>
            <a:endParaRPr lang="zh-CN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4_Office 主题">
  <a:themeElements>
    <a:clrScheme name="小学道德与法制">
      <a:dk1>
        <a:srgbClr val="081009"/>
      </a:dk1>
      <a:lt1>
        <a:sysClr val="window" lastClr="FFFFFF"/>
      </a:lt1>
      <a:dk2>
        <a:srgbClr val="262626"/>
      </a:dk2>
      <a:lt2>
        <a:srgbClr val="F2F2F2"/>
      </a:lt2>
      <a:accent1>
        <a:srgbClr val="ABB921"/>
      </a:accent1>
      <a:accent2>
        <a:srgbClr val="C00000"/>
      </a:accent2>
      <a:accent3>
        <a:srgbClr val="0793F7"/>
      </a:accent3>
      <a:accent4>
        <a:srgbClr val="459A1C"/>
      </a:accent4>
      <a:accent5>
        <a:srgbClr val="FFC700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16e7ae51-cdfe-4d40-9b1e-3fe2592729fb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Calibri Light"/>
        <a:ea typeface="微软雅黑"/>
        <a:cs typeface="Arial"/>
      </a:majorFont>
      <a:minorFont>
        <a:latin typeface="Calibri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16e7ae51-cdfe-4d40-9b1e-3fe2592729fb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Calibri Light"/>
        <a:ea typeface="微软雅黑"/>
        <a:cs typeface="Arial"/>
      </a:majorFont>
      <a:minorFont>
        <a:latin typeface="Calibri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</Words>
  <Application>WPS 演示</Application>
  <PresentationFormat/>
  <Paragraphs>60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楷体_GB2312</vt:lpstr>
      <vt:lpstr>新宋体</vt:lpstr>
      <vt:lpstr>楷体</vt:lpstr>
      <vt:lpstr>Times New Roman</vt:lpstr>
      <vt:lpstr>方正卡通简体</vt:lpstr>
      <vt:lpstr>Arial Unicode MS</vt:lpstr>
      <vt:lpstr>Calibri Light</vt:lpstr>
      <vt:lpstr>Calibri</vt:lpstr>
      <vt:lpstr>4_Office 主题</vt:lpstr>
      <vt:lpstr>1_16e7ae51-cdfe-4d40-9b1e-3fe2592729fb</vt:lpstr>
      <vt:lpstr>2_16e7ae51-cdfe-4d40-9b1e-3fe2592729fb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2021-04-19T13:47:00Z</cp:lastPrinted>
  <dcterms:created xsi:type="dcterms:W3CDTF">2021-04-19T13:47:00Z</dcterms:created>
  <dcterms:modified xsi:type="dcterms:W3CDTF">2021-11-07T05:16:29Z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635213BAC1DC4AD295D1516DCA4B6E15</vt:lpwstr>
  </property>
  <property fmtid="{D5CDD505-2E9C-101B-9397-08002B2CF9AE}" pid="7" name="KSOProductBuildVer">
    <vt:lpwstr>2052-11.1.0.11045</vt:lpwstr>
  </property>
</Properties>
</file>