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06425" lvl="1" indent="-1492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16025" lvl="2" indent="-3016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25625" lvl="3" indent="-4540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35225" lvl="4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959"/>
    <p:restoredTop sz="99500"/>
  </p:normalViewPr>
  <p:slideViewPr>
    <p:cSldViewPr showGuides="1">
      <p:cViewPr varScale="1">
        <p:scale>
          <a:sx n="86" d="100"/>
          <a:sy n="86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0178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zh-CN" sz="1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79" name="Rectangle 3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50180" name="Rectangle 4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eaLnBrk="0" hangingPunct="0"/>
            <a:endParaRPr lang="zh-CN" altLang="zh-CN" sz="1200"/>
          </a:p>
        </p:txBody>
      </p:sp>
      <p:sp>
        <p:nvSpPr>
          <p:cNvPr id="50181" name="Rectangle 5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0" hangingPunct="0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915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911225" eaLnBrk="1" hangingPunct="1"/>
            <a:endParaRPr lang="zh-CN" altLang="zh-CN" sz="1200">
              <a:latin typeface="Calibri" panose="020F0502020204030204" pitchFamily="34" charset="0"/>
              <a:ea typeface="黑体" panose="02010609060101010101" pitchFamily="49" charset="-122"/>
            </a:endParaRPr>
          </a:p>
        </p:txBody>
      </p:sp>
      <p:sp>
        <p:nvSpPr>
          <p:cNvPr id="49155" name="Rectangle 3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defTabSz="911225" eaLnBrk="1" hangingPunct="1"/>
            <a:fld id="{BB962C8B-B14F-4D97-AF65-F5344CB8AC3E}" type="datetime1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  <p:sp>
        <p:nvSpPr>
          <p:cNvPr id="49156" name="Rectangle 4"/>
          <p:cNvSpPr>
            <a:spLocks noGrp="1" noChangeAspec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9157" name="Rectangle 5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9158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defTabSz="911225" eaLnBrk="1" hangingPunct="1"/>
            <a:endParaRPr lang="zh-CN" altLang="zh-CN" sz="1200">
              <a:latin typeface="Calibri" panose="020F0502020204030204" pitchFamily="34" charset="0"/>
            </a:endParaRPr>
          </a:p>
        </p:txBody>
      </p:sp>
      <p:sp>
        <p:nvSpPr>
          <p:cNvPr id="49159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>
                <a:latin typeface="Calibri" panose="020F0502020204030204" pitchFamily="34" charset="0"/>
              </a:rPr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09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410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4102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showMasterSp="0">
  <p:cSld name="标题和竖排文字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331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331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331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showMasterSp="0">
  <p:cSld name="垂直排列标题与&#10;文本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433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434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4342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节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showMasterSp="0">
  <p:cSld name="两栏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showMasterSp="0">
  <p:cSld name="比较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仅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showMasterSp="0">
  <p:cSld name="内容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12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512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512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showMasterSp="0">
  <p:cSld name="图片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showMasterSp="0">
  <p:cSld name="标题和竖排文字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showMasterSp="0">
  <p:cSld name="垂直排列标题与&#10;文本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节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showMasterSp="0">
  <p:cSld name="两栏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showMasterSp="0">
  <p:cSld name="比较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仅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节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14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6149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6150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showMasterSp="0">
  <p:cSld name="内容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showMasterSp="0">
  <p:cSld name="图片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showMasterSp="0">
  <p:cSld name="标题和竖排文字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showMasterSp="0">
  <p:cSld name="垂直排列标题与&#10;文本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showMasterSp="0">
  <p:cSld name="两栏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17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717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717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showMasterSp="0">
  <p:cSld name="比较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819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819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819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仅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921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922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9222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4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024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024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showMasterSp="0">
  <p:cSld name="内容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126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1269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1270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showMasterSp="0">
  <p:cSld name="图片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229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/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229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229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/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4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defTabSz="911225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defTabSz="911225" eaLnBrk="1" hangingPunct="1"/>
            <a:endParaRPr lang="zh-CN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Times New Roman" panose="02020603050405020304" pitchFamily="18" charset="0"/>
        <a:buNone/>
        <a:defRPr kumimoji="0" sz="4400" b="0" i="0" u="none" kern="1200" baseline="0">
          <a:solidFill>
            <a:srgbClr val="000000"/>
          </a:solidFill>
          <a:effectLst/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339725" indent="-3397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39775" indent="-28257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398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970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42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2" descr="6d3cbc70a53a766c57fa2132f10640f4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7813" y="420688"/>
            <a:ext cx="4873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3"/>
          <p:cNvSpPr/>
          <p:nvPr/>
        </p:nvSpPr>
        <p:spPr>
          <a:xfrm>
            <a:off x="1301750" y="431800"/>
            <a:ext cx="2811463" cy="4826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zh-CN" altLang="en-US" sz="2600" b="1">
                <a:solidFill>
                  <a:srgbClr val="FFFF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小学数学名师课件</a:t>
            </a:r>
            <a:endParaRPr lang="zh-CN" altLang="en-US" sz="2600" b="1">
              <a:solidFill>
                <a:srgbClr val="FFFF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2" name="Picture 4" descr="图片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51750" y="506413"/>
            <a:ext cx="1187450" cy="44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Picture 5" descr="6085426151500888663763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3175" y="1444625"/>
            <a:ext cx="9144000" cy="4492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4" name="Text Box 6"/>
          <p:cNvSpPr/>
          <p:nvPr/>
        </p:nvSpPr>
        <p:spPr>
          <a:xfrm>
            <a:off x="890588" y="5611813"/>
            <a:ext cx="2073275" cy="654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zh-CN" sz="3700" b="1">
                <a:solidFill>
                  <a:srgbClr val="A6A6A6"/>
                </a:solidFill>
                <a:latin typeface="Dotum" pitchFamily="34" charset="-127"/>
                <a:ea typeface="Dotum" pitchFamily="34" charset="-127"/>
                <a:sym typeface="Wingdings" panose="05000000000000000000" pitchFamily="2" charset="2"/>
              </a:rPr>
              <a:t>SHUXUE</a:t>
            </a:r>
            <a:endParaRPr lang="zh-CN" altLang="zh-CN" sz="3700" b="1">
              <a:solidFill>
                <a:srgbClr val="A6A6A6"/>
              </a:solidFill>
              <a:latin typeface="Dotum" pitchFamily="34" charset="-127"/>
              <a:ea typeface="Dotum" pitchFamily="34" charset="-127"/>
              <a:sym typeface="Wingdings" panose="05000000000000000000" pitchFamily="2" charset="2"/>
            </a:endParaRPr>
          </a:p>
        </p:txBody>
      </p:sp>
      <p:sp>
        <p:nvSpPr>
          <p:cNvPr id="2055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6" name="Rectangle 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Times New Roman" panose="02020603050405020304" pitchFamily="18" charset="0"/>
        <a:buNone/>
        <a:defRPr kumimoji="0" sz="4400" b="0" i="0" u="none" kern="1200" baseline="0">
          <a:solidFill>
            <a:srgbClr val="000000"/>
          </a:solidFill>
          <a:effectLst/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339725" indent="-3397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39775" indent="-28257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398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970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42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cxnSp>
        <p:nvCxnSpPr>
          <p:cNvPr id="3074" name="Line 2"/>
          <p:cNvCxnSpPr/>
          <p:nvPr/>
        </p:nvCxnSpPr>
        <p:spPr>
          <a:xfrm flipV="1">
            <a:off x="-23812" y="665163"/>
            <a:ext cx="9167812" cy="0"/>
          </a:xfrm>
          <a:prstGeom prst="line">
            <a:avLst/>
          </a:prstGeom>
          <a:ln w="9525" cap="flat" cmpd="sng">
            <a:solidFill>
              <a:srgbClr val="0195D4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75" name="Line 3"/>
          <p:cNvCxnSpPr/>
          <p:nvPr/>
        </p:nvCxnSpPr>
        <p:spPr>
          <a:xfrm flipV="1">
            <a:off x="-23812" y="696913"/>
            <a:ext cx="9167812" cy="0"/>
          </a:xfrm>
          <a:prstGeom prst="line">
            <a:avLst/>
          </a:prstGeom>
          <a:ln w="9525" cap="flat" cmpd="sng">
            <a:solidFill>
              <a:srgbClr val="0195D4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3076" name="Picture 4" descr="407186785150088866382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4163" y="247650"/>
            <a:ext cx="822325" cy="344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Rectang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8" name="Rectangle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Times New Roman" panose="02020603050405020304" pitchFamily="18" charset="0"/>
        <a:buNone/>
        <a:defRPr kumimoji="0" sz="4400" b="0" i="0" u="none" kern="1200" baseline="0">
          <a:solidFill>
            <a:srgbClr val="000000"/>
          </a:solidFill>
          <a:effectLst/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339725" indent="-3397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39775" indent="-28257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398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970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42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hyperlink" Target="&#35838;&#21518;&#32451;&#20064;&#65306;&#35828;&#19968;&#35828;&#65288;&#31532;6&#39064;&#65289;.sw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9.pn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cxnSp>
        <p:nvCxnSpPr>
          <p:cNvPr id="37890" name="Line 2"/>
          <p:cNvCxnSpPr/>
          <p:nvPr/>
        </p:nvCxnSpPr>
        <p:spPr>
          <a:xfrm>
            <a:off x="2809875" y="4254500"/>
            <a:ext cx="2838450" cy="0"/>
          </a:xfrm>
          <a:prstGeom prst="line">
            <a:avLst/>
          </a:prstGeom>
          <a:ln w="12700" cap="flat" cmpd="sng">
            <a:solidFill>
              <a:srgbClr val="BFBFB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7891" name="Text Box 3"/>
          <p:cNvSpPr/>
          <p:nvPr/>
        </p:nvSpPr>
        <p:spPr>
          <a:xfrm>
            <a:off x="971550" y="1905000"/>
            <a:ext cx="2320925" cy="539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b="1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一年级 上册</a:t>
            </a:r>
            <a:endParaRPr lang="zh-CN" altLang="zh-CN" b="1">
              <a:solidFill>
                <a:srgbClr val="FFFF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892" name="Text Box 4"/>
          <p:cNvSpPr/>
          <p:nvPr/>
        </p:nvSpPr>
        <p:spPr>
          <a:xfrm>
            <a:off x="6227763" y="1905000"/>
            <a:ext cx="1828800" cy="577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3200" b="1">
                <a:solidFill>
                  <a:srgbClr val="F2F2F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第二单元</a:t>
            </a:r>
            <a:endParaRPr lang="zh-CN" altLang="zh-CN" sz="3200" b="1">
              <a:solidFill>
                <a:srgbClr val="F2F2F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893" name="Text Box 5"/>
          <p:cNvSpPr/>
          <p:nvPr/>
        </p:nvSpPr>
        <p:spPr>
          <a:xfrm>
            <a:off x="3189288" y="3438525"/>
            <a:ext cx="2078037" cy="815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en-US" sz="4800" b="1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左  右</a:t>
            </a:r>
            <a:endParaRPr lang="zh-CN" altLang="en-US" sz="4800" b="1">
              <a:solidFill>
                <a:srgbClr val="FFFF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7106" name="图片 2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788" y="1628775"/>
            <a:ext cx="5405437" cy="3844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7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513" y="1824038"/>
            <a:ext cx="620712" cy="436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8" name="WordArt 5"/>
          <p:cNvSpPr>
            <a:spLocks noTextEdit="1"/>
          </p:cNvSpPr>
          <p:nvPr/>
        </p:nvSpPr>
        <p:spPr>
          <a:xfrm>
            <a:off x="261938" y="692150"/>
            <a:ext cx="17383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说一说说一说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7109" name="AutoShape 6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110" name="AutoShape 7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111" name="AutoShape 8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112" name="AutoShape 9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113" name="Text Box 10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情境导入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7114" name="Text Box 11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7115" name="Text Box 12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7116" name="Text Box 13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7117" name="文本框 1"/>
          <p:cNvSpPr/>
          <p:nvPr/>
        </p:nvSpPr>
        <p:spPr>
          <a:xfrm>
            <a:off x="795338" y="6257925"/>
            <a:ext cx="2697162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1400"/>
              <a:t>点击图片可以链接到该交互动画</a:t>
            </a:r>
            <a:endParaRPr lang="zh-CN" altLang="en-US" sz="140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8130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8131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8132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8133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8134" name="Text Box 6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情境导入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135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136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137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138" name="WordArt 10"/>
          <p:cNvSpPr>
            <a:spLocks noTextEdit="1"/>
          </p:cNvSpPr>
          <p:nvPr/>
        </p:nvSpPr>
        <p:spPr>
          <a:xfrm>
            <a:off x="395288" y="838200"/>
            <a:ext cx="208915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谈收获谈收获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pic>
        <p:nvPicPr>
          <p:cNvPr id="48139" name="Picture 11"/>
          <p:cNvPicPr>
            <a:picLocks noChangeAspect="1"/>
          </p:cNvPicPr>
          <p:nvPr/>
        </p:nvPicPr>
        <p:blipFill>
          <a:blip r:embed="rId1"/>
          <a:srcRect b="27040"/>
          <a:stretch>
            <a:fillRect/>
          </a:stretch>
        </p:blipFill>
        <p:spPr>
          <a:xfrm>
            <a:off x="2984500" y="2708275"/>
            <a:ext cx="2740025" cy="2254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40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3900" y="12661900"/>
            <a:ext cx="3429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8914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5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7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8" name="Text Box 6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激趣导入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919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920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921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922" name="WordArt 10"/>
          <p:cNvSpPr>
            <a:spLocks noTextEdit="1"/>
          </p:cNvSpPr>
          <p:nvPr/>
        </p:nvSpPr>
        <p:spPr>
          <a:xfrm>
            <a:off x="330200" y="762000"/>
            <a:ext cx="2081213" cy="650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猜一猜猜一猜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38923" name="Text Box 11"/>
          <p:cNvSpPr/>
          <p:nvPr/>
        </p:nvSpPr>
        <p:spPr>
          <a:xfrm>
            <a:off x="1549400" y="1625600"/>
            <a:ext cx="6118225" cy="19478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defTabSz="914400" eaLnBrk="0" hangingPunct="0">
              <a:lnSpc>
                <a:spcPts val="2600"/>
              </a:lnSpc>
              <a:buClrTx/>
              <a:buSzPct val="100000"/>
              <a:buFontTx/>
              <a:buNone/>
            </a:pP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两棵小树十个杈，不长叶子不开花。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 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能写能算还会画，天天干活不说话。 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8924" name="Picture 12"/>
          <p:cNvPicPr>
            <a:picLocks noChangeAspect="1"/>
          </p:cNvPicPr>
          <p:nvPr/>
        </p:nvPicPr>
        <p:blipFill>
          <a:blip r:embed="rId1"/>
          <a:srcRect b="27040"/>
          <a:stretch>
            <a:fillRect/>
          </a:stretch>
        </p:blipFill>
        <p:spPr>
          <a:xfrm>
            <a:off x="3052763" y="3429000"/>
            <a:ext cx="3451225" cy="2841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39938" name="组合 15"/>
          <p:cNvGrpSpPr/>
          <p:nvPr/>
        </p:nvGrpSpPr>
        <p:grpSpPr>
          <a:xfrm>
            <a:off x="900113" y="919163"/>
            <a:ext cx="7343775" cy="4665662"/>
            <a:chOff x="1788321" y="929729"/>
            <a:chExt cx="8106305" cy="5346973"/>
          </a:xfrm>
        </p:grpSpPr>
        <p:pic>
          <p:nvPicPr>
            <p:cNvPr id="39939" name="图片 1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88321" y="929729"/>
              <a:ext cx="8106305" cy="534697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9940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88321" y="929729"/>
              <a:ext cx="804754" cy="7080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9941" name="图片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06434" y="3395916"/>
              <a:ext cx="613983" cy="10233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9942" name="椭圆 19"/>
            <p:cNvSpPr/>
            <p:nvPr/>
          </p:nvSpPr>
          <p:spPr>
            <a:xfrm>
              <a:off x="7779556" y="3820624"/>
              <a:ext cx="735981" cy="409347"/>
            </a:xfrm>
            <a:prstGeom prst="ellipse">
              <a:avLst/>
            </a:prstGeom>
            <a:solidFill>
              <a:srgbClr val="E5C7AC"/>
            </a:solidFill>
            <a:ln w="76200" cap="flat" cmpd="sng">
              <a:solidFill>
                <a:srgbClr val="E5C7AC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>
                <a:buClrTx/>
                <a:buSzPct val="100000"/>
                <a:buFontTx/>
                <a:buNone/>
              </a:pPr>
              <a:endPara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  <p:pic>
          <p:nvPicPr>
            <p:cNvPr id="39943" name="图片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60107" y="3594318"/>
              <a:ext cx="450540" cy="81125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9944" name="椭圆 21"/>
            <p:cNvSpPr/>
            <p:nvPr/>
          </p:nvSpPr>
          <p:spPr>
            <a:xfrm>
              <a:off x="6148132" y="3780599"/>
              <a:ext cx="737733" cy="584001"/>
            </a:xfrm>
            <a:prstGeom prst="ellipse">
              <a:avLst/>
            </a:prstGeom>
            <a:solidFill>
              <a:srgbClr val="E5C7AC"/>
            </a:solidFill>
            <a:ln w="76200" cap="flat" cmpd="sng">
              <a:solidFill>
                <a:srgbClr val="E5C7AC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>
                <a:buClrTx/>
                <a:buSzPct val="100000"/>
                <a:buFontTx/>
                <a:buNone/>
              </a:pPr>
              <a:endPara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  <p:sp>
          <p:nvSpPr>
            <p:cNvPr id="39945" name="圆角矩形 22"/>
            <p:cNvSpPr/>
            <p:nvPr/>
          </p:nvSpPr>
          <p:spPr>
            <a:xfrm>
              <a:off x="7110164" y="3595028"/>
              <a:ext cx="396028" cy="94968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>
                <a:buClrTx/>
                <a:buSzPct val="100000"/>
                <a:buFontTx/>
                <a:buNone/>
              </a:pPr>
              <a:endPara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  <p:sp>
          <p:nvSpPr>
            <p:cNvPr id="39946" name="圆角矩形 23"/>
            <p:cNvSpPr/>
            <p:nvPr/>
          </p:nvSpPr>
          <p:spPr>
            <a:xfrm>
              <a:off x="7001519" y="4364600"/>
              <a:ext cx="396028" cy="94968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>
                <a:buClrTx/>
                <a:buSzPct val="100000"/>
                <a:buFontTx/>
                <a:buNone/>
              </a:pPr>
              <a:endPara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  <p:sp>
          <p:nvSpPr>
            <p:cNvPr id="39947" name="圆角矩形 24"/>
            <p:cNvSpPr/>
            <p:nvPr/>
          </p:nvSpPr>
          <p:spPr>
            <a:xfrm>
              <a:off x="6871846" y="4448289"/>
              <a:ext cx="396028" cy="68588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>
                <a:buClrTx/>
                <a:buSzPct val="100000"/>
                <a:buFontTx/>
                <a:buNone/>
              </a:pPr>
              <a:endPara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</p:grpSp>
      <p:sp>
        <p:nvSpPr>
          <p:cNvPr id="39948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9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0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1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2" name="Text Box 6"/>
          <p:cNvSpPr/>
          <p:nvPr/>
        </p:nvSpPr>
        <p:spPr>
          <a:xfrm>
            <a:off x="1195388" y="236538"/>
            <a:ext cx="1241425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激趣导入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953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954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955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9956" name="Picture 12"/>
          <p:cNvPicPr>
            <a:picLocks noChangeAspect="1"/>
          </p:cNvPicPr>
          <p:nvPr/>
        </p:nvPicPr>
        <p:blipFill>
          <a:blip r:embed="rId5"/>
          <a:srcRect l="24130" t="10944" r="54123" b="63968"/>
          <a:stretch>
            <a:fillRect/>
          </a:stretch>
        </p:blipFill>
        <p:spPr>
          <a:xfrm>
            <a:off x="2122488" y="1793875"/>
            <a:ext cx="1041400" cy="81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57" name="WordArt 13"/>
          <p:cNvSpPr>
            <a:spLocks noTextEdit="1"/>
          </p:cNvSpPr>
          <p:nvPr/>
        </p:nvSpPr>
        <p:spPr>
          <a:xfrm>
            <a:off x="330200" y="762000"/>
            <a:ext cx="2441575" cy="722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认识右认识右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39958" name="Text Box 14"/>
          <p:cNvSpPr/>
          <p:nvPr/>
        </p:nvSpPr>
        <p:spPr>
          <a:xfrm>
            <a:off x="1428750" y="5646738"/>
            <a:ext cx="5903913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zh-CN" sz="2600" b="1">
                <a:sym typeface="Wingdings" panose="05000000000000000000" pitchFamily="2" charset="2"/>
              </a:rPr>
              <a:t>举手发言时，</a:t>
            </a:r>
            <a:r>
              <a:rPr lang="zh-CN" altLang="zh-CN" sz="2800" b="1">
                <a:sym typeface="Wingdings" panose="05000000000000000000" pitchFamily="2" charset="2"/>
              </a:rPr>
              <a:t>我们通常都是举右手</a:t>
            </a:r>
            <a:r>
              <a:rPr lang="zh-CN" altLang="zh-CN" sz="2600" b="1">
                <a:sym typeface="Wingdings" panose="05000000000000000000" pitchFamily="2" charset="2"/>
              </a:rPr>
              <a:t>。</a:t>
            </a:r>
            <a:endParaRPr lang="zh-CN" altLang="zh-CN" sz="2600" b="1"/>
          </a:p>
        </p:txBody>
      </p:sp>
      <p:pic>
        <p:nvPicPr>
          <p:cNvPr id="39959" name="Picture 15"/>
          <p:cNvPicPr>
            <a:picLocks noChangeAspect="1"/>
          </p:cNvPicPr>
          <p:nvPr/>
        </p:nvPicPr>
        <p:blipFill>
          <a:blip r:embed="rId6"/>
          <a:srcRect l="49957" t="2592" b="27040"/>
          <a:stretch>
            <a:fillRect/>
          </a:stretch>
        </p:blipFill>
        <p:spPr>
          <a:xfrm>
            <a:off x="7451725" y="4745038"/>
            <a:ext cx="1225550" cy="1944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2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3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5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6" name="Text Box 6"/>
          <p:cNvSpPr/>
          <p:nvPr/>
        </p:nvSpPr>
        <p:spPr>
          <a:xfrm>
            <a:off x="1195388" y="236538"/>
            <a:ext cx="1241425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激趣导入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967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968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969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970" name="Text Box 10"/>
          <p:cNvSpPr/>
          <p:nvPr/>
        </p:nvSpPr>
        <p:spPr>
          <a:xfrm>
            <a:off x="1111250" y="2136775"/>
            <a:ext cx="7337425" cy="2354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拍一拍：请用你的右手轻轻地拍一下桌子。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握握手：请伸出你的右手和你的同桌握握手。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敬队礼：请举起你的右手像老师这样行队礼。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buClrTx/>
              <a:buSzPct val="100000"/>
              <a:buFontTx/>
              <a:buNone/>
            </a:pPr>
            <a:endParaRPr lang="zh-CN" altLang="zh-CN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71" name="WordArt 11"/>
          <p:cNvSpPr>
            <a:spLocks noTextEdit="1"/>
          </p:cNvSpPr>
          <p:nvPr/>
        </p:nvSpPr>
        <p:spPr>
          <a:xfrm>
            <a:off x="330200" y="762000"/>
            <a:ext cx="2441575" cy="722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认识右认识右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pic>
        <p:nvPicPr>
          <p:cNvPr id="40972" name="Picture 12"/>
          <p:cNvPicPr>
            <a:picLocks noChangeAspect="1"/>
          </p:cNvPicPr>
          <p:nvPr/>
        </p:nvPicPr>
        <p:blipFill>
          <a:blip r:embed="rId1"/>
          <a:srcRect l="49957" t="2592" b="27040"/>
          <a:stretch>
            <a:fillRect/>
          </a:stretch>
        </p:blipFill>
        <p:spPr>
          <a:xfrm>
            <a:off x="7456488" y="4437063"/>
            <a:ext cx="1225550" cy="1944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73" name="Text Box 13"/>
          <p:cNvSpPr/>
          <p:nvPr/>
        </p:nvSpPr>
        <p:spPr>
          <a:xfrm>
            <a:off x="1187450" y="5732463"/>
            <a:ext cx="648017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思考：生活中你的右手还经常干什么？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70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70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40970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0970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>
                                            <p:txEl>
                                              <p:charRg st="2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970">
                                            <p:txEl>
                                              <p:charRg st="2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970">
                                            <p:txEl>
                                              <p:charRg st="2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0970">
                                            <p:txEl>
                                              <p:charRg st="2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0970">
                                            <p:txEl>
                                              <p:charRg st="2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>
                                            <p:txEl>
                                              <p:charRg st="4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970">
                                            <p:txEl>
                                              <p:charRg st="4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970">
                                            <p:txEl>
                                              <p:charRg st="4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0970">
                                            <p:txEl>
                                              <p:charRg st="4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0970">
                                            <p:txEl>
                                              <p:charRg st="4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1986" name="WordArt 2"/>
          <p:cNvSpPr>
            <a:spLocks noTextEdit="1"/>
          </p:cNvSpPr>
          <p:nvPr/>
        </p:nvSpPr>
        <p:spPr>
          <a:xfrm>
            <a:off x="330200" y="762000"/>
            <a:ext cx="2159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认识左认识左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1987" name="Rectangle 3"/>
          <p:cNvSpPr/>
          <p:nvPr/>
        </p:nvSpPr>
        <p:spPr>
          <a:xfrm>
            <a:off x="2409825" y="4219575"/>
            <a:ext cx="5602288" cy="735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请用左手快速把铅笔盒摆正。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988" name="Picture 4"/>
          <p:cNvPicPr>
            <a:picLocks noChangeAspect="1"/>
          </p:cNvPicPr>
          <p:nvPr/>
        </p:nvPicPr>
        <p:blipFill>
          <a:blip r:embed="rId1"/>
          <a:srcRect t="2663" r="49843" b="27040"/>
          <a:stretch>
            <a:fillRect/>
          </a:stretch>
        </p:blipFill>
        <p:spPr>
          <a:xfrm>
            <a:off x="393700" y="4144963"/>
            <a:ext cx="1366838" cy="2160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9" name="AutoShape 5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990" name="AutoShape 6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991" name="AutoShape 7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992" name="AutoShape 8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993" name="Text Box 9"/>
          <p:cNvSpPr/>
          <p:nvPr/>
        </p:nvSpPr>
        <p:spPr>
          <a:xfrm>
            <a:off x="1195388" y="236538"/>
            <a:ext cx="1241425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激趣导入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4" name="Text Box 10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5" name="Text Box 11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6" name="Text Box 12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7" name="Rectangle 13"/>
          <p:cNvSpPr/>
          <p:nvPr/>
        </p:nvSpPr>
        <p:spPr>
          <a:xfrm>
            <a:off x="1400175" y="2133600"/>
            <a:ext cx="7694613" cy="7889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defTabSz="914400" eaLnBrk="0" hangingPunct="0">
              <a:lnSpc>
                <a:spcPct val="150000"/>
              </a:lnSpc>
              <a:spcBef>
                <a:spcPct val="20000"/>
              </a:spcBef>
              <a:buClrTx/>
              <a:buSzPct val="100000"/>
              <a:buFontTx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我们已经认识右手了，另外一只手就是左手。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spcBef>
                <a:spcPct val="20000"/>
              </a:spcBef>
              <a:buClrTx/>
              <a:buSzPct val="100000"/>
              <a:buFontTx/>
              <a:buNone/>
            </a:pPr>
            <a:endParaRPr lang="zh-CN" altLang="zh-CN" sz="23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nimBg="1"/>
      <p:bldP spid="419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3010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3011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3012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3013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3014" name="Text Box 6"/>
          <p:cNvSpPr/>
          <p:nvPr/>
        </p:nvSpPr>
        <p:spPr>
          <a:xfrm>
            <a:off x="1195388" y="236538"/>
            <a:ext cx="1241425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激趣导入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015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016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017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018" name="WordArt 10"/>
          <p:cNvSpPr>
            <a:spLocks noTextEdit="1"/>
          </p:cNvSpPr>
          <p:nvPr/>
        </p:nvSpPr>
        <p:spPr>
          <a:xfrm>
            <a:off x="330200" y="762000"/>
            <a:ext cx="2370138" cy="722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认识左右认识左右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3019" name="Text Box 11"/>
          <p:cNvSpPr/>
          <p:nvPr/>
        </p:nvSpPr>
        <p:spPr>
          <a:xfrm>
            <a:off x="1835150" y="1982788"/>
            <a:ext cx="6408738" cy="3694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5400"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伸出你的左手，摸摸你的左耳。</a:t>
            </a:r>
            <a:endParaRPr lang="zh-CN" altLang="zh-CN" sz="26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indent="25400"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伸出你的右手，摸摸你的右耳。</a:t>
            </a:r>
            <a:endParaRPr lang="zh-CN" altLang="zh-CN" sz="26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indent="25400"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左手拍拍左肩，右手拍拍右肩。</a:t>
            </a:r>
            <a:endParaRPr lang="zh-CN" altLang="zh-CN" sz="26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indent="25400"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右手拍拍左腿，左手拍拍右腿。 </a:t>
            </a:r>
            <a:endParaRPr lang="zh-CN" altLang="zh-CN" sz="26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indent="25400"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左手叉腰，右手举起来，向左弯弯腰。</a:t>
            </a:r>
            <a:endParaRPr lang="zh-CN" altLang="zh-CN" sz="26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indent="25400"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右手叉腰，左手举起来，向右弯弯腰。</a:t>
            </a:r>
            <a:endParaRPr lang="zh-CN" altLang="zh-CN" sz="2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20" name="Text Box 12"/>
          <p:cNvSpPr/>
          <p:nvPr/>
        </p:nvSpPr>
        <p:spPr>
          <a:xfrm>
            <a:off x="2908300" y="1441450"/>
            <a:ext cx="33845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zh-CN" sz="32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听口令，做动作</a:t>
            </a:r>
            <a:endParaRPr lang="zh-CN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21" name="Rectangle 13"/>
          <p:cNvSpPr/>
          <p:nvPr/>
        </p:nvSpPr>
        <p:spPr>
          <a:xfrm>
            <a:off x="814388" y="2349500"/>
            <a:ext cx="7645400" cy="1930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indent="25400" algn="just"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zh-CN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思考：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indent="25400" algn="just" defTabSz="914400" eaLnBrk="0" hangingPunct="0">
              <a:lnSpc>
                <a:spcPct val="150000"/>
              </a:lnSpc>
              <a:buClrTx/>
              <a:buSzPct val="100000"/>
              <a:buFontTx/>
              <a:buNone/>
            </a:pP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</a:t>
            </a:r>
            <a:r>
              <a:rPr lang="zh-CN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你是怎么判断自己的左肩、右肩，左耳、右耳，左腿和右腿的？</a:t>
            </a:r>
            <a:endParaRPr lang="zh-CN" altLang="zh-CN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15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45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61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79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15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45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61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charRg st="79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9" grpId="0" animBg="1" uiExpand="1" build="allAtOnce"/>
      <p:bldP spid="43020" grpId="0" animBg="1"/>
      <p:bldP spid="43020" grpId="1" animBg="1"/>
      <p:bldP spid="430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4034" name="Rectangle 2"/>
          <p:cNvSpPr>
            <a:spLocks noGrp="1"/>
          </p:cNvSpPr>
          <p:nvPr>
            <p:ph idx="1"/>
          </p:nvPr>
        </p:nvSpPr>
        <p:spPr>
          <a:xfrm>
            <a:off x="1403350" y="2641600"/>
            <a:ext cx="7200900" cy="792163"/>
          </a:xfrm>
          <a:ln/>
        </p:spPr>
        <p:txBody>
          <a:bodyPr wrap="square" lIns="91440" tIns="45720" rIns="91440" bIns="45720" anchor="t" anchorCtr="0"/>
          <a:p>
            <a:pPr marL="0" indent="0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>
                <a:sym typeface="Wingdings" panose="05000000000000000000" pitchFamily="2" charset="2"/>
              </a:rPr>
              <a:t>完成“做一做”第2题，练习二第2题。</a:t>
            </a:r>
            <a:endParaRPr lang="zh-CN" altLang="zh-CN"/>
          </a:p>
        </p:txBody>
      </p:sp>
      <p:sp>
        <p:nvSpPr>
          <p:cNvPr id="44035" name="AutoShape 3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36" name="AutoShape 4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37" name="AutoShape 5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38" name="AutoShape 6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39" name="Text Box 7"/>
          <p:cNvSpPr/>
          <p:nvPr/>
        </p:nvSpPr>
        <p:spPr>
          <a:xfrm>
            <a:off x="1195388" y="236538"/>
            <a:ext cx="1241425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激趣导入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4040" name="Text Box 8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4041" name="Text Box 9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4042" name="Text Box 10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4043" name="WordArt 11"/>
          <p:cNvSpPr>
            <a:spLocks noTextEdit="1"/>
          </p:cNvSpPr>
          <p:nvPr/>
        </p:nvSpPr>
        <p:spPr>
          <a:xfrm>
            <a:off x="330200" y="762000"/>
            <a:ext cx="2370138" cy="722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认识左右认识左右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5058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5059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5061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5062" name="Text Box 6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情境导入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063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064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065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5066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0175" y="1771650"/>
            <a:ext cx="6334125" cy="4030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7" name="Rectangle 11"/>
          <p:cNvSpPr/>
          <p:nvPr/>
        </p:nvSpPr>
        <p:spPr>
          <a:xfrm>
            <a:off x="971550" y="6021388"/>
            <a:ext cx="7564438" cy="492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  <a:buNone/>
            </a:pPr>
            <a:r>
              <a:rPr lang="zh-CN" altLang="zh-CN" sz="260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上下楼梯时应该怎样走？这几个小同学走对了吗？</a:t>
            </a:r>
            <a:endParaRPr lang="zh-CN" altLang="zh-CN" sz="260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5068" name="WordArt 12"/>
          <p:cNvSpPr>
            <a:spLocks noTextEdit="1"/>
          </p:cNvSpPr>
          <p:nvPr/>
        </p:nvSpPr>
        <p:spPr>
          <a:xfrm>
            <a:off x="261938" y="836613"/>
            <a:ext cx="27987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生活中的左右生活中的左右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608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013" y="2032000"/>
            <a:ext cx="1196975" cy="1285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338" y="2319338"/>
            <a:ext cx="830262" cy="862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4" name="Picture 4"/>
          <p:cNvPicPr>
            <a:picLocks noChangeAspect="1"/>
          </p:cNvPicPr>
          <p:nvPr/>
        </p:nvPicPr>
        <p:blipFill>
          <a:blip r:embed="rId3"/>
          <a:srcRect t="2548" r="42357"/>
          <a:stretch>
            <a:fillRect/>
          </a:stretch>
        </p:blipFill>
        <p:spPr>
          <a:xfrm>
            <a:off x="3346450" y="1817688"/>
            <a:ext cx="1198563" cy="1611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5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0125" y="1885950"/>
            <a:ext cx="1300163" cy="1282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6" name="WordArt 6"/>
          <p:cNvSpPr>
            <a:spLocks noTextEdit="1"/>
          </p:cNvSpPr>
          <p:nvPr/>
        </p:nvSpPr>
        <p:spPr>
          <a:xfrm>
            <a:off x="330200" y="762000"/>
            <a:ext cx="2159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摆一摆摆一摆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6087" name="Text Box 7"/>
          <p:cNvSpPr/>
          <p:nvPr/>
        </p:nvSpPr>
        <p:spPr>
          <a:xfrm>
            <a:off x="760413" y="3641725"/>
            <a:ext cx="7621587" cy="2492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2600"/>
              <a:t>要求：</a:t>
            </a:r>
            <a:endParaRPr lang="zh-CN" altLang="zh-CN" sz="2600"/>
          </a:p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zh-CN" altLang="zh-CN" sz="2600"/>
              <a:t>拿出水果卡片，香蕉摆在西瓜的右边；菠萝摆在西瓜的左边；桃子摆在西瓜的右边。</a:t>
            </a:r>
            <a:endParaRPr lang="zh-CN" altLang="zh-CN" sz="2600"/>
          </a:p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AutoNum type="arabicParenBoth"/>
            </a:pPr>
            <a:r>
              <a:rPr lang="zh-CN" altLang="zh-CN" sz="2600"/>
              <a:t>看图说一说，谁在谁的左边，谁在谁的右边。</a:t>
            </a:r>
            <a:endParaRPr lang="zh-CN" altLang="zh-CN" sz="2600"/>
          </a:p>
        </p:txBody>
      </p:sp>
      <p:sp>
        <p:nvSpPr>
          <p:cNvPr id="46088" name="AutoShape 8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89" name="AutoShape 9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90" name="AutoShape 10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91" name="AutoShape 11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92" name="Text Box 12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情境导入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6093" name="Text Box 13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6094" name="Text Box 14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6095" name="Text Box 15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课堂小结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黑体"/>
        <a:ea typeface="黑体"/>
        <a:cs typeface="Arial"/>
      </a:majorFont>
      <a:minorFont>
        <a:latin typeface="黑体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黑体"/>
        <a:ea typeface="黑体"/>
        <a:cs typeface="Arial"/>
      </a:majorFont>
      <a:minorFont>
        <a:latin typeface="黑体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黑体"/>
        <a:ea typeface="黑体"/>
        <a:cs typeface="Arial"/>
      </a:majorFont>
      <a:minorFont>
        <a:latin typeface="黑体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703</Words>
  <Application>WPS 演示</Application>
  <PresentationFormat/>
  <Paragraphs>147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黑体</vt:lpstr>
      <vt:lpstr>Calibri</vt:lpstr>
      <vt:lpstr>Dotum</vt:lpstr>
      <vt:lpstr>Malgun Gothic</vt:lpstr>
      <vt:lpstr>幼圆</vt:lpstr>
      <vt:lpstr>Calibri Light</vt:lpstr>
      <vt:lpstr>微软雅黑</vt:lpstr>
      <vt:lpstr>Arial Unicode MS</vt:lpstr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2021-10-30T06:54:09Z</cp:lastPrinted>
  <dcterms:created xsi:type="dcterms:W3CDTF">2021-10-30T06:54:09Z</dcterms:created>
  <dcterms:modified xsi:type="dcterms:W3CDTF">2021-11-07T05:22:04Z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AFC080149168414C910CEE5C70BA9308</vt:lpwstr>
  </property>
  <property fmtid="{D5CDD505-2E9C-101B-9397-08002B2CF9AE}" pid="7" name="KSOProductBuildVer">
    <vt:lpwstr>2052-11.1.0.11045</vt:lpwstr>
  </property>
</Properties>
</file>