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97" r:id="rId6"/>
    <p:sldId id="279" r:id="rId7"/>
    <p:sldId id="286" r:id="rId8"/>
    <p:sldId id="294" r:id="rId9"/>
    <p:sldId id="295" r:id="rId10"/>
    <p:sldId id="296" r:id="rId11"/>
    <p:sldId id="287" r:id="rId12"/>
    <p:sldId id="291" r:id="rId13"/>
    <p:sldId id="271" r:id="rId14"/>
  </p:sldIdLst>
  <p:sldSz cx="9144000" cy="6858000" type="screen4x3"/>
  <p:notesSz cx="6797675" cy="987298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EEE4B0"/>
    <a:srgbClr val="FF00FF"/>
    <a:srgbClr val="800000"/>
    <a:srgbClr val="91802B"/>
    <a:srgbClr val="BEA23C"/>
    <a:srgbClr val="FF0000"/>
    <a:srgbClr val="84A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1"/>
    <p:restoredTop sz="94660"/>
  </p:normalViewPr>
  <p:slideViewPr>
    <p:cSldViewPr showGuides="1">
      <p:cViewPr varScale="1">
        <p:scale>
          <a:sx n="98" d="100"/>
          <a:sy n="98" d="100"/>
        </p:scale>
        <p:origin x="73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7C0DC2C-9C60-40E4-8673-0A20C9A80790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41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225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245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61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81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02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22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43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63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84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2048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85800" y="1341438"/>
            <a:ext cx="7772400" cy="935037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zh-CN" altLang="en-US"/>
              <a:t>单元标题</a:t>
            </a:r>
            <a:endParaRPr lang="zh-CN" alt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371600" y="2492375"/>
            <a:ext cx="6400800" cy="936625"/>
          </a:xfrm>
        </p:spPr>
        <p:txBody>
          <a:bodyPr/>
          <a:lstStyle>
            <a:lvl1pPr marL="0" indent="0" algn="ctr">
              <a:buFontTx/>
              <a:buNone/>
              <a:defRPr sz="5400"/>
            </a:lvl1pPr>
          </a:lstStyle>
          <a:p>
            <a:r>
              <a:rPr lang="zh-CN" altLang="en-US"/>
              <a:t>课程标题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17513"/>
            <a:ext cx="2057400" cy="570865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17513"/>
            <a:ext cx="6019800" cy="57086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417513"/>
            <a:ext cx="8229600" cy="57086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1C1C1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1C1C1C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1C1C1C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1C1C1C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7"/>
          <p:cNvSpPr/>
          <p:nvPr/>
        </p:nvSpPr>
        <p:spPr>
          <a:xfrm>
            <a:off x="539750" y="1309688"/>
            <a:ext cx="7772400" cy="9350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4000" dirty="0">
                <a:solidFill>
                  <a:schemeClr val="tx1"/>
                </a:solidFill>
              </a:rPr>
              <a:t>1</a:t>
            </a:r>
            <a:r>
              <a:rPr lang="zh-CN" altLang="en-US" sz="4000" dirty="0">
                <a:solidFill>
                  <a:schemeClr val="tx1"/>
                </a:solidFill>
              </a:rPr>
              <a:t>～</a:t>
            </a:r>
            <a:r>
              <a:rPr lang="en-US" altLang="zh-CN" sz="4000" dirty="0">
                <a:solidFill>
                  <a:schemeClr val="tx1"/>
                </a:solidFill>
              </a:rPr>
              <a:t>5</a:t>
            </a:r>
            <a:r>
              <a:rPr lang="zh-CN" altLang="en-US" sz="4000" dirty="0">
                <a:solidFill>
                  <a:schemeClr val="tx1"/>
                </a:solidFill>
                <a:latin typeface="楷体_GB2312" pitchFamily="49" charset="-122"/>
              </a:rPr>
              <a:t>的认识和加减法</a:t>
            </a:r>
            <a:endParaRPr lang="zh-CN" altLang="en-US" sz="18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3075" name="Rectangle 8"/>
          <p:cNvSpPr/>
          <p:nvPr/>
        </p:nvSpPr>
        <p:spPr>
          <a:xfrm>
            <a:off x="1209675" y="2565400"/>
            <a:ext cx="6400800" cy="9366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5400" dirty="0">
                <a:solidFill>
                  <a:schemeClr val="tx1"/>
                </a:solidFill>
              </a:rPr>
              <a:t>分与合</a:t>
            </a:r>
            <a:endParaRPr lang="zh-CN" altLang="en-US" sz="5400" dirty="0">
              <a:solidFill>
                <a:schemeClr val="tx1"/>
              </a:solidFill>
            </a:endParaRPr>
          </a:p>
        </p:txBody>
      </p:sp>
      <p:pic>
        <p:nvPicPr>
          <p:cNvPr id="3076" name="Picture 5" descr="\\192.168.1.3\临时中转站1_以本人姓名建目录\开发中心-多媒体部\02美术部\晨会文件\04宁煌\人教数学教参\03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6013" y="1370013"/>
            <a:ext cx="784225" cy="784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333" name="Picture 45" descr="1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27988" y="3217863"/>
            <a:ext cx="796925" cy="1292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23" name="Picture 35" descr="10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338" y="2852738"/>
            <a:ext cx="7953375" cy="3163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五、知识运用</a:t>
            </a:r>
            <a:endParaRPr kumimoji="0" lang="zh-CN" altLang="en-US" sz="3600" b="1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sp>
        <p:nvSpPr>
          <p:cNvPr id="36" name="Rectangle 11"/>
          <p:cNvSpPr txBox="1"/>
          <p:nvPr/>
        </p:nvSpPr>
        <p:spPr>
          <a:xfrm>
            <a:off x="466725" y="1557338"/>
            <a:ext cx="8229600" cy="82073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342900" lvl="0" indent="-34290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（二）这个游戏公平吗？</a:t>
            </a:r>
            <a:endParaRPr lang="zh-CN" altLang="en-US" sz="3000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38" name="Rectangle 11"/>
          <p:cNvSpPr txBox="1"/>
          <p:nvPr/>
        </p:nvSpPr>
        <p:spPr>
          <a:xfrm>
            <a:off x="674688" y="5805488"/>
            <a:ext cx="7785100" cy="52863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342900" lvl="0" indent="-34290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说一说：怎样才能使这个游戏变得公平。</a:t>
            </a:r>
            <a:endParaRPr lang="zh-CN" altLang="en-US" sz="2000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26" name="椭圆 25"/>
          <p:cNvSpPr>
            <a:spLocks noChangeArrowheads="1"/>
          </p:cNvSpPr>
          <p:nvPr/>
        </p:nvSpPr>
        <p:spPr bwMode="auto">
          <a:xfrm>
            <a:off x="6608763" y="4960938"/>
            <a:ext cx="1071563" cy="642938"/>
          </a:xfrm>
          <a:prstGeom prst="ellipse">
            <a:avLst/>
          </a:prstGeom>
          <a:noFill/>
          <a:ln w="31750" algn="ctr">
            <a:solidFill>
              <a:srgbClr val="FF0000"/>
            </a:solidFill>
            <a:rou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34"/>
          <p:cNvGrpSpPr/>
          <p:nvPr/>
        </p:nvGrpSpPr>
        <p:grpSpPr>
          <a:xfrm>
            <a:off x="468313" y="1624013"/>
            <a:ext cx="8497887" cy="1157287"/>
            <a:chOff x="294" y="981"/>
            <a:chExt cx="5353" cy="729"/>
          </a:xfrm>
        </p:grpSpPr>
        <p:sp>
          <p:nvSpPr>
            <p:cNvPr id="21521" name="Rectangle 11"/>
            <p:cNvSpPr txBox="1"/>
            <p:nvPr/>
          </p:nvSpPr>
          <p:spPr>
            <a:xfrm>
              <a:off x="294" y="981"/>
              <a:ext cx="5353" cy="7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342900" lvl="0" indent="-34290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600" b="1" dirty="0">
                  <a:solidFill>
                    <a:schemeClr val="tx1"/>
                  </a:solidFill>
                  <a:latin typeface="楷体_GB2312" pitchFamily="49" charset="-122"/>
                </a:rPr>
                <a:t>（一）</a:t>
              </a:r>
              <a:r>
                <a:rPr lang="en-US" altLang="zh-CN" sz="2600" b="1" dirty="0">
                  <a:solidFill>
                    <a:schemeClr val="tx1"/>
                  </a:solidFill>
                </a:rPr>
                <a:t>5</a:t>
              </a:r>
              <a:r>
                <a:rPr lang="zh-CN" altLang="en-US" sz="2600" b="1" dirty="0">
                  <a:solidFill>
                    <a:schemeClr val="tx1"/>
                  </a:solidFill>
                  <a:latin typeface="楷体_GB2312" pitchFamily="49" charset="-122"/>
                </a:rPr>
                <a:t>只   要飞进</a:t>
              </a:r>
              <a:r>
                <a:rPr lang="en-US" altLang="zh-CN" sz="2600" b="1" dirty="0">
                  <a:solidFill>
                    <a:schemeClr val="tx1"/>
                  </a:solidFill>
                </a:rPr>
                <a:t>2</a:t>
              </a:r>
              <a:r>
                <a:rPr lang="zh-CN" altLang="en-US" sz="2600" b="1" dirty="0">
                  <a:solidFill>
                    <a:schemeClr val="tx1"/>
                  </a:solidFill>
                  <a:latin typeface="楷体_GB2312" pitchFamily="49" charset="-122"/>
                </a:rPr>
                <a:t>个   ，每个   能飞进同样多的</a:t>
              </a:r>
              <a:endParaRPr lang="zh-CN" altLang="en-US" sz="26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342900" lvl="0" indent="-34290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600" b="1" dirty="0">
                  <a:solidFill>
                    <a:schemeClr val="tx1"/>
                  </a:solidFill>
                  <a:latin typeface="楷体_GB2312" pitchFamily="49" charset="-122"/>
                </a:rPr>
                <a:t>         吗？圈出正确答案。</a:t>
              </a:r>
              <a:endParaRPr lang="zh-CN" altLang="en-US" sz="2600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21522" name="Picture 27" descr="10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69" y="1036"/>
              <a:ext cx="213" cy="25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1523" name="Picture 28" descr="10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74" y="1074"/>
              <a:ext cx="274" cy="20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1524" name="Picture 32" descr="10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49" y="1074"/>
              <a:ext cx="274" cy="20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1525" name="Picture 33" descr="10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0" y="1347"/>
              <a:ext cx="213" cy="25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" name="Group 38"/>
          <p:cNvGrpSpPr/>
          <p:nvPr/>
        </p:nvGrpSpPr>
        <p:grpSpPr>
          <a:xfrm>
            <a:off x="611188" y="3141663"/>
            <a:ext cx="3552825" cy="2963862"/>
            <a:chOff x="385" y="1979"/>
            <a:chExt cx="2238" cy="1867"/>
          </a:xfrm>
        </p:grpSpPr>
        <p:sp>
          <p:nvSpPr>
            <p:cNvPr id="21519" name="Freeform 36"/>
            <p:cNvSpPr/>
            <p:nvPr/>
          </p:nvSpPr>
          <p:spPr>
            <a:xfrm>
              <a:off x="385" y="1979"/>
              <a:ext cx="2238" cy="1503"/>
            </a:xfrm>
            <a:custGeom>
              <a:avLst/>
              <a:gdLst>
                <a:gd name="txL" fmla="*/ 0 w 2238"/>
                <a:gd name="txT" fmla="*/ 0 h 1549"/>
                <a:gd name="txR" fmla="*/ 2238 w 2238"/>
                <a:gd name="txB" fmla="*/ 1549 h 1549"/>
              </a:gdLst>
              <a:ahLst/>
              <a:cxnLst>
                <a:cxn ang="0">
                  <a:pos x="182" y="652"/>
                </a:cxn>
                <a:cxn ang="0">
                  <a:pos x="408" y="652"/>
                </a:cxn>
                <a:cxn ang="0">
                  <a:pos x="545" y="546"/>
                </a:cxn>
                <a:cxn ang="0">
                  <a:pos x="726" y="475"/>
                </a:cxn>
                <a:cxn ang="0">
                  <a:pos x="862" y="475"/>
                </a:cxn>
                <a:cxn ang="0">
                  <a:pos x="862" y="296"/>
                </a:cxn>
                <a:cxn ang="0">
                  <a:pos x="907" y="82"/>
                </a:cxn>
                <a:cxn ang="0">
                  <a:pos x="1134" y="15"/>
                </a:cxn>
                <a:cxn ang="0">
                  <a:pos x="1225" y="154"/>
                </a:cxn>
                <a:cxn ang="0">
                  <a:pos x="1361" y="261"/>
                </a:cxn>
                <a:cxn ang="0">
                  <a:pos x="1588" y="296"/>
                </a:cxn>
                <a:cxn ang="0">
                  <a:pos x="1769" y="368"/>
                </a:cxn>
                <a:cxn ang="0">
                  <a:pos x="1724" y="510"/>
                </a:cxn>
                <a:cxn ang="0">
                  <a:pos x="1724" y="618"/>
                </a:cxn>
                <a:cxn ang="0">
                  <a:pos x="1815" y="689"/>
                </a:cxn>
                <a:cxn ang="0">
                  <a:pos x="1905" y="724"/>
                </a:cxn>
                <a:cxn ang="0">
                  <a:pos x="2041" y="796"/>
                </a:cxn>
                <a:cxn ang="0">
                  <a:pos x="2223" y="866"/>
                </a:cxn>
                <a:cxn ang="0">
                  <a:pos x="2132" y="1009"/>
                </a:cxn>
                <a:cxn ang="0">
                  <a:pos x="1905" y="1081"/>
                </a:cxn>
                <a:cxn ang="0">
                  <a:pos x="1724" y="1117"/>
                </a:cxn>
                <a:cxn ang="0">
                  <a:pos x="1679" y="1187"/>
                </a:cxn>
                <a:cxn ang="0">
                  <a:pos x="1542" y="1187"/>
                </a:cxn>
                <a:cxn ang="0">
                  <a:pos x="1361" y="1187"/>
                </a:cxn>
                <a:cxn ang="0">
                  <a:pos x="1316" y="1009"/>
                </a:cxn>
                <a:cxn ang="0">
                  <a:pos x="1225" y="866"/>
                </a:cxn>
                <a:cxn ang="0">
                  <a:pos x="1134" y="903"/>
                </a:cxn>
                <a:cxn ang="0">
                  <a:pos x="953" y="971"/>
                </a:cxn>
                <a:cxn ang="0">
                  <a:pos x="726" y="971"/>
                </a:cxn>
                <a:cxn ang="0">
                  <a:pos x="590" y="971"/>
                </a:cxn>
                <a:cxn ang="0">
                  <a:pos x="499" y="1046"/>
                </a:cxn>
                <a:cxn ang="0">
                  <a:pos x="363" y="1117"/>
                </a:cxn>
                <a:cxn ang="0">
                  <a:pos x="182" y="1081"/>
                </a:cxn>
                <a:cxn ang="0">
                  <a:pos x="46" y="1046"/>
                </a:cxn>
                <a:cxn ang="0">
                  <a:pos x="0" y="903"/>
                </a:cxn>
                <a:cxn ang="0">
                  <a:pos x="46" y="760"/>
                </a:cxn>
                <a:cxn ang="0">
                  <a:pos x="136" y="652"/>
                </a:cxn>
                <a:cxn ang="0">
                  <a:pos x="182" y="652"/>
                </a:cxn>
              </a:cxnLst>
              <a:rect l="txL" t="txT" r="txR" b="txB"/>
              <a:pathLst>
                <a:path w="2238" h="1549">
                  <a:moveTo>
                    <a:pt x="182" y="831"/>
                  </a:moveTo>
                  <a:cubicBezTo>
                    <a:pt x="227" y="831"/>
                    <a:pt x="347" y="854"/>
                    <a:pt x="408" y="831"/>
                  </a:cubicBezTo>
                  <a:cubicBezTo>
                    <a:pt x="469" y="808"/>
                    <a:pt x="492" y="733"/>
                    <a:pt x="545" y="695"/>
                  </a:cubicBezTo>
                  <a:cubicBezTo>
                    <a:pt x="598" y="657"/>
                    <a:pt x="673" y="619"/>
                    <a:pt x="726" y="604"/>
                  </a:cubicBezTo>
                  <a:cubicBezTo>
                    <a:pt x="779" y="589"/>
                    <a:pt x="839" y="642"/>
                    <a:pt x="862" y="604"/>
                  </a:cubicBezTo>
                  <a:cubicBezTo>
                    <a:pt x="885" y="566"/>
                    <a:pt x="855" y="460"/>
                    <a:pt x="862" y="377"/>
                  </a:cubicBezTo>
                  <a:cubicBezTo>
                    <a:pt x="869" y="294"/>
                    <a:pt x="862" y="165"/>
                    <a:pt x="907" y="105"/>
                  </a:cubicBezTo>
                  <a:cubicBezTo>
                    <a:pt x="952" y="45"/>
                    <a:pt x="1081" y="0"/>
                    <a:pt x="1134" y="15"/>
                  </a:cubicBezTo>
                  <a:cubicBezTo>
                    <a:pt x="1187" y="30"/>
                    <a:pt x="1187" y="143"/>
                    <a:pt x="1225" y="196"/>
                  </a:cubicBezTo>
                  <a:cubicBezTo>
                    <a:pt x="1263" y="249"/>
                    <a:pt x="1301" y="302"/>
                    <a:pt x="1361" y="332"/>
                  </a:cubicBezTo>
                  <a:cubicBezTo>
                    <a:pt x="1421" y="362"/>
                    <a:pt x="1520" y="354"/>
                    <a:pt x="1588" y="377"/>
                  </a:cubicBezTo>
                  <a:cubicBezTo>
                    <a:pt x="1656" y="400"/>
                    <a:pt x="1746" y="422"/>
                    <a:pt x="1769" y="468"/>
                  </a:cubicBezTo>
                  <a:cubicBezTo>
                    <a:pt x="1792" y="514"/>
                    <a:pt x="1731" y="597"/>
                    <a:pt x="1724" y="650"/>
                  </a:cubicBezTo>
                  <a:cubicBezTo>
                    <a:pt x="1717" y="703"/>
                    <a:pt x="1709" y="748"/>
                    <a:pt x="1724" y="786"/>
                  </a:cubicBezTo>
                  <a:cubicBezTo>
                    <a:pt x="1739" y="824"/>
                    <a:pt x="1785" y="853"/>
                    <a:pt x="1815" y="876"/>
                  </a:cubicBezTo>
                  <a:cubicBezTo>
                    <a:pt x="1845" y="899"/>
                    <a:pt x="1868" y="899"/>
                    <a:pt x="1905" y="922"/>
                  </a:cubicBezTo>
                  <a:cubicBezTo>
                    <a:pt x="1942" y="945"/>
                    <a:pt x="1988" y="982"/>
                    <a:pt x="2041" y="1012"/>
                  </a:cubicBezTo>
                  <a:cubicBezTo>
                    <a:pt x="2094" y="1042"/>
                    <a:pt x="2208" y="1058"/>
                    <a:pt x="2223" y="1103"/>
                  </a:cubicBezTo>
                  <a:cubicBezTo>
                    <a:pt x="2238" y="1148"/>
                    <a:pt x="2185" y="1240"/>
                    <a:pt x="2132" y="1285"/>
                  </a:cubicBezTo>
                  <a:cubicBezTo>
                    <a:pt x="2079" y="1330"/>
                    <a:pt x="1973" y="1352"/>
                    <a:pt x="1905" y="1375"/>
                  </a:cubicBezTo>
                  <a:cubicBezTo>
                    <a:pt x="1837" y="1398"/>
                    <a:pt x="1761" y="1398"/>
                    <a:pt x="1724" y="1421"/>
                  </a:cubicBezTo>
                  <a:cubicBezTo>
                    <a:pt x="1687" y="1444"/>
                    <a:pt x="1709" y="1496"/>
                    <a:pt x="1679" y="1511"/>
                  </a:cubicBezTo>
                  <a:cubicBezTo>
                    <a:pt x="1649" y="1526"/>
                    <a:pt x="1595" y="1511"/>
                    <a:pt x="1542" y="1511"/>
                  </a:cubicBezTo>
                  <a:cubicBezTo>
                    <a:pt x="1489" y="1511"/>
                    <a:pt x="1399" y="1549"/>
                    <a:pt x="1361" y="1511"/>
                  </a:cubicBezTo>
                  <a:cubicBezTo>
                    <a:pt x="1323" y="1473"/>
                    <a:pt x="1339" y="1353"/>
                    <a:pt x="1316" y="1285"/>
                  </a:cubicBezTo>
                  <a:cubicBezTo>
                    <a:pt x="1293" y="1217"/>
                    <a:pt x="1255" y="1126"/>
                    <a:pt x="1225" y="1103"/>
                  </a:cubicBezTo>
                  <a:cubicBezTo>
                    <a:pt x="1195" y="1080"/>
                    <a:pt x="1179" y="1126"/>
                    <a:pt x="1134" y="1149"/>
                  </a:cubicBezTo>
                  <a:cubicBezTo>
                    <a:pt x="1089" y="1172"/>
                    <a:pt x="1021" y="1224"/>
                    <a:pt x="953" y="1239"/>
                  </a:cubicBezTo>
                  <a:cubicBezTo>
                    <a:pt x="885" y="1254"/>
                    <a:pt x="786" y="1239"/>
                    <a:pt x="726" y="1239"/>
                  </a:cubicBezTo>
                  <a:cubicBezTo>
                    <a:pt x="666" y="1239"/>
                    <a:pt x="628" y="1224"/>
                    <a:pt x="590" y="1239"/>
                  </a:cubicBezTo>
                  <a:cubicBezTo>
                    <a:pt x="552" y="1254"/>
                    <a:pt x="537" y="1300"/>
                    <a:pt x="499" y="1330"/>
                  </a:cubicBezTo>
                  <a:cubicBezTo>
                    <a:pt x="461" y="1360"/>
                    <a:pt x="416" y="1414"/>
                    <a:pt x="363" y="1421"/>
                  </a:cubicBezTo>
                  <a:cubicBezTo>
                    <a:pt x="310" y="1428"/>
                    <a:pt x="235" y="1390"/>
                    <a:pt x="182" y="1375"/>
                  </a:cubicBezTo>
                  <a:cubicBezTo>
                    <a:pt x="129" y="1360"/>
                    <a:pt x="76" y="1367"/>
                    <a:pt x="46" y="1330"/>
                  </a:cubicBezTo>
                  <a:cubicBezTo>
                    <a:pt x="16" y="1293"/>
                    <a:pt x="0" y="1209"/>
                    <a:pt x="0" y="1149"/>
                  </a:cubicBezTo>
                  <a:cubicBezTo>
                    <a:pt x="0" y="1089"/>
                    <a:pt x="23" y="1020"/>
                    <a:pt x="46" y="967"/>
                  </a:cubicBezTo>
                  <a:cubicBezTo>
                    <a:pt x="69" y="914"/>
                    <a:pt x="113" y="854"/>
                    <a:pt x="136" y="831"/>
                  </a:cubicBezTo>
                  <a:cubicBezTo>
                    <a:pt x="159" y="808"/>
                    <a:pt x="137" y="831"/>
                    <a:pt x="182" y="83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3366FF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20" name="Freeform 37"/>
            <p:cNvSpPr/>
            <p:nvPr/>
          </p:nvSpPr>
          <p:spPr>
            <a:xfrm>
              <a:off x="680" y="3140"/>
              <a:ext cx="1126" cy="706"/>
            </a:xfrm>
            <a:custGeom>
              <a:avLst/>
              <a:gdLst>
                <a:gd name="txL" fmla="*/ 0 w 1126"/>
                <a:gd name="txT" fmla="*/ 0 h 706"/>
                <a:gd name="txR" fmla="*/ 1126 w 1126"/>
                <a:gd name="txB" fmla="*/ 706 h 706"/>
              </a:gdLst>
              <a:ahLst/>
              <a:cxnLst>
                <a:cxn ang="0">
                  <a:pos x="295" y="199"/>
                </a:cxn>
                <a:cxn ang="0">
                  <a:pos x="476" y="109"/>
                </a:cxn>
                <a:cxn ang="0">
                  <a:pos x="636" y="76"/>
                </a:cxn>
                <a:cxn ang="0">
                  <a:pos x="712" y="36"/>
                </a:cxn>
                <a:cxn ang="0">
                  <a:pos x="792" y="4"/>
                </a:cxn>
                <a:cxn ang="0">
                  <a:pos x="839" y="63"/>
                </a:cxn>
                <a:cxn ang="0">
                  <a:pos x="839" y="109"/>
                </a:cxn>
                <a:cxn ang="0">
                  <a:pos x="885" y="245"/>
                </a:cxn>
                <a:cxn ang="0">
                  <a:pos x="975" y="290"/>
                </a:cxn>
                <a:cxn ang="0">
                  <a:pos x="1111" y="381"/>
                </a:cxn>
                <a:cxn ang="0">
                  <a:pos x="1066" y="517"/>
                </a:cxn>
                <a:cxn ang="0">
                  <a:pos x="930" y="608"/>
                </a:cxn>
                <a:cxn ang="0">
                  <a:pos x="612" y="653"/>
                </a:cxn>
                <a:cxn ang="0">
                  <a:pos x="340" y="698"/>
                </a:cxn>
                <a:cxn ang="0">
                  <a:pos x="68" y="608"/>
                </a:cxn>
                <a:cxn ang="0">
                  <a:pos x="23" y="426"/>
                </a:cxn>
                <a:cxn ang="0">
                  <a:pos x="204" y="245"/>
                </a:cxn>
                <a:cxn ang="0">
                  <a:pos x="295" y="199"/>
                </a:cxn>
              </a:cxnLst>
              <a:rect l="txL" t="txT" r="txR" b="txB"/>
              <a:pathLst>
                <a:path w="1126" h="706">
                  <a:moveTo>
                    <a:pt x="295" y="199"/>
                  </a:moveTo>
                  <a:cubicBezTo>
                    <a:pt x="340" y="176"/>
                    <a:pt x="419" y="130"/>
                    <a:pt x="476" y="109"/>
                  </a:cubicBezTo>
                  <a:cubicBezTo>
                    <a:pt x="533" y="88"/>
                    <a:pt x="597" y="88"/>
                    <a:pt x="636" y="76"/>
                  </a:cubicBezTo>
                  <a:cubicBezTo>
                    <a:pt x="675" y="64"/>
                    <a:pt x="686" y="48"/>
                    <a:pt x="712" y="36"/>
                  </a:cubicBezTo>
                  <a:cubicBezTo>
                    <a:pt x="738" y="24"/>
                    <a:pt x="771" y="0"/>
                    <a:pt x="792" y="4"/>
                  </a:cubicBezTo>
                  <a:cubicBezTo>
                    <a:pt x="813" y="8"/>
                    <a:pt x="831" y="46"/>
                    <a:pt x="839" y="63"/>
                  </a:cubicBezTo>
                  <a:cubicBezTo>
                    <a:pt x="847" y="80"/>
                    <a:pt x="831" y="79"/>
                    <a:pt x="839" y="109"/>
                  </a:cubicBezTo>
                  <a:cubicBezTo>
                    <a:pt x="847" y="139"/>
                    <a:pt x="862" y="215"/>
                    <a:pt x="885" y="245"/>
                  </a:cubicBezTo>
                  <a:cubicBezTo>
                    <a:pt x="908" y="275"/>
                    <a:pt x="938" y="267"/>
                    <a:pt x="975" y="290"/>
                  </a:cubicBezTo>
                  <a:cubicBezTo>
                    <a:pt x="1012" y="313"/>
                    <a:pt x="1096" y="343"/>
                    <a:pt x="1111" y="381"/>
                  </a:cubicBezTo>
                  <a:cubicBezTo>
                    <a:pt x="1126" y="419"/>
                    <a:pt x="1096" y="479"/>
                    <a:pt x="1066" y="517"/>
                  </a:cubicBezTo>
                  <a:cubicBezTo>
                    <a:pt x="1036" y="555"/>
                    <a:pt x="1006" y="585"/>
                    <a:pt x="930" y="608"/>
                  </a:cubicBezTo>
                  <a:cubicBezTo>
                    <a:pt x="854" y="631"/>
                    <a:pt x="710" y="638"/>
                    <a:pt x="612" y="653"/>
                  </a:cubicBezTo>
                  <a:cubicBezTo>
                    <a:pt x="514" y="668"/>
                    <a:pt x="431" y="706"/>
                    <a:pt x="340" y="698"/>
                  </a:cubicBezTo>
                  <a:cubicBezTo>
                    <a:pt x="249" y="690"/>
                    <a:pt x="121" y="653"/>
                    <a:pt x="68" y="608"/>
                  </a:cubicBezTo>
                  <a:cubicBezTo>
                    <a:pt x="15" y="563"/>
                    <a:pt x="0" y="486"/>
                    <a:pt x="23" y="426"/>
                  </a:cubicBezTo>
                  <a:cubicBezTo>
                    <a:pt x="46" y="366"/>
                    <a:pt x="159" y="283"/>
                    <a:pt x="204" y="245"/>
                  </a:cubicBezTo>
                  <a:cubicBezTo>
                    <a:pt x="249" y="207"/>
                    <a:pt x="250" y="222"/>
                    <a:pt x="295" y="199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" name="Group 42"/>
          <p:cNvGrpSpPr/>
          <p:nvPr/>
        </p:nvGrpSpPr>
        <p:grpSpPr>
          <a:xfrm>
            <a:off x="600075" y="3141663"/>
            <a:ext cx="3576638" cy="2987675"/>
            <a:chOff x="378" y="1979"/>
            <a:chExt cx="2253" cy="1882"/>
          </a:xfrm>
        </p:grpSpPr>
        <p:sp>
          <p:nvSpPr>
            <p:cNvPr id="21517" name="Freeform 40"/>
            <p:cNvSpPr/>
            <p:nvPr/>
          </p:nvSpPr>
          <p:spPr>
            <a:xfrm>
              <a:off x="1239" y="1979"/>
              <a:ext cx="1392" cy="1511"/>
            </a:xfrm>
            <a:custGeom>
              <a:avLst/>
              <a:gdLst>
                <a:gd name="txL" fmla="*/ 0 w 1392"/>
                <a:gd name="txT" fmla="*/ 0 h 1511"/>
                <a:gd name="txR" fmla="*/ 1392 w 1392"/>
                <a:gd name="txB" fmla="*/ 1511 h 1511"/>
              </a:gdLst>
              <a:ahLst/>
              <a:cxnLst>
                <a:cxn ang="0">
                  <a:pos x="53" y="90"/>
                </a:cxn>
                <a:cxn ang="0">
                  <a:pos x="235" y="0"/>
                </a:cxn>
                <a:cxn ang="0">
                  <a:pos x="326" y="90"/>
                </a:cxn>
                <a:cxn ang="0">
                  <a:pos x="462" y="317"/>
                </a:cxn>
                <a:cxn ang="0">
                  <a:pos x="779" y="362"/>
                </a:cxn>
                <a:cxn ang="0">
                  <a:pos x="915" y="499"/>
                </a:cxn>
                <a:cxn ang="0">
                  <a:pos x="870" y="680"/>
                </a:cxn>
                <a:cxn ang="0">
                  <a:pos x="915" y="771"/>
                </a:cxn>
                <a:cxn ang="0">
                  <a:pos x="1142" y="907"/>
                </a:cxn>
                <a:cxn ang="0">
                  <a:pos x="1369" y="1043"/>
                </a:cxn>
                <a:cxn ang="0">
                  <a:pos x="1278" y="1270"/>
                </a:cxn>
                <a:cxn ang="0">
                  <a:pos x="1006" y="1360"/>
                </a:cxn>
                <a:cxn ang="0">
                  <a:pos x="870" y="1406"/>
                </a:cxn>
                <a:cxn ang="0">
                  <a:pos x="779" y="1496"/>
                </a:cxn>
                <a:cxn ang="0">
                  <a:pos x="643" y="1496"/>
                </a:cxn>
                <a:cxn ang="0">
                  <a:pos x="507" y="1451"/>
                </a:cxn>
                <a:cxn ang="0">
                  <a:pos x="462" y="1224"/>
                </a:cxn>
                <a:cxn ang="0">
                  <a:pos x="371" y="1043"/>
                </a:cxn>
                <a:cxn ang="0">
                  <a:pos x="235" y="907"/>
                </a:cxn>
                <a:cxn ang="0">
                  <a:pos x="235" y="680"/>
                </a:cxn>
                <a:cxn ang="0">
                  <a:pos x="99" y="499"/>
                </a:cxn>
                <a:cxn ang="0">
                  <a:pos x="8" y="226"/>
                </a:cxn>
                <a:cxn ang="0">
                  <a:pos x="53" y="90"/>
                </a:cxn>
              </a:cxnLst>
              <a:rect l="txL" t="txT" r="txR" b="txB"/>
              <a:pathLst>
                <a:path w="1392" h="1511">
                  <a:moveTo>
                    <a:pt x="53" y="90"/>
                  </a:moveTo>
                  <a:cubicBezTo>
                    <a:pt x="91" y="52"/>
                    <a:pt x="190" y="0"/>
                    <a:pt x="235" y="0"/>
                  </a:cubicBezTo>
                  <a:cubicBezTo>
                    <a:pt x="280" y="0"/>
                    <a:pt x="288" y="37"/>
                    <a:pt x="326" y="90"/>
                  </a:cubicBezTo>
                  <a:cubicBezTo>
                    <a:pt x="364" y="143"/>
                    <a:pt x="387" y="272"/>
                    <a:pt x="462" y="317"/>
                  </a:cubicBezTo>
                  <a:cubicBezTo>
                    <a:pt x="537" y="362"/>
                    <a:pt x="703" y="332"/>
                    <a:pt x="779" y="362"/>
                  </a:cubicBezTo>
                  <a:cubicBezTo>
                    <a:pt x="855" y="392"/>
                    <a:pt x="900" y="446"/>
                    <a:pt x="915" y="499"/>
                  </a:cubicBezTo>
                  <a:cubicBezTo>
                    <a:pt x="930" y="552"/>
                    <a:pt x="870" y="635"/>
                    <a:pt x="870" y="680"/>
                  </a:cubicBezTo>
                  <a:cubicBezTo>
                    <a:pt x="870" y="725"/>
                    <a:pt x="870" y="733"/>
                    <a:pt x="915" y="771"/>
                  </a:cubicBezTo>
                  <a:cubicBezTo>
                    <a:pt x="960" y="809"/>
                    <a:pt x="1066" y="862"/>
                    <a:pt x="1142" y="907"/>
                  </a:cubicBezTo>
                  <a:cubicBezTo>
                    <a:pt x="1218" y="952"/>
                    <a:pt x="1346" y="983"/>
                    <a:pt x="1369" y="1043"/>
                  </a:cubicBezTo>
                  <a:cubicBezTo>
                    <a:pt x="1392" y="1103"/>
                    <a:pt x="1339" y="1217"/>
                    <a:pt x="1278" y="1270"/>
                  </a:cubicBezTo>
                  <a:cubicBezTo>
                    <a:pt x="1217" y="1323"/>
                    <a:pt x="1074" y="1337"/>
                    <a:pt x="1006" y="1360"/>
                  </a:cubicBezTo>
                  <a:cubicBezTo>
                    <a:pt x="938" y="1383"/>
                    <a:pt x="908" y="1383"/>
                    <a:pt x="870" y="1406"/>
                  </a:cubicBezTo>
                  <a:cubicBezTo>
                    <a:pt x="832" y="1429"/>
                    <a:pt x="817" y="1481"/>
                    <a:pt x="779" y="1496"/>
                  </a:cubicBezTo>
                  <a:cubicBezTo>
                    <a:pt x="741" y="1511"/>
                    <a:pt x="688" y="1503"/>
                    <a:pt x="643" y="1496"/>
                  </a:cubicBezTo>
                  <a:cubicBezTo>
                    <a:pt x="598" y="1489"/>
                    <a:pt x="537" y="1496"/>
                    <a:pt x="507" y="1451"/>
                  </a:cubicBezTo>
                  <a:cubicBezTo>
                    <a:pt x="477" y="1406"/>
                    <a:pt x="485" y="1292"/>
                    <a:pt x="462" y="1224"/>
                  </a:cubicBezTo>
                  <a:cubicBezTo>
                    <a:pt x="439" y="1156"/>
                    <a:pt x="409" y="1096"/>
                    <a:pt x="371" y="1043"/>
                  </a:cubicBezTo>
                  <a:cubicBezTo>
                    <a:pt x="333" y="990"/>
                    <a:pt x="258" y="967"/>
                    <a:pt x="235" y="907"/>
                  </a:cubicBezTo>
                  <a:cubicBezTo>
                    <a:pt x="212" y="847"/>
                    <a:pt x="258" y="748"/>
                    <a:pt x="235" y="680"/>
                  </a:cubicBezTo>
                  <a:cubicBezTo>
                    <a:pt x="212" y="612"/>
                    <a:pt x="137" y="574"/>
                    <a:pt x="99" y="499"/>
                  </a:cubicBezTo>
                  <a:cubicBezTo>
                    <a:pt x="61" y="424"/>
                    <a:pt x="16" y="294"/>
                    <a:pt x="8" y="226"/>
                  </a:cubicBezTo>
                  <a:cubicBezTo>
                    <a:pt x="0" y="158"/>
                    <a:pt x="15" y="128"/>
                    <a:pt x="53" y="9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8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18" name="Freeform 41"/>
            <p:cNvSpPr/>
            <p:nvPr/>
          </p:nvSpPr>
          <p:spPr>
            <a:xfrm>
              <a:off x="378" y="2523"/>
              <a:ext cx="1436" cy="1338"/>
            </a:xfrm>
            <a:custGeom>
              <a:avLst/>
              <a:gdLst>
                <a:gd name="txL" fmla="*/ 0 w 1436"/>
                <a:gd name="txT" fmla="*/ 0 h 1338"/>
                <a:gd name="txR" fmla="*/ 1436 w 1436"/>
                <a:gd name="txB" fmla="*/ 1338 h 1338"/>
              </a:gdLst>
              <a:ahLst/>
              <a:cxnLst>
                <a:cxn ang="0">
                  <a:pos x="234" y="272"/>
                </a:cxn>
                <a:cxn ang="0">
                  <a:pos x="415" y="272"/>
                </a:cxn>
                <a:cxn ang="0">
                  <a:pos x="552" y="136"/>
                </a:cxn>
                <a:cxn ang="0">
                  <a:pos x="733" y="45"/>
                </a:cxn>
                <a:cxn ang="0">
                  <a:pos x="869" y="45"/>
                </a:cxn>
                <a:cxn ang="0">
                  <a:pos x="914" y="0"/>
                </a:cxn>
                <a:cxn ang="0">
                  <a:pos x="1005" y="45"/>
                </a:cxn>
                <a:cxn ang="0">
                  <a:pos x="1062" y="153"/>
                </a:cxn>
                <a:cxn ang="0">
                  <a:pos x="1058" y="345"/>
                </a:cxn>
                <a:cxn ang="0">
                  <a:pos x="1141" y="499"/>
                </a:cxn>
                <a:cxn ang="0">
                  <a:pos x="1187" y="680"/>
                </a:cxn>
                <a:cxn ang="0">
                  <a:pos x="1141" y="771"/>
                </a:cxn>
                <a:cxn ang="0">
                  <a:pos x="1277" y="907"/>
                </a:cxn>
                <a:cxn ang="0">
                  <a:pos x="1368" y="952"/>
                </a:cxn>
                <a:cxn ang="0">
                  <a:pos x="1413" y="1043"/>
                </a:cxn>
                <a:cxn ang="0">
                  <a:pos x="1232" y="1270"/>
                </a:cxn>
                <a:cxn ang="0">
                  <a:pos x="733" y="1270"/>
                </a:cxn>
                <a:cxn ang="0">
                  <a:pos x="506" y="1315"/>
                </a:cxn>
                <a:cxn ang="0">
                  <a:pos x="279" y="1134"/>
                </a:cxn>
                <a:cxn ang="0">
                  <a:pos x="189" y="862"/>
                </a:cxn>
                <a:cxn ang="0">
                  <a:pos x="53" y="680"/>
                </a:cxn>
                <a:cxn ang="0">
                  <a:pos x="7" y="453"/>
                </a:cxn>
                <a:cxn ang="0">
                  <a:pos x="98" y="272"/>
                </a:cxn>
                <a:cxn ang="0">
                  <a:pos x="234" y="272"/>
                </a:cxn>
              </a:cxnLst>
              <a:rect l="txL" t="txT" r="txR" b="txB"/>
              <a:pathLst>
                <a:path w="1436" h="1338">
                  <a:moveTo>
                    <a:pt x="234" y="272"/>
                  </a:moveTo>
                  <a:cubicBezTo>
                    <a:pt x="287" y="272"/>
                    <a:pt x="362" y="295"/>
                    <a:pt x="415" y="272"/>
                  </a:cubicBezTo>
                  <a:cubicBezTo>
                    <a:pt x="468" y="249"/>
                    <a:pt x="499" y="174"/>
                    <a:pt x="552" y="136"/>
                  </a:cubicBezTo>
                  <a:cubicBezTo>
                    <a:pt x="605" y="98"/>
                    <a:pt x="680" y="60"/>
                    <a:pt x="733" y="45"/>
                  </a:cubicBezTo>
                  <a:cubicBezTo>
                    <a:pt x="786" y="30"/>
                    <a:pt x="839" y="52"/>
                    <a:pt x="869" y="45"/>
                  </a:cubicBezTo>
                  <a:cubicBezTo>
                    <a:pt x="899" y="38"/>
                    <a:pt x="891" y="0"/>
                    <a:pt x="914" y="0"/>
                  </a:cubicBezTo>
                  <a:cubicBezTo>
                    <a:pt x="937" y="0"/>
                    <a:pt x="980" y="20"/>
                    <a:pt x="1005" y="45"/>
                  </a:cubicBezTo>
                  <a:cubicBezTo>
                    <a:pt x="1030" y="70"/>
                    <a:pt x="1053" y="103"/>
                    <a:pt x="1062" y="153"/>
                  </a:cubicBezTo>
                  <a:cubicBezTo>
                    <a:pt x="1071" y="203"/>
                    <a:pt x="1045" y="287"/>
                    <a:pt x="1058" y="345"/>
                  </a:cubicBezTo>
                  <a:cubicBezTo>
                    <a:pt x="1071" y="403"/>
                    <a:pt x="1120" y="443"/>
                    <a:pt x="1141" y="499"/>
                  </a:cubicBezTo>
                  <a:cubicBezTo>
                    <a:pt x="1162" y="555"/>
                    <a:pt x="1187" y="635"/>
                    <a:pt x="1187" y="680"/>
                  </a:cubicBezTo>
                  <a:cubicBezTo>
                    <a:pt x="1187" y="725"/>
                    <a:pt x="1126" y="733"/>
                    <a:pt x="1141" y="771"/>
                  </a:cubicBezTo>
                  <a:cubicBezTo>
                    <a:pt x="1156" y="809"/>
                    <a:pt x="1239" y="877"/>
                    <a:pt x="1277" y="907"/>
                  </a:cubicBezTo>
                  <a:cubicBezTo>
                    <a:pt x="1315" y="937"/>
                    <a:pt x="1345" y="929"/>
                    <a:pt x="1368" y="952"/>
                  </a:cubicBezTo>
                  <a:cubicBezTo>
                    <a:pt x="1391" y="975"/>
                    <a:pt x="1436" y="990"/>
                    <a:pt x="1413" y="1043"/>
                  </a:cubicBezTo>
                  <a:cubicBezTo>
                    <a:pt x="1390" y="1096"/>
                    <a:pt x="1345" y="1232"/>
                    <a:pt x="1232" y="1270"/>
                  </a:cubicBezTo>
                  <a:cubicBezTo>
                    <a:pt x="1119" y="1308"/>
                    <a:pt x="854" y="1263"/>
                    <a:pt x="733" y="1270"/>
                  </a:cubicBezTo>
                  <a:cubicBezTo>
                    <a:pt x="612" y="1277"/>
                    <a:pt x="582" y="1338"/>
                    <a:pt x="506" y="1315"/>
                  </a:cubicBezTo>
                  <a:cubicBezTo>
                    <a:pt x="430" y="1292"/>
                    <a:pt x="332" y="1209"/>
                    <a:pt x="279" y="1134"/>
                  </a:cubicBezTo>
                  <a:cubicBezTo>
                    <a:pt x="226" y="1059"/>
                    <a:pt x="227" y="938"/>
                    <a:pt x="189" y="862"/>
                  </a:cubicBezTo>
                  <a:cubicBezTo>
                    <a:pt x="151" y="786"/>
                    <a:pt x="83" y="748"/>
                    <a:pt x="53" y="680"/>
                  </a:cubicBezTo>
                  <a:cubicBezTo>
                    <a:pt x="23" y="612"/>
                    <a:pt x="0" y="521"/>
                    <a:pt x="7" y="453"/>
                  </a:cubicBezTo>
                  <a:cubicBezTo>
                    <a:pt x="14" y="385"/>
                    <a:pt x="60" y="302"/>
                    <a:pt x="98" y="272"/>
                  </a:cubicBezTo>
                  <a:cubicBezTo>
                    <a:pt x="136" y="242"/>
                    <a:pt x="181" y="272"/>
                    <a:pt x="234" y="272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00FF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pic>
        <p:nvPicPr>
          <p:cNvPr id="12331" name="Picture 43" descr="1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6000" y="3068638"/>
            <a:ext cx="7632700" cy="174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332" name="Freeform 44"/>
          <p:cNvSpPr/>
          <p:nvPr/>
        </p:nvSpPr>
        <p:spPr>
          <a:xfrm>
            <a:off x="7556500" y="3068638"/>
            <a:ext cx="1323975" cy="1455737"/>
          </a:xfrm>
          <a:custGeom>
            <a:avLst/>
            <a:gdLst>
              <a:gd name="txL" fmla="*/ 0 w 879"/>
              <a:gd name="txT" fmla="*/ 0 h 967"/>
              <a:gd name="txR" fmla="*/ 879 w 879"/>
              <a:gd name="txB" fmla="*/ 967 h 967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</a:cxnLst>
            <a:rect l="txL" t="txT" r="txR" b="txB"/>
            <a:pathLst>
              <a:path w="879" h="967">
                <a:moveTo>
                  <a:pt x="237" y="46"/>
                </a:moveTo>
                <a:lnTo>
                  <a:pt x="237" y="136"/>
                </a:lnTo>
                <a:lnTo>
                  <a:pt x="192" y="227"/>
                </a:lnTo>
                <a:lnTo>
                  <a:pt x="146" y="272"/>
                </a:lnTo>
                <a:lnTo>
                  <a:pt x="129" y="314"/>
                </a:lnTo>
                <a:lnTo>
                  <a:pt x="123" y="341"/>
                </a:lnTo>
                <a:lnTo>
                  <a:pt x="120" y="353"/>
                </a:lnTo>
                <a:lnTo>
                  <a:pt x="149" y="406"/>
                </a:lnTo>
                <a:lnTo>
                  <a:pt x="162" y="452"/>
                </a:lnTo>
                <a:lnTo>
                  <a:pt x="147" y="491"/>
                </a:lnTo>
                <a:lnTo>
                  <a:pt x="111" y="539"/>
                </a:lnTo>
                <a:lnTo>
                  <a:pt x="276" y="545"/>
                </a:lnTo>
                <a:lnTo>
                  <a:pt x="282" y="566"/>
                </a:lnTo>
                <a:lnTo>
                  <a:pt x="84" y="566"/>
                </a:lnTo>
                <a:lnTo>
                  <a:pt x="101" y="575"/>
                </a:lnTo>
                <a:lnTo>
                  <a:pt x="107" y="634"/>
                </a:lnTo>
                <a:lnTo>
                  <a:pt x="108" y="668"/>
                </a:lnTo>
                <a:lnTo>
                  <a:pt x="84" y="716"/>
                </a:lnTo>
                <a:lnTo>
                  <a:pt x="62" y="725"/>
                </a:lnTo>
                <a:lnTo>
                  <a:pt x="63" y="752"/>
                </a:lnTo>
                <a:lnTo>
                  <a:pt x="21" y="791"/>
                </a:lnTo>
                <a:lnTo>
                  <a:pt x="0" y="827"/>
                </a:lnTo>
                <a:lnTo>
                  <a:pt x="10" y="862"/>
                </a:lnTo>
                <a:lnTo>
                  <a:pt x="101" y="953"/>
                </a:lnTo>
                <a:lnTo>
                  <a:pt x="811" y="967"/>
                </a:lnTo>
                <a:lnTo>
                  <a:pt x="879" y="649"/>
                </a:lnTo>
                <a:lnTo>
                  <a:pt x="865" y="19"/>
                </a:lnTo>
                <a:lnTo>
                  <a:pt x="464" y="0"/>
                </a:lnTo>
                <a:lnTo>
                  <a:pt x="282" y="0"/>
                </a:lnTo>
                <a:lnTo>
                  <a:pt x="237" y="46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6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2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8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2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92945E-6 L -0.81771 -4.92945E-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六、布置作业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84213" y="2492375"/>
            <a:ext cx="8208963" cy="15557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作业：</a:t>
            </a:r>
            <a:r>
              <a:rPr kumimoji="0" lang="zh-CN" altLang="en-US" sz="3200" b="1" kern="1200" cap="none" spc="0" normalizeH="0" baseline="0" noProof="0"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en-US" altLang="zh-CN" sz="3200" b="1" kern="1200" cap="none" spc="0" normalizeH="0" baseline="0" noProof="0">
                <a:latin typeface="Arial" panose="020B0604020202020204" pitchFamily="34" charset="0"/>
                <a:ea typeface="楷体_GB2312" pitchFamily="49" charset="-122"/>
                <a:cs typeface="+mn-cs"/>
              </a:rPr>
              <a:t>21</a:t>
            </a:r>
            <a:r>
              <a:rPr kumimoji="0" lang="zh-CN" altLang="en-US" sz="3200" b="1" kern="1200" cap="none" spc="0" normalizeH="0" baseline="0" noProof="0">
                <a:latin typeface="楷体_GB2312" pitchFamily="49" charset="-122"/>
                <a:ea typeface="楷体_GB2312" pitchFamily="49" charset="-122"/>
                <a:cs typeface="+mn-cs"/>
              </a:rPr>
              <a:t>页，做一做第</a:t>
            </a:r>
            <a:r>
              <a:rPr kumimoji="0" lang="en-US" altLang="zh-CN" sz="3200" b="1" kern="1200" cap="none" spc="0" normalizeH="0" baseline="0" noProof="0">
                <a:latin typeface="Arial" panose="020B0604020202020204" pitchFamily="34" charset="0"/>
                <a:ea typeface="楷体_GB2312" pitchFamily="49" charset="-122"/>
                <a:cs typeface="+mn-cs"/>
              </a:rPr>
              <a:t>2</a:t>
            </a:r>
            <a:r>
              <a:rPr kumimoji="0" lang="zh-CN" altLang="en-US" sz="3200" b="1" kern="1200" cap="none" spc="0" normalizeH="0" baseline="0" noProof="0">
                <a:latin typeface="楷体_GB2312" pitchFamily="49" charset="-122"/>
                <a:ea typeface="楷体_GB2312" pitchFamily="49" charset="-122"/>
                <a:cs typeface="+mn-cs"/>
              </a:rPr>
              <a:t>题。</a:t>
            </a:r>
            <a:endParaRPr kumimoji="0" lang="zh-CN" altLang="en-US" sz="3200" b="1" kern="1200" cap="none" spc="0" normalizeH="0" baseline="0" noProof="0"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>
                <a:latin typeface="楷体_GB2312" pitchFamily="49" charset="-122"/>
                <a:ea typeface="楷体_GB2312" pitchFamily="49" charset="-122"/>
                <a:cs typeface="+mn-cs"/>
              </a:rPr>
              <a:t>      第</a:t>
            </a:r>
            <a:r>
              <a:rPr kumimoji="0" lang="en-US" altLang="zh-CN" sz="3200" b="1" kern="1200" cap="none" spc="0" normalizeH="0" baseline="0" noProof="0">
                <a:latin typeface="Arial" panose="020B0604020202020204" pitchFamily="34" charset="0"/>
                <a:ea typeface="楷体_GB2312" pitchFamily="49" charset="-122"/>
                <a:cs typeface="+mn-cs"/>
              </a:rPr>
              <a:t>22</a:t>
            </a:r>
            <a:r>
              <a:rPr kumimoji="0" lang="zh-CN" altLang="en-US" sz="3200" b="1" kern="1200" cap="none" spc="0" normalizeH="0" baseline="0" noProof="0">
                <a:latin typeface="楷体_GB2312" pitchFamily="49" charset="-122"/>
                <a:ea typeface="楷体_GB2312" pitchFamily="49" charset="-122"/>
                <a:cs typeface="+mn-cs"/>
              </a:rPr>
              <a:t>页，做一做第</a:t>
            </a:r>
            <a:r>
              <a:rPr kumimoji="0" lang="en-US" altLang="zh-CN" sz="3200" b="1" kern="1200" cap="none" spc="0" normalizeH="0" baseline="0" noProof="0">
                <a:latin typeface="Arial" panose="020B0604020202020204" pitchFamily="34" charset="0"/>
                <a:ea typeface="楷体_GB2312" pitchFamily="49" charset="-122"/>
                <a:cs typeface="+mn-cs"/>
              </a:rPr>
              <a:t>2</a:t>
            </a:r>
            <a:r>
              <a:rPr kumimoji="0" lang="zh-CN" altLang="en-US" sz="3200" b="1" kern="1200" cap="none" spc="0" normalizeH="0" baseline="0" noProof="0">
                <a:latin typeface="楷体_GB2312" pitchFamily="49" charset="-122"/>
                <a:ea typeface="楷体_GB2312" pitchFamily="49" charset="-122"/>
                <a:cs typeface="+mn-cs"/>
              </a:rPr>
              <a:t>题。</a:t>
            </a:r>
            <a:endParaRPr kumimoji="0" lang="en-US" altLang="zh-CN" sz="3200" b="1" kern="1200" cap="none" spc="0" normalizeH="0" baseline="0" noProof="0"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109" name="Picture 13" descr="9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20775" y="2708275"/>
            <a:ext cx="4387850" cy="1568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8938"/>
            <a:ext cx="6130925" cy="8509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一、复习旧知</a:t>
            </a:r>
            <a:endParaRPr kumimoji="0" lang="zh-CN" altLang="en-US" sz="3600" b="1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sp>
        <p:nvSpPr>
          <p:cNvPr id="4100" name="矩形 5"/>
          <p:cNvSpPr/>
          <p:nvPr/>
        </p:nvSpPr>
        <p:spPr>
          <a:xfrm>
            <a:off x="990600" y="4994275"/>
            <a:ext cx="72151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问题：</a:t>
            </a:r>
            <a:r>
              <a:rPr lang="en-US" altLang="zh-CN" sz="2000" b="1" dirty="0">
                <a:solidFill>
                  <a:schemeClr val="tx1"/>
                </a:solidFill>
                <a:cs typeface="Arial" panose="020B0604020202020204" pitchFamily="34" charset="0"/>
              </a:rPr>
              <a:t>1.</a:t>
            </a:r>
            <a:r>
              <a:rPr lang="zh-CN" alt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看图，你知道了什么？           </a:t>
            </a:r>
            <a:endParaRPr lang="en-US" altLang="zh-CN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51" name="矩形 5"/>
          <p:cNvSpPr/>
          <p:nvPr/>
        </p:nvSpPr>
        <p:spPr>
          <a:xfrm>
            <a:off x="1766888" y="5973763"/>
            <a:ext cx="65468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chemeClr val="tx1"/>
                </a:solidFill>
              </a:rPr>
              <a:t>3.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从右数，排在第</a:t>
            </a:r>
            <a:r>
              <a:rPr lang="en-US" altLang="zh-CN" sz="2000" b="1" dirty="0">
                <a:solidFill>
                  <a:schemeClr val="tx1"/>
                </a:solidFill>
              </a:rPr>
              <a:t>3</a:t>
            </a:r>
            <a:r>
              <a:rPr lang="zh-CN" altLang="en-US" sz="2000" b="1" dirty="0">
                <a:solidFill>
                  <a:schemeClr val="tx1"/>
                </a:solidFill>
              </a:rPr>
              <a:t>个的向日葵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是哪个？           </a:t>
            </a:r>
            <a:endParaRPr lang="en-US" altLang="zh-CN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5" name="椭圆 14"/>
          <p:cNvSpPr>
            <a:spLocks noChangeArrowheads="1"/>
          </p:cNvSpPr>
          <p:nvPr/>
        </p:nvSpPr>
        <p:spPr bwMode="auto">
          <a:xfrm>
            <a:off x="2201863" y="2932113"/>
            <a:ext cx="1160463" cy="1360488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矩形 5"/>
          <p:cNvSpPr/>
          <p:nvPr/>
        </p:nvSpPr>
        <p:spPr>
          <a:xfrm>
            <a:off x="1768475" y="5494338"/>
            <a:ext cx="65468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chemeClr val="tx1"/>
                </a:solidFill>
              </a:rPr>
              <a:t>2. </a:t>
            </a:r>
            <a:r>
              <a:rPr lang="zh-CN" altLang="en-US" sz="2000" b="1" dirty="0">
                <a:solidFill>
                  <a:schemeClr val="tx1"/>
                </a:solidFill>
              </a:rPr>
              <a:t>你又知道了什么？ </a:t>
            </a:r>
            <a:endParaRPr lang="en-US" altLang="zh-CN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pic>
        <p:nvPicPr>
          <p:cNvPr id="5128" name="Picture 12" descr="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844675"/>
            <a:ext cx="3533775" cy="936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51" grpId="0"/>
      <p:bldP spid="15" grpId="0" animBg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Rectangle 11"/>
          <p:cNvSpPr txBox="1"/>
          <p:nvPr/>
        </p:nvSpPr>
        <p:spPr>
          <a:xfrm>
            <a:off x="468313" y="1557338"/>
            <a:ext cx="6746875" cy="71913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342900" lvl="0" indent="-34290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（一）情境引出，操作感受。</a:t>
            </a:r>
            <a:endParaRPr lang="zh-CN" altLang="en-US" sz="3000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9013" y="5635625"/>
            <a:ext cx="72866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操作：用学具摆一摆，看看会有几种情况。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pic>
        <p:nvPicPr>
          <p:cNvPr id="5128" name="Picture 8" descr="9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9175" y="2460625"/>
            <a:ext cx="7013575" cy="20256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" name="Group 10"/>
          <p:cNvGrpSpPr/>
          <p:nvPr/>
        </p:nvGrpSpPr>
        <p:grpSpPr>
          <a:xfrm>
            <a:off x="989013" y="5132388"/>
            <a:ext cx="7286625" cy="457200"/>
            <a:chOff x="623" y="3233"/>
            <a:chExt cx="4590" cy="288"/>
          </a:xfrm>
        </p:grpSpPr>
        <p:sp>
          <p:nvSpPr>
            <p:cNvPr id="7175" name="矩形 3"/>
            <p:cNvSpPr/>
            <p:nvPr/>
          </p:nvSpPr>
          <p:spPr>
            <a:xfrm>
              <a:off x="623" y="3233"/>
              <a:ext cx="459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问题：把</a:t>
              </a:r>
              <a:r>
                <a:rPr lang="en-US" altLang="zh-CN" sz="2000" b="1" dirty="0">
                  <a:solidFill>
                    <a:schemeClr val="tx1"/>
                  </a:solidFill>
                </a:rPr>
                <a:t>4</a:t>
              </a:r>
              <a:r>
                <a:rPr lang="zh-CN" altLang="en-US" sz="2000" b="1" dirty="0">
                  <a:solidFill>
                    <a:schemeClr val="tx1"/>
                  </a:solidFill>
                </a:rPr>
                <a:t>个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      放到两个筐里，有几种情况？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7176" name="Picture 9" descr="9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55" y="3263"/>
              <a:ext cx="351" cy="25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508000"/>
            <a:ext cx="6130925" cy="708025"/>
          </a:xfrm>
          <a:prstGeom prst="rect">
            <a:avLst/>
          </a:prstGeom>
        </p:spPr>
        <p:txBody>
          <a:bodyPr/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二、学习</a:t>
            </a:r>
            <a:r>
              <a:rPr kumimoji="0" lang="en-US" alt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楷体_GB2312" pitchFamily="49" charset="-122"/>
                <a:cs typeface="+mn-cs"/>
              </a:rPr>
              <a:t>4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的组成</a:t>
            </a:r>
            <a:endParaRPr kumimoji="0" lang="zh-CN" altLang="en-US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" name="TextBox 31"/>
          <p:cNvSpPr txBox="1"/>
          <p:nvPr/>
        </p:nvSpPr>
        <p:spPr>
          <a:xfrm>
            <a:off x="1258888" y="3573463"/>
            <a:ext cx="500062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4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rot="5400000">
            <a:off x="1185863" y="4049713"/>
            <a:ext cx="360362" cy="360362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7" name="直接连接符 36"/>
          <p:cNvCxnSpPr/>
          <p:nvPr/>
        </p:nvCxnSpPr>
        <p:spPr>
          <a:xfrm rot="-5400000" flipH="1">
            <a:off x="1538288" y="4052888"/>
            <a:ext cx="360362" cy="360362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9" name="TextBox 38"/>
          <p:cNvSpPr txBox="1"/>
          <p:nvPr/>
        </p:nvSpPr>
        <p:spPr>
          <a:xfrm>
            <a:off x="925513" y="4359275"/>
            <a:ext cx="500062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1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52588" y="4362450"/>
            <a:ext cx="500062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3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302125" y="3576638"/>
            <a:ext cx="500063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4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933825" y="4365625"/>
            <a:ext cx="500063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2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706938" y="4365625"/>
            <a:ext cx="500062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2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342188" y="3578225"/>
            <a:ext cx="500062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4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019925" y="4365625"/>
            <a:ext cx="500063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3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740650" y="4365625"/>
            <a:ext cx="500063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1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55" name="Rectangle 11"/>
          <p:cNvSpPr txBox="1"/>
          <p:nvPr/>
        </p:nvSpPr>
        <p:spPr>
          <a:xfrm>
            <a:off x="468313" y="1557338"/>
            <a:ext cx="8229600" cy="82073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342900" lvl="0" indent="-34290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（二）反馈，了解</a:t>
            </a:r>
            <a:r>
              <a:rPr lang="en-US" altLang="zh-CN" sz="3000" b="1" dirty="0">
                <a:solidFill>
                  <a:schemeClr val="tx1"/>
                </a:solidFill>
              </a:rPr>
              <a:t>4</a:t>
            </a: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的组成。</a:t>
            </a:r>
            <a:endParaRPr lang="zh-CN" altLang="en-US" sz="3000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989013" y="5087938"/>
            <a:ext cx="58880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问题：</a:t>
            </a:r>
            <a:r>
              <a:rPr lang="en-US" altLang="zh-CN" sz="2000" b="1" dirty="0">
                <a:solidFill>
                  <a:schemeClr val="tx1"/>
                </a:solidFill>
              </a:rPr>
              <a:t>1.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你是怎么摆的？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766888" y="6067425"/>
            <a:ext cx="48212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chemeClr val="tx1"/>
                </a:solidFill>
              </a:rPr>
              <a:t>3.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有不同的分法吗？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766888" y="5588000"/>
            <a:ext cx="50371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chemeClr val="tx1"/>
                </a:solidFill>
              </a:rPr>
              <a:t>2.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你把</a:t>
            </a:r>
            <a:r>
              <a:rPr lang="en-US" altLang="zh-CN" sz="2000" b="1" dirty="0">
                <a:solidFill>
                  <a:schemeClr val="tx1"/>
                </a:solidFill>
              </a:rPr>
              <a:t>4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分成了几和几？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grpSp>
        <p:nvGrpSpPr>
          <p:cNvPr id="7" name="Group 30"/>
          <p:cNvGrpSpPr/>
          <p:nvPr/>
        </p:nvGrpSpPr>
        <p:grpSpPr>
          <a:xfrm>
            <a:off x="361950" y="2492375"/>
            <a:ext cx="2706688" cy="1019175"/>
            <a:chOff x="2699" y="255"/>
            <a:chExt cx="1705" cy="642"/>
          </a:xfrm>
        </p:grpSpPr>
        <p:sp>
          <p:nvSpPr>
            <p:cNvPr id="9245" name="AutoShape 27"/>
            <p:cNvSpPr/>
            <p:nvPr/>
          </p:nvSpPr>
          <p:spPr>
            <a:xfrm>
              <a:off x="2699" y="255"/>
              <a:ext cx="1705" cy="642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84ABF8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pic>
          <p:nvPicPr>
            <p:cNvPr id="9246" name="Picture 28" descr="9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751" y="273"/>
              <a:ext cx="1601" cy="60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8" name="Group 33"/>
          <p:cNvGrpSpPr/>
          <p:nvPr/>
        </p:nvGrpSpPr>
        <p:grpSpPr>
          <a:xfrm>
            <a:off x="3241675" y="2492375"/>
            <a:ext cx="2706688" cy="1019175"/>
            <a:chOff x="2971" y="255"/>
            <a:chExt cx="1705" cy="642"/>
          </a:xfrm>
        </p:grpSpPr>
        <p:pic>
          <p:nvPicPr>
            <p:cNvPr id="9243" name="Picture 31" descr="9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06" y="300"/>
              <a:ext cx="1625" cy="55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44" name="AutoShape 32"/>
            <p:cNvSpPr/>
            <p:nvPr/>
          </p:nvSpPr>
          <p:spPr>
            <a:xfrm>
              <a:off x="2971" y="255"/>
              <a:ext cx="1705" cy="642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84ABF8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6118225" y="2492375"/>
            <a:ext cx="2706688" cy="1019175"/>
            <a:chOff x="3424" y="436"/>
            <a:chExt cx="1705" cy="642"/>
          </a:xfrm>
        </p:grpSpPr>
        <p:sp>
          <p:nvSpPr>
            <p:cNvPr id="9241" name="AutoShape 29"/>
            <p:cNvSpPr/>
            <p:nvPr/>
          </p:nvSpPr>
          <p:spPr>
            <a:xfrm>
              <a:off x="3424" y="436"/>
              <a:ext cx="1705" cy="642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84ABF8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pic>
          <p:nvPicPr>
            <p:cNvPr id="9242" name="Picture 34" descr="9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74" y="450"/>
              <a:ext cx="1605" cy="605"/>
            </a:xfrm>
            <a:prstGeom prst="rect">
              <a:avLst/>
            </a:prstGeom>
            <a:noFill/>
            <a:ln w="9525">
              <a:noFill/>
            </a:ln>
          </p:spPr>
        </p:pic>
      </p:grpSp>
      <p:cxnSp>
        <p:nvCxnSpPr>
          <p:cNvPr id="3" name="直接连接符 35"/>
          <p:cNvCxnSpPr/>
          <p:nvPr/>
        </p:nvCxnSpPr>
        <p:spPr>
          <a:xfrm rot="5400000">
            <a:off x="4219575" y="4054475"/>
            <a:ext cx="360363" cy="360363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" name="直接连接符 36"/>
          <p:cNvCxnSpPr/>
          <p:nvPr/>
        </p:nvCxnSpPr>
        <p:spPr>
          <a:xfrm rot="-5400000" flipH="1">
            <a:off x="4572000" y="4057650"/>
            <a:ext cx="360363" cy="360363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" name="直接连接符 35"/>
          <p:cNvCxnSpPr/>
          <p:nvPr/>
        </p:nvCxnSpPr>
        <p:spPr>
          <a:xfrm rot="5400000">
            <a:off x="7278688" y="4052888"/>
            <a:ext cx="360362" cy="360362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6" name="直接连接符 36"/>
          <p:cNvCxnSpPr/>
          <p:nvPr/>
        </p:nvCxnSpPr>
        <p:spPr>
          <a:xfrm rot="-5400000" flipH="1">
            <a:off x="7631113" y="4056063"/>
            <a:ext cx="360362" cy="360362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508000"/>
            <a:ext cx="6130925" cy="708025"/>
          </a:xfrm>
          <a:prstGeom prst="rect">
            <a:avLst/>
          </a:prstGeom>
        </p:spPr>
        <p:txBody>
          <a:bodyPr/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二、学习</a:t>
            </a:r>
            <a:r>
              <a:rPr kumimoji="0" lang="en-US" alt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楷体_GB2312" pitchFamily="49" charset="-122"/>
                <a:cs typeface="+mn-cs"/>
              </a:rPr>
              <a:t>4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的组成</a:t>
            </a:r>
            <a:endParaRPr kumimoji="0" lang="zh-CN" altLang="en-US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9" grpId="0"/>
      <p:bldP spid="40" grpId="0"/>
      <p:bldP spid="42" grpId="0"/>
      <p:bldP spid="45" grpId="0"/>
      <p:bldP spid="46" grpId="0"/>
      <p:bldP spid="47" grpId="0"/>
      <p:bldP spid="50" grpId="0"/>
      <p:bldP spid="51" grpId="0"/>
      <p:bldP spid="55" grpId="0" build="allAtOnce"/>
      <p:bldP spid="57" grpId="0"/>
      <p:bldP spid="58" grpId="0"/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" name="Rectangle 11"/>
          <p:cNvSpPr txBox="1"/>
          <p:nvPr/>
        </p:nvSpPr>
        <p:spPr>
          <a:xfrm>
            <a:off x="468313" y="1557338"/>
            <a:ext cx="8229600" cy="82073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342900" lvl="0" indent="-34290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（三）梳理，掌握</a:t>
            </a:r>
            <a:r>
              <a:rPr lang="en-US" altLang="zh-CN" sz="3000" b="1" dirty="0">
                <a:solidFill>
                  <a:schemeClr val="tx1"/>
                </a:solidFill>
              </a:rPr>
              <a:t>4</a:t>
            </a: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的组成。</a:t>
            </a:r>
            <a:endParaRPr lang="zh-CN" altLang="en-US" sz="3000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989013" y="4992688"/>
            <a:ext cx="65722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问题：</a:t>
            </a:r>
            <a:r>
              <a:rPr lang="en-US" altLang="zh-CN" sz="2000" b="1" dirty="0">
                <a:solidFill>
                  <a:schemeClr val="tx1"/>
                </a:solidFill>
              </a:rPr>
              <a:t>1.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观察，你有什么发现？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766888" y="5492750"/>
            <a:ext cx="69151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chemeClr val="tx1"/>
                </a:solidFill>
              </a:rPr>
              <a:t>2.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在记的时候，你有什么好办法？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508000"/>
            <a:ext cx="6130925" cy="708025"/>
          </a:xfrm>
          <a:prstGeom prst="rect">
            <a:avLst/>
          </a:prstGeom>
        </p:spPr>
        <p:txBody>
          <a:bodyPr/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二、学习</a:t>
            </a:r>
            <a:r>
              <a:rPr kumimoji="0" lang="en-US" alt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楷体_GB2312" pitchFamily="49" charset="-122"/>
                <a:cs typeface="+mn-cs"/>
              </a:rPr>
              <a:t>4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的组成</a:t>
            </a:r>
            <a:endParaRPr kumimoji="0" lang="zh-CN" altLang="en-US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grpSp>
        <p:nvGrpSpPr>
          <p:cNvPr id="3" name="Group 42"/>
          <p:cNvGrpSpPr/>
          <p:nvPr/>
        </p:nvGrpSpPr>
        <p:grpSpPr>
          <a:xfrm>
            <a:off x="1763713" y="2652713"/>
            <a:ext cx="6019800" cy="1281112"/>
            <a:chOff x="583" y="2251"/>
            <a:chExt cx="3792" cy="807"/>
          </a:xfrm>
        </p:grpSpPr>
        <p:sp>
          <p:nvSpPr>
            <p:cNvPr id="11271" name="TextBox 31"/>
            <p:cNvSpPr txBox="1"/>
            <p:nvPr/>
          </p:nvSpPr>
          <p:spPr>
            <a:xfrm>
              <a:off x="793" y="2251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4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11272" name="直接连接符 35"/>
            <p:cNvCxnSpPr/>
            <p:nvPr/>
          </p:nvCxnSpPr>
          <p:spPr>
            <a:xfrm rot="5400000">
              <a:off x="747" y="2551"/>
              <a:ext cx="227" cy="227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1273" name="直接连接符 36"/>
            <p:cNvCxnSpPr/>
            <p:nvPr/>
          </p:nvCxnSpPr>
          <p:spPr>
            <a:xfrm rot="-5400000" flipH="1">
              <a:off x="969" y="2553"/>
              <a:ext cx="227" cy="227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1274" name="TextBox 38"/>
            <p:cNvSpPr txBox="1"/>
            <p:nvPr/>
          </p:nvSpPr>
          <p:spPr>
            <a:xfrm>
              <a:off x="583" y="2746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1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275" name="TextBox 39"/>
            <p:cNvSpPr txBox="1"/>
            <p:nvPr/>
          </p:nvSpPr>
          <p:spPr>
            <a:xfrm>
              <a:off x="1041" y="2748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3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276" name="TextBox 41"/>
            <p:cNvSpPr txBox="1"/>
            <p:nvPr/>
          </p:nvSpPr>
          <p:spPr>
            <a:xfrm>
              <a:off x="2341" y="2253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4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277" name="TextBox 44"/>
            <p:cNvSpPr txBox="1"/>
            <p:nvPr/>
          </p:nvSpPr>
          <p:spPr>
            <a:xfrm>
              <a:off x="2109" y="2750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2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278" name="TextBox 45"/>
            <p:cNvSpPr txBox="1"/>
            <p:nvPr/>
          </p:nvSpPr>
          <p:spPr>
            <a:xfrm>
              <a:off x="2596" y="2750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2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279" name="TextBox 46"/>
            <p:cNvSpPr txBox="1"/>
            <p:nvPr/>
          </p:nvSpPr>
          <p:spPr>
            <a:xfrm>
              <a:off x="3809" y="2254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4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280" name="TextBox 49"/>
            <p:cNvSpPr txBox="1"/>
            <p:nvPr/>
          </p:nvSpPr>
          <p:spPr>
            <a:xfrm>
              <a:off x="3606" y="2750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3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281" name="TextBox 50"/>
            <p:cNvSpPr txBox="1"/>
            <p:nvPr/>
          </p:nvSpPr>
          <p:spPr>
            <a:xfrm>
              <a:off x="4060" y="2750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1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11282" name="直接连接符 35"/>
            <p:cNvCxnSpPr/>
            <p:nvPr/>
          </p:nvCxnSpPr>
          <p:spPr>
            <a:xfrm rot="5400000">
              <a:off x="2289" y="2554"/>
              <a:ext cx="227" cy="227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1283" name="直接连接符 36"/>
            <p:cNvCxnSpPr/>
            <p:nvPr/>
          </p:nvCxnSpPr>
          <p:spPr>
            <a:xfrm rot="-5400000" flipH="1">
              <a:off x="2511" y="2556"/>
              <a:ext cx="227" cy="227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1284" name="直接连接符 35"/>
            <p:cNvCxnSpPr/>
            <p:nvPr/>
          </p:nvCxnSpPr>
          <p:spPr>
            <a:xfrm rot="5400000">
              <a:off x="3769" y="2553"/>
              <a:ext cx="227" cy="227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1285" name="直接连接符 36"/>
            <p:cNvCxnSpPr/>
            <p:nvPr/>
          </p:nvCxnSpPr>
          <p:spPr>
            <a:xfrm rot="-5400000" flipH="1">
              <a:off x="3991" y="2555"/>
              <a:ext cx="227" cy="227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allAtOnce"/>
      <p:bldP spid="75" grpId="0"/>
      <p:bldP spid="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三、探索</a:t>
            </a:r>
            <a:r>
              <a:rPr kumimoji="0" lang="en-US" altLang="zh-CN" sz="36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5</a:t>
            </a: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的组成</a:t>
            </a:r>
            <a:endParaRPr kumimoji="0" lang="zh-CN" altLang="en-US" sz="36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sp>
        <p:nvSpPr>
          <p:cNvPr id="27688" name="Rectangle 40"/>
          <p:cNvSpPr/>
          <p:nvPr/>
        </p:nvSpPr>
        <p:spPr>
          <a:xfrm>
            <a:off x="971550" y="5491163"/>
            <a:ext cx="6985000" cy="3968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just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操作：用学具摆一摆，看看有几种放法。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pic>
        <p:nvPicPr>
          <p:cNvPr id="13316" name="Picture 13" descr="9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47813" y="1628775"/>
            <a:ext cx="2238375" cy="2895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Picture 16" descr="9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100" y="3460750"/>
            <a:ext cx="1511300" cy="573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8" name="Picture 17" descr="9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3300" y="3429000"/>
            <a:ext cx="1511300" cy="5730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Group 21"/>
          <p:cNvGrpSpPr/>
          <p:nvPr/>
        </p:nvGrpSpPr>
        <p:grpSpPr>
          <a:xfrm>
            <a:off x="973138" y="5032375"/>
            <a:ext cx="7920037" cy="396875"/>
            <a:chOff x="567" y="3129"/>
            <a:chExt cx="4989" cy="250"/>
          </a:xfrm>
        </p:grpSpPr>
        <p:sp>
          <p:nvSpPr>
            <p:cNvPr id="13320" name="Rectangle 40"/>
            <p:cNvSpPr/>
            <p:nvPr/>
          </p:nvSpPr>
          <p:spPr>
            <a:xfrm>
              <a:off x="567" y="3129"/>
              <a:ext cx="4989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just"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问题：</a:t>
              </a:r>
              <a:r>
                <a:rPr lang="en-US" altLang="zh-CN" sz="2000" b="1" dirty="0">
                  <a:solidFill>
                    <a:schemeClr val="tx1"/>
                  </a:solidFill>
                </a:rPr>
                <a:t>5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个     放在两个         里，有几种放法？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13321" name="Picture 19" descr="9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10" y="3152"/>
              <a:ext cx="282" cy="21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2" name="Picture 20" descr="10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80" y="3146"/>
              <a:ext cx="570" cy="216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" name="Rectangle 6"/>
          <p:cNvSpPr/>
          <p:nvPr/>
        </p:nvSpPr>
        <p:spPr>
          <a:xfrm>
            <a:off x="2071688" y="4751388"/>
            <a:ext cx="5668962" cy="1492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just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问题：</a:t>
            </a:r>
            <a:r>
              <a:rPr lang="en-US" altLang="zh-CN" sz="2000" b="1" dirty="0">
                <a:solidFill>
                  <a:schemeClr val="tx1"/>
                </a:solidFill>
              </a:rPr>
              <a:t>1.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你是怎么摆的？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algn="just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2000" b="1" dirty="0">
                <a:solidFill>
                  <a:schemeClr val="tx1"/>
                </a:solidFill>
                <a:latin typeface="楷体_GB2312" pitchFamily="49" charset="-122"/>
              </a:rPr>
              <a:t>      </a:t>
            </a:r>
            <a:r>
              <a:rPr lang="en-US" altLang="zh-CN" sz="2000" b="1" dirty="0">
                <a:solidFill>
                  <a:schemeClr val="tx1"/>
                </a:solidFill>
              </a:rPr>
              <a:t>2.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你把</a:t>
            </a:r>
            <a:r>
              <a:rPr lang="en-US" altLang="zh-CN" sz="2000" b="1" dirty="0">
                <a:solidFill>
                  <a:schemeClr val="tx1"/>
                </a:solidFill>
              </a:rPr>
              <a:t>5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分成了几和几？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algn="just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2000" b="1" dirty="0">
                <a:solidFill>
                  <a:schemeClr val="tx1"/>
                </a:solidFill>
              </a:rPr>
              <a:t>           3.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有不同的分法吗？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三、探索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5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的组成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grpSp>
        <p:nvGrpSpPr>
          <p:cNvPr id="17" name="Group 33"/>
          <p:cNvGrpSpPr/>
          <p:nvPr/>
        </p:nvGrpSpPr>
        <p:grpSpPr>
          <a:xfrm>
            <a:off x="250825" y="1916113"/>
            <a:ext cx="2106613" cy="827087"/>
            <a:chOff x="295" y="1079"/>
            <a:chExt cx="1327" cy="521"/>
          </a:xfrm>
        </p:grpSpPr>
        <p:pic>
          <p:nvPicPr>
            <p:cNvPr id="15394" name="Picture 30" descr="10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13" y="1214"/>
              <a:ext cx="1292" cy="26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95" name="AutoShape 31"/>
            <p:cNvSpPr/>
            <p:nvPr/>
          </p:nvSpPr>
          <p:spPr>
            <a:xfrm>
              <a:off x="295" y="1079"/>
              <a:ext cx="1327" cy="521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84ABF8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8" name="Group 39"/>
          <p:cNvGrpSpPr/>
          <p:nvPr/>
        </p:nvGrpSpPr>
        <p:grpSpPr>
          <a:xfrm>
            <a:off x="2411413" y="1916113"/>
            <a:ext cx="2106612" cy="827087"/>
            <a:chOff x="1610" y="1207"/>
            <a:chExt cx="1327" cy="521"/>
          </a:xfrm>
        </p:grpSpPr>
        <p:pic>
          <p:nvPicPr>
            <p:cNvPr id="15392" name="Picture 35" descr="10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65" y="1365"/>
              <a:ext cx="1222" cy="2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93" name="AutoShape 36"/>
            <p:cNvSpPr/>
            <p:nvPr/>
          </p:nvSpPr>
          <p:spPr>
            <a:xfrm>
              <a:off x="1610" y="1207"/>
              <a:ext cx="1327" cy="521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84ABF8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9" name="Group 42"/>
          <p:cNvGrpSpPr/>
          <p:nvPr/>
        </p:nvGrpSpPr>
        <p:grpSpPr>
          <a:xfrm>
            <a:off x="4572000" y="1916113"/>
            <a:ext cx="2106613" cy="827087"/>
            <a:chOff x="3016" y="1207"/>
            <a:chExt cx="1327" cy="521"/>
          </a:xfrm>
        </p:grpSpPr>
        <p:pic>
          <p:nvPicPr>
            <p:cNvPr id="15390" name="Picture 40" descr="10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61" y="1364"/>
              <a:ext cx="1224" cy="2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91" name="AutoShape 41"/>
            <p:cNvSpPr/>
            <p:nvPr/>
          </p:nvSpPr>
          <p:spPr>
            <a:xfrm>
              <a:off x="3016" y="1207"/>
              <a:ext cx="1327" cy="521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84ABF8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" name="Group 44"/>
          <p:cNvGrpSpPr/>
          <p:nvPr/>
        </p:nvGrpSpPr>
        <p:grpSpPr>
          <a:xfrm>
            <a:off x="6732588" y="1916113"/>
            <a:ext cx="2106612" cy="827087"/>
            <a:chOff x="4433" y="1207"/>
            <a:chExt cx="1327" cy="521"/>
          </a:xfrm>
        </p:grpSpPr>
        <p:sp>
          <p:nvSpPr>
            <p:cNvPr id="15388" name="AutoShape 32"/>
            <p:cNvSpPr/>
            <p:nvPr/>
          </p:nvSpPr>
          <p:spPr>
            <a:xfrm>
              <a:off x="4433" y="1207"/>
              <a:ext cx="1327" cy="521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84ABF8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pic>
          <p:nvPicPr>
            <p:cNvPr id="15389" name="Picture 43" descr="10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66" y="1364"/>
              <a:ext cx="1245" cy="24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2" name="TextBox 31"/>
          <p:cNvSpPr txBox="1"/>
          <p:nvPr/>
        </p:nvSpPr>
        <p:spPr>
          <a:xfrm>
            <a:off x="1098550" y="2997200"/>
            <a:ext cx="500063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5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rot="5400000">
            <a:off x="989013" y="3473450"/>
            <a:ext cx="360362" cy="360363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7" name="直接连接符 36"/>
          <p:cNvCxnSpPr/>
          <p:nvPr/>
        </p:nvCxnSpPr>
        <p:spPr>
          <a:xfrm rot="-5400000" flipH="1">
            <a:off x="1341438" y="3476625"/>
            <a:ext cx="360362" cy="360363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9" name="TextBox 38"/>
          <p:cNvSpPr txBox="1"/>
          <p:nvPr/>
        </p:nvSpPr>
        <p:spPr>
          <a:xfrm>
            <a:off x="728663" y="3783013"/>
            <a:ext cx="500062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1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55738" y="3786188"/>
            <a:ext cx="500062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4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2" name="TextBox 31"/>
          <p:cNvSpPr txBox="1"/>
          <p:nvPr/>
        </p:nvSpPr>
        <p:spPr>
          <a:xfrm>
            <a:off x="3224213" y="2997200"/>
            <a:ext cx="500062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5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cxnSp>
        <p:nvCxnSpPr>
          <p:cNvPr id="3" name="直接连接符 35"/>
          <p:cNvCxnSpPr/>
          <p:nvPr/>
        </p:nvCxnSpPr>
        <p:spPr>
          <a:xfrm rot="5400000">
            <a:off x="3119438" y="3473450"/>
            <a:ext cx="360362" cy="360363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" name="直接连接符 36"/>
          <p:cNvCxnSpPr/>
          <p:nvPr/>
        </p:nvCxnSpPr>
        <p:spPr>
          <a:xfrm rot="-5400000" flipH="1">
            <a:off x="3471863" y="3476625"/>
            <a:ext cx="360362" cy="360363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5" name="TextBox 38"/>
          <p:cNvSpPr txBox="1"/>
          <p:nvPr/>
        </p:nvSpPr>
        <p:spPr>
          <a:xfrm>
            <a:off x="2859088" y="3783013"/>
            <a:ext cx="500062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2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6" name="TextBox 39"/>
          <p:cNvSpPr txBox="1"/>
          <p:nvPr/>
        </p:nvSpPr>
        <p:spPr>
          <a:xfrm>
            <a:off x="3586163" y="3786188"/>
            <a:ext cx="500062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3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7" name="TextBox 31"/>
          <p:cNvSpPr txBox="1"/>
          <p:nvPr/>
        </p:nvSpPr>
        <p:spPr>
          <a:xfrm>
            <a:off x="5402263" y="2997200"/>
            <a:ext cx="500062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5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cxnSp>
        <p:nvCxnSpPr>
          <p:cNvPr id="8" name="直接连接符 35"/>
          <p:cNvCxnSpPr/>
          <p:nvPr/>
        </p:nvCxnSpPr>
        <p:spPr>
          <a:xfrm rot="5400000">
            <a:off x="5308600" y="3473450"/>
            <a:ext cx="360363" cy="360363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" name="直接连接符 36"/>
          <p:cNvCxnSpPr/>
          <p:nvPr/>
        </p:nvCxnSpPr>
        <p:spPr>
          <a:xfrm rot="-5400000" flipH="1">
            <a:off x="5661025" y="3476625"/>
            <a:ext cx="360363" cy="360363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0" name="TextBox 38"/>
          <p:cNvSpPr txBox="1"/>
          <p:nvPr/>
        </p:nvSpPr>
        <p:spPr>
          <a:xfrm>
            <a:off x="5048250" y="3783013"/>
            <a:ext cx="500063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3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1" name="TextBox 39"/>
          <p:cNvSpPr txBox="1"/>
          <p:nvPr/>
        </p:nvSpPr>
        <p:spPr>
          <a:xfrm>
            <a:off x="5775325" y="3786188"/>
            <a:ext cx="500063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2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2" name="TextBox 31"/>
          <p:cNvSpPr txBox="1"/>
          <p:nvPr/>
        </p:nvSpPr>
        <p:spPr>
          <a:xfrm>
            <a:off x="7573963" y="2997200"/>
            <a:ext cx="500062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5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cxnSp>
        <p:nvCxnSpPr>
          <p:cNvPr id="13" name="直接连接符 35"/>
          <p:cNvCxnSpPr/>
          <p:nvPr/>
        </p:nvCxnSpPr>
        <p:spPr>
          <a:xfrm rot="5400000">
            <a:off x="7469188" y="3473450"/>
            <a:ext cx="360362" cy="360363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4" name="直接连接符 36"/>
          <p:cNvCxnSpPr/>
          <p:nvPr/>
        </p:nvCxnSpPr>
        <p:spPr>
          <a:xfrm rot="-5400000" flipH="1">
            <a:off x="7821613" y="3476625"/>
            <a:ext cx="360362" cy="360363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5" name="TextBox 38"/>
          <p:cNvSpPr txBox="1"/>
          <p:nvPr/>
        </p:nvSpPr>
        <p:spPr>
          <a:xfrm>
            <a:off x="7208838" y="3783013"/>
            <a:ext cx="500062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4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6" name="TextBox 39"/>
          <p:cNvSpPr txBox="1"/>
          <p:nvPr/>
        </p:nvSpPr>
        <p:spPr>
          <a:xfrm>
            <a:off x="7935913" y="3786188"/>
            <a:ext cx="500062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00" dirty="0">
                <a:solidFill>
                  <a:schemeClr val="tx1"/>
                </a:solidFill>
                <a:ea typeface="宋体" panose="02010600030101010101" pitchFamily="2" charset="-122"/>
              </a:rPr>
              <a:t>1</a:t>
            </a:r>
            <a:endParaRPr lang="zh-CN" altLang="en-US" sz="26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1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charRg st="14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34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1">
                                            <p:txEl>
                                              <p:charRg st="34" end="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9" grpId="0"/>
      <p:bldP spid="40" grpId="0"/>
      <p:bldP spid="2" grpId="0"/>
      <p:bldP spid="5" grpId="0"/>
      <p:bldP spid="6" grpId="0"/>
      <p:bldP spid="7" grpId="0"/>
      <p:bldP spid="10" grpId="0"/>
      <p:bldP spid="11" grpId="0"/>
      <p:bldP spid="12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5" name="矩形 74"/>
          <p:cNvSpPr/>
          <p:nvPr/>
        </p:nvSpPr>
        <p:spPr>
          <a:xfrm>
            <a:off x="989013" y="4991100"/>
            <a:ext cx="65722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问题：</a:t>
            </a:r>
            <a:r>
              <a:rPr lang="en-US" altLang="zh-CN" sz="2000" b="1" dirty="0">
                <a:solidFill>
                  <a:schemeClr val="tx1"/>
                </a:solidFill>
              </a:rPr>
              <a:t>1.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观察，你有什么发现？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766888" y="5491163"/>
            <a:ext cx="53101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chemeClr val="tx1"/>
                </a:solidFill>
              </a:rPr>
              <a:t>2.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在记的时候，你有什么好办法？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三、探索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5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的组成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grpSp>
        <p:nvGrpSpPr>
          <p:cNvPr id="2" name="Group 52"/>
          <p:cNvGrpSpPr/>
          <p:nvPr/>
        </p:nvGrpSpPr>
        <p:grpSpPr>
          <a:xfrm>
            <a:off x="971550" y="1989138"/>
            <a:ext cx="7124700" cy="1277937"/>
            <a:chOff x="435" y="1253"/>
            <a:chExt cx="4488" cy="805"/>
          </a:xfrm>
        </p:grpSpPr>
        <p:sp>
          <p:nvSpPr>
            <p:cNvPr id="17414" name="TextBox 31"/>
            <p:cNvSpPr txBox="1"/>
            <p:nvPr/>
          </p:nvSpPr>
          <p:spPr>
            <a:xfrm>
              <a:off x="668" y="1253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5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17415" name="直接连接符 35"/>
            <p:cNvCxnSpPr/>
            <p:nvPr/>
          </p:nvCxnSpPr>
          <p:spPr>
            <a:xfrm rot="5400000">
              <a:off x="599" y="1553"/>
              <a:ext cx="227" cy="227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7416" name="直接连接符 36"/>
            <p:cNvCxnSpPr/>
            <p:nvPr/>
          </p:nvCxnSpPr>
          <p:spPr>
            <a:xfrm rot="-5400000" flipH="1">
              <a:off x="821" y="1555"/>
              <a:ext cx="227" cy="227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7417" name="TextBox 38"/>
            <p:cNvSpPr txBox="1"/>
            <p:nvPr/>
          </p:nvSpPr>
          <p:spPr>
            <a:xfrm>
              <a:off x="435" y="1748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1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7418" name="TextBox 39"/>
            <p:cNvSpPr txBox="1"/>
            <p:nvPr/>
          </p:nvSpPr>
          <p:spPr>
            <a:xfrm>
              <a:off x="893" y="1750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4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7419" name="TextBox 31"/>
            <p:cNvSpPr txBox="1"/>
            <p:nvPr/>
          </p:nvSpPr>
          <p:spPr>
            <a:xfrm>
              <a:off x="1885" y="1253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5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17420" name="直接连接符 35"/>
            <p:cNvCxnSpPr/>
            <p:nvPr/>
          </p:nvCxnSpPr>
          <p:spPr>
            <a:xfrm rot="5400000">
              <a:off x="1819" y="1553"/>
              <a:ext cx="227" cy="227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7421" name="直接连接符 36"/>
            <p:cNvCxnSpPr/>
            <p:nvPr/>
          </p:nvCxnSpPr>
          <p:spPr>
            <a:xfrm rot="-5400000" flipH="1">
              <a:off x="2041" y="1555"/>
              <a:ext cx="227" cy="227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7422" name="TextBox 38"/>
            <p:cNvSpPr txBox="1"/>
            <p:nvPr/>
          </p:nvSpPr>
          <p:spPr>
            <a:xfrm>
              <a:off x="1655" y="1748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2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7423" name="TextBox 39"/>
            <p:cNvSpPr txBox="1"/>
            <p:nvPr/>
          </p:nvSpPr>
          <p:spPr>
            <a:xfrm>
              <a:off x="2113" y="1750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3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7424" name="TextBox 31"/>
            <p:cNvSpPr txBox="1"/>
            <p:nvPr/>
          </p:nvSpPr>
          <p:spPr>
            <a:xfrm>
              <a:off x="3148" y="1253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5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17425" name="直接连接符 35"/>
            <p:cNvCxnSpPr/>
            <p:nvPr/>
          </p:nvCxnSpPr>
          <p:spPr>
            <a:xfrm rot="5400000">
              <a:off x="3089" y="1553"/>
              <a:ext cx="227" cy="227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7426" name="直接连接符 36"/>
            <p:cNvCxnSpPr/>
            <p:nvPr/>
          </p:nvCxnSpPr>
          <p:spPr>
            <a:xfrm rot="-5400000" flipH="1">
              <a:off x="3311" y="1555"/>
              <a:ext cx="227" cy="227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7427" name="TextBox 38"/>
            <p:cNvSpPr txBox="1"/>
            <p:nvPr/>
          </p:nvSpPr>
          <p:spPr>
            <a:xfrm>
              <a:off x="2925" y="1748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3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7428" name="TextBox 39"/>
            <p:cNvSpPr txBox="1"/>
            <p:nvPr/>
          </p:nvSpPr>
          <p:spPr>
            <a:xfrm>
              <a:off x="3383" y="1750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2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7429" name="TextBox 31"/>
            <p:cNvSpPr txBox="1"/>
            <p:nvPr/>
          </p:nvSpPr>
          <p:spPr>
            <a:xfrm>
              <a:off x="4380" y="1253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5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17430" name="直接连接符 35"/>
            <p:cNvCxnSpPr/>
            <p:nvPr/>
          </p:nvCxnSpPr>
          <p:spPr>
            <a:xfrm rot="5400000">
              <a:off x="4314" y="1553"/>
              <a:ext cx="227" cy="227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7431" name="直接连接符 36"/>
            <p:cNvCxnSpPr/>
            <p:nvPr/>
          </p:nvCxnSpPr>
          <p:spPr>
            <a:xfrm rot="-5400000" flipH="1">
              <a:off x="4536" y="1555"/>
              <a:ext cx="227" cy="227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7432" name="TextBox 38"/>
            <p:cNvSpPr txBox="1"/>
            <p:nvPr/>
          </p:nvSpPr>
          <p:spPr>
            <a:xfrm>
              <a:off x="4150" y="1748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4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7433" name="TextBox 39"/>
            <p:cNvSpPr txBox="1"/>
            <p:nvPr/>
          </p:nvSpPr>
          <p:spPr>
            <a:xfrm>
              <a:off x="4608" y="1750"/>
              <a:ext cx="315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600" dirty="0">
                  <a:solidFill>
                    <a:schemeClr val="tx1"/>
                  </a:solidFill>
                  <a:ea typeface="宋体" panose="02010600030101010101" pitchFamily="2" charset="-122"/>
                </a:rPr>
                <a:t>1</a:t>
              </a:r>
              <a:endParaRPr lang="zh-CN" altLang="en-US" sz="26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77" name="Picture 13" descr="1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52650" y="5210175"/>
            <a:ext cx="5138738" cy="1263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6" name="Picture 12" descr="10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313" y="2009775"/>
            <a:ext cx="3889375" cy="1831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四、游戏中学习</a:t>
            </a:r>
            <a:r>
              <a:rPr kumimoji="0" lang="en-US" altLang="zh-CN" sz="36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的组成</a:t>
            </a:r>
            <a:endParaRPr kumimoji="0" lang="zh-CN" altLang="en-US" sz="36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71550" y="4076700"/>
            <a:ext cx="73453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要求：</a:t>
            </a:r>
            <a:r>
              <a:rPr lang="en-US" altLang="zh-CN" sz="2000" b="1" dirty="0">
                <a:solidFill>
                  <a:schemeClr val="tx1"/>
                </a:solidFill>
              </a:rPr>
              <a:t>1.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每</a:t>
            </a:r>
            <a:r>
              <a:rPr lang="en-US" altLang="zh-CN" sz="2000" b="1" dirty="0">
                <a:solidFill>
                  <a:schemeClr val="tx1"/>
                </a:solidFill>
              </a:rPr>
              <a:t>2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人有</a:t>
            </a:r>
            <a:r>
              <a:rPr lang="en-US" altLang="zh-CN" sz="2000" b="1" dirty="0">
                <a:solidFill>
                  <a:schemeClr val="tx1"/>
                </a:solidFill>
              </a:rPr>
              <a:t>3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个球，同桌同学互相玩猜球游戏。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754188" y="4581525"/>
            <a:ext cx="72009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chemeClr val="tx1"/>
                </a:solidFill>
              </a:rPr>
              <a:t>2.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师生共同玩猜球游戏。边玩边在黑板上板书</a:t>
            </a:r>
            <a:r>
              <a:rPr lang="en-US" altLang="zh-CN" sz="2000" b="1" dirty="0">
                <a:solidFill>
                  <a:schemeClr val="tx1"/>
                </a:solidFill>
              </a:rPr>
              <a:t>3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的组成。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9226" name="TextBox 12"/>
          <p:cNvSpPr txBox="1"/>
          <p:nvPr/>
        </p:nvSpPr>
        <p:spPr>
          <a:xfrm>
            <a:off x="2809875" y="5157788"/>
            <a:ext cx="571500" cy="54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3000" dirty="0">
                <a:solidFill>
                  <a:srgbClr val="FF0000"/>
                </a:solidFill>
                <a:ea typeface="宋体" panose="02010600030101010101" pitchFamily="2" charset="-122"/>
              </a:rPr>
              <a:t>2</a:t>
            </a:r>
            <a:endParaRPr lang="zh-CN" altLang="en-US" sz="3000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9227" name="TextBox 13"/>
          <p:cNvSpPr txBox="1"/>
          <p:nvPr/>
        </p:nvSpPr>
        <p:spPr>
          <a:xfrm>
            <a:off x="6788150" y="5168900"/>
            <a:ext cx="571500" cy="54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3000" dirty="0">
                <a:solidFill>
                  <a:srgbClr val="FF0000"/>
                </a:solidFill>
                <a:ea typeface="宋体" panose="02010600030101010101" pitchFamily="2" charset="-122"/>
              </a:rPr>
              <a:t>1</a:t>
            </a:r>
            <a:endParaRPr lang="zh-CN" altLang="en-US" sz="3000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pic>
        <p:nvPicPr>
          <p:cNvPr id="2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63" y="1814513"/>
            <a:ext cx="1409700" cy="89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8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9563" y="1628775"/>
            <a:ext cx="1181100" cy="1066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9226" grpId="0"/>
      <p:bldP spid="9227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楷体_GB2312"/>
        <a:cs typeface=""/>
      </a:majorFont>
      <a:minorFont>
        <a:latin typeface="Arial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655</Words>
  <Application>WPS 演示</Application>
  <PresentationFormat>全屏显示(4:3)</PresentationFormat>
  <Paragraphs>164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Arial</vt:lpstr>
      <vt:lpstr>宋体</vt:lpstr>
      <vt:lpstr>Wingdings</vt:lpstr>
      <vt:lpstr>楷体_GB2312</vt:lpstr>
      <vt:lpstr>新宋体</vt:lpstr>
      <vt:lpstr>Calibri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2</cp:revision>
  <dcterms:created xsi:type="dcterms:W3CDTF">2014-06-19T04:08:07Z</dcterms:created>
  <dcterms:modified xsi:type="dcterms:W3CDTF">2021-11-07T12:06:14Z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F4E3B602839D48168363105B4D03F2EE</vt:lpwstr>
  </property>
  <property fmtid="{D5CDD505-2E9C-101B-9397-08002B2CF9AE}" pid="3" name="KSOProductBuildVer">
    <vt:lpwstr>2052-11.1.0.11045</vt:lpwstr>
  </property>
</Properties>
</file>