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4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06425" lvl="1" indent="-1492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16025" lvl="2" indent="-3016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25625" lvl="3" indent="-4540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35225" lvl="4" indent="-6064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6064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6064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-6064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-6064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959"/>
    <p:restoredTop sz="99500"/>
  </p:normalViewPr>
  <p:slideViewPr>
    <p:cSldViewPr showGuides="1">
      <p:cViewPr varScale="1">
        <p:scale>
          <a:sx n="86" d="100"/>
          <a:sy n="86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915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 sz="1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55" name="Rectangle 3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0" hangingPunct="0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49156" name="Rectangle 4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eaLnBrk="0" hangingPunct="0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 sz="1200"/>
          </a:p>
        </p:txBody>
      </p:sp>
      <p:sp>
        <p:nvSpPr>
          <p:cNvPr id="49157" name="Rectangle 5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0" hangingPunct="0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8130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911225" eaLnBrk="1" hangingPunct="1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 sz="1200">
              <a:latin typeface="Calibri" panose="020F0502020204030204" pitchFamily="34" charset="0"/>
              <a:ea typeface="黑体" panose="02010609060101010101" pitchFamily="49" charset="-122"/>
            </a:endParaRPr>
          </a:p>
        </p:txBody>
      </p:sp>
      <p:sp>
        <p:nvSpPr>
          <p:cNvPr id="48131" name="Rectangle 3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defTabSz="911225" eaLnBrk="1" hangingPunct="1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 sz="1200">
                <a:latin typeface="Calibri" panose="020F0502020204030204" pitchFamily="34" charset="0"/>
              </a:rPr>
            </a:fld>
            <a:endParaRPr lang="zh-CN" altLang="en-US" sz="1200">
              <a:latin typeface="Calibri" panose="020F0502020204030204" pitchFamily="34" charset="0"/>
            </a:endParaRPr>
          </a:p>
        </p:txBody>
      </p:sp>
      <p:sp>
        <p:nvSpPr>
          <p:cNvPr id="48132" name="Rectangle 4"/>
          <p:cNvSpPr>
            <a:spLocks noGrp="1" noChangeAspec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8133" name="Rectangle 5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8134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defTabSz="911225" eaLnBrk="1" hangingPunct="1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 sz="1200">
              <a:latin typeface="Calibri" panose="020F0502020204030204" pitchFamily="34" charset="0"/>
            </a:endParaRPr>
          </a:p>
        </p:txBody>
      </p:sp>
      <p:sp>
        <p:nvSpPr>
          <p:cNvPr id="48135" name="Rectangle 7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 sz="1200">
                <a:latin typeface="Calibri" panose="020F0502020204030204" pitchFamily="34" charset="0"/>
              </a:rPr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09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4101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4102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showMasterSp="0">
  <p:cSld name="标题和竖排文字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1331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3317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331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showMasterSp="0">
  <p:cSld name="垂直排列标题与&#10;文本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1433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4341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4342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标题和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节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showMasterSp="0">
  <p:cSld name="两栏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showMasterSp="0">
  <p:cSld name="比较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showMasterSp="0">
  <p:cSld name="仅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showMasterSp="0">
  <p:cSld name="内容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标题和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12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5125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512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showMasterSp="0">
  <p:cSld name="图片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showMasterSp="0">
  <p:cSld name="标题和竖排文字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showMasterSp="0">
  <p:cSld name="垂直排列标题与&#10;文本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标题和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节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showMasterSp="0">
  <p:cSld name="两栏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showMasterSp="0">
  <p:cSld name="比较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showMasterSp="0">
  <p:cSld name="仅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节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14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6149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6150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showMasterSp="0">
  <p:cSld name="内容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showMasterSp="0">
  <p:cSld name="图片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showMasterSp="0">
  <p:cSld name="标题和竖排文字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showMasterSp="0">
  <p:cSld name="垂直排列标题与&#10;文本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showMasterSp="0">
  <p:cSld name="两栏内容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17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7173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717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showMasterSp="0">
  <p:cSld name="比较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2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2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819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8197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819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showMasterSp="0">
  <p:cSld name="仅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921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9221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9222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4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0245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024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showMasterSp="0">
  <p:cSld name="内容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1126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1269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1270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showMasterSp="0">
  <p:cSld name="图片与标题"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1229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defTabSz="911225">
              <a:buClr>
                <a:srgbClr val="000000"/>
              </a:buClr>
              <a:buFont typeface="Times New Roman" panose="02020603050405020304" pitchFamily="18" charset="0"/>
            </a:pPr>
            <a:endParaRPr lang="zh-CN" altLang="zh-CN">
              <a:latin typeface="Calibri" panose="020F0502020204030204" pitchFamily="34" charset="0"/>
            </a:endParaRPr>
          </a:p>
        </p:txBody>
      </p:sp>
      <p:sp>
        <p:nvSpPr>
          <p:cNvPr id="12293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>
              <a:buClr>
                <a:srgbClr val="000000"/>
              </a:buClr>
              <a:buFont typeface="Times New Roman" panose="02020603050405020304" pitchFamily="18" charset="0"/>
            </a:pPr>
            <a:fld id="{9A0DB2DC-4C9A-4742-B13C-FB6460FD3503}" type="slidenum">
              <a:rPr lang="en-US" altLang="zh-CN">
                <a:latin typeface="Calibri" panose="020F0502020204030204" pitchFamily="34" charset="0"/>
              </a:rPr>
            </a:fld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1229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defTabSz="911225">
              <a:buClr>
                <a:srgbClr val="000000"/>
              </a:buClr>
              <a:buFont typeface="Times New Roman" panose="02020603050405020304" pitchFamily="18" charset="0"/>
            </a:pPr>
            <a:fld id="{BB962C8B-B14F-4D97-AF65-F5344CB8AC3E}" type="datetime1">
              <a:rPr lang="zh-CN" altLang="en-US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4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buFont typeface="Times New Roman" panose="02020603050405020304" pitchFamily="18" charset="0"/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defTabSz="911225" eaLnBrk="1" hangingPunct="1">
              <a:buClr>
                <a:srgbClr val="000000"/>
              </a:buClr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buFont typeface="Times New Roman" panose="02020603050405020304" pitchFamily="18" charset="0"/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defTabSz="911225" eaLnBrk="1" hangingPunct="1">
              <a:buClr>
                <a:srgbClr val="000000"/>
              </a:buClr>
            </a:pPr>
            <a:endParaRPr lang="zh-CN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algn="r">
              <a:buFont typeface="Times New Roman" panose="02020603050405020304" pitchFamily="18" charset="0"/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Clr>
                <a:srgbClr val="000000"/>
              </a:buClr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Times New Roman" panose="02020603050405020304" pitchFamily="18" charset="0"/>
        <a:buNone/>
        <a:defRPr kumimoji="0" sz="4400" b="0" i="0" u="none" kern="1200" baseline="0">
          <a:solidFill>
            <a:srgbClr val="000000"/>
          </a:solidFill>
          <a:effectLst/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339725" indent="-3397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39775" indent="-28257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398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970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42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7813" y="420688"/>
            <a:ext cx="4873625" cy="59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 Box 3"/>
          <p:cNvSpPr/>
          <p:nvPr/>
        </p:nvSpPr>
        <p:spPr>
          <a:xfrm>
            <a:off x="1301750" y="431800"/>
            <a:ext cx="2811463" cy="4826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>
              <a:buClr>
                <a:srgbClr val="000000"/>
              </a:buClr>
              <a:buFont typeface="Times New Roman" panose="02020603050405020304" pitchFamily="18" charset="0"/>
            </a:pPr>
            <a:r>
              <a:rPr lang="zh-CN" altLang="en-US" sz="2600" b="1">
                <a:solidFill>
                  <a:srgbClr val="FFFF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小学数学名师课件</a:t>
            </a:r>
            <a:endParaRPr lang="zh-CN" altLang="en-US" sz="2600" b="1">
              <a:solidFill>
                <a:srgbClr val="FFFF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2" name="Picture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51750" y="506413"/>
            <a:ext cx="1187450" cy="44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3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3175" y="1444625"/>
            <a:ext cx="9144000" cy="4492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4" name="Text Box 6"/>
          <p:cNvSpPr/>
          <p:nvPr/>
        </p:nvSpPr>
        <p:spPr>
          <a:xfrm>
            <a:off x="890588" y="5611813"/>
            <a:ext cx="2073275" cy="654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zh-CN" sz="3700" b="1">
                <a:solidFill>
                  <a:srgbClr val="A6A6A6"/>
                </a:solidFill>
                <a:latin typeface="Dotum" pitchFamily="34" charset="-127"/>
                <a:ea typeface="Dotum" pitchFamily="34" charset="-127"/>
                <a:sym typeface="Wingdings" panose="05000000000000000000" pitchFamily="2" charset="2"/>
              </a:rPr>
              <a:t>SHUXUE</a:t>
            </a:r>
            <a:endParaRPr lang="zh-CN" altLang="zh-CN" sz="3700" b="1">
              <a:solidFill>
                <a:srgbClr val="A6A6A6"/>
              </a:solidFill>
              <a:latin typeface="Dotum" pitchFamily="34" charset="-127"/>
              <a:ea typeface="Dotum" pitchFamily="34" charset="-127"/>
              <a:sym typeface="Wingdings" panose="05000000000000000000" pitchFamily="2" charset="2"/>
            </a:endParaRPr>
          </a:p>
        </p:txBody>
      </p:sp>
      <p:sp>
        <p:nvSpPr>
          <p:cNvPr id="2055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6" name="Rectangle 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Times New Roman" panose="02020603050405020304" pitchFamily="18" charset="0"/>
        <a:buNone/>
        <a:defRPr kumimoji="0" sz="4400" b="0" i="0" u="none" kern="1200" baseline="0">
          <a:solidFill>
            <a:srgbClr val="000000"/>
          </a:solidFill>
          <a:effectLst/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339725" indent="-3397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39775" indent="-28257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398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970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42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9FC">
                <a:alpha val="100000"/>
              </a:srgbClr>
            </a:gs>
            <a:gs pos="74001">
              <a:srgbClr val="B0C6E1">
                <a:alpha val="100000"/>
              </a:srgbClr>
            </a:gs>
            <a:gs pos="83000">
              <a:srgbClr val="B0C6E1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cxnSp>
        <p:nvCxnSpPr>
          <p:cNvPr id="3074" name="Line 2"/>
          <p:cNvCxnSpPr/>
          <p:nvPr/>
        </p:nvCxnSpPr>
        <p:spPr>
          <a:xfrm flipV="1">
            <a:off x="-23812" y="665163"/>
            <a:ext cx="9167812" cy="0"/>
          </a:xfrm>
          <a:prstGeom prst="line">
            <a:avLst/>
          </a:prstGeom>
          <a:ln w="9525" cap="flat" cmpd="sng">
            <a:solidFill>
              <a:srgbClr val="0195D4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75" name="Line 3"/>
          <p:cNvCxnSpPr/>
          <p:nvPr/>
        </p:nvCxnSpPr>
        <p:spPr>
          <a:xfrm flipV="1">
            <a:off x="-23812" y="696913"/>
            <a:ext cx="9167812" cy="0"/>
          </a:xfrm>
          <a:prstGeom prst="line">
            <a:avLst/>
          </a:prstGeom>
          <a:ln w="9525" cap="flat" cmpd="sng">
            <a:solidFill>
              <a:srgbClr val="0195D4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3076" name="Picture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4163" y="247650"/>
            <a:ext cx="822325" cy="344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Rectang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8" name="Rectangle 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Times New Roman" panose="02020603050405020304" pitchFamily="18" charset="0"/>
        <a:buNone/>
        <a:defRPr kumimoji="0" sz="4400" b="0" i="0" u="none" kern="1200" baseline="0">
          <a:solidFill>
            <a:srgbClr val="000000"/>
          </a:solidFill>
          <a:effectLst/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339725" indent="-3397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39775" indent="-28257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398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970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4225" indent="-22542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7890" name="Text Box 3"/>
          <p:cNvSpPr/>
          <p:nvPr/>
        </p:nvSpPr>
        <p:spPr>
          <a:xfrm>
            <a:off x="1403350" y="1905000"/>
            <a:ext cx="2320925" cy="539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b="1">
                <a:solidFill>
                  <a:srgbClr val="FFFF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一年级 上册</a:t>
            </a:r>
            <a:endParaRPr lang="zh-CN" altLang="en-US" b="1">
              <a:solidFill>
                <a:srgbClr val="FFFF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891" name="Text Box 4"/>
          <p:cNvSpPr/>
          <p:nvPr/>
        </p:nvSpPr>
        <p:spPr>
          <a:xfrm>
            <a:off x="6227763" y="1905000"/>
            <a:ext cx="1828800" cy="577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3200" b="1">
                <a:solidFill>
                  <a:srgbClr val="F2F2F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第五单元</a:t>
            </a:r>
            <a:endParaRPr lang="zh-CN" altLang="en-US" sz="3200" b="1">
              <a:solidFill>
                <a:srgbClr val="F2F2F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892" name="Text Box 5"/>
          <p:cNvSpPr/>
          <p:nvPr/>
        </p:nvSpPr>
        <p:spPr>
          <a:xfrm>
            <a:off x="2584450" y="3284538"/>
            <a:ext cx="3846513" cy="815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4800" b="1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4800" b="1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、</a:t>
            </a:r>
            <a:r>
              <a:rPr lang="en-US" altLang="zh-CN" sz="4800" b="1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r>
              <a:rPr lang="zh-CN" altLang="en-US" sz="4800" b="1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的加减法</a:t>
            </a:r>
            <a:endParaRPr lang="zh-CN" altLang="en-US" sz="4800" b="1">
              <a:solidFill>
                <a:srgbClr val="FFFFFF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7106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107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108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109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110" name="Text Box 6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复习导入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7111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7112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7113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课堂总结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7114" name="Rectangle 10"/>
          <p:cNvSpPr/>
          <p:nvPr/>
        </p:nvSpPr>
        <p:spPr>
          <a:xfrm>
            <a:off x="395288" y="2693988"/>
            <a:ext cx="8353425" cy="715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717550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3200"/>
              <a:t>这节课你有哪些收获？还有什么问题吗？</a:t>
            </a:r>
            <a:endParaRPr lang="zh-CN" altLang="zh-CN" sz="2400"/>
          </a:p>
        </p:txBody>
      </p:sp>
      <p:sp>
        <p:nvSpPr>
          <p:cNvPr id="47115" name="WordArt 11"/>
          <p:cNvSpPr>
            <a:spLocks noTextEdit="1"/>
          </p:cNvSpPr>
          <p:nvPr/>
        </p:nvSpPr>
        <p:spPr>
          <a:xfrm>
            <a:off x="379413" y="925513"/>
            <a:ext cx="20891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谈收获谈收获</a:t>
            </a:r>
            <a:endParaRPr lang="zh-CN" altLang="en-US" sz="3600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pic>
        <p:nvPicPr>
          <p:cNvPr id="47116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074400" y="12522200"/>
            <a:ext cx="3556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8914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5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7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8" name="Text Box 6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复习导入</a:t>
            </a:r>
            <a:endParaRPr lang="zh-CN" altLang="en-US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919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920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921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课堂总结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922" name="Rectangle 10"/>
          <p:cNvSpPr/>
          <p:nvPr/>
        </p:nvSpPr>
        <p:spPr>
          <a:xfrm>
            <a:off x="1619250" y="1989138"/>
            <a:ext cx="6408738" cy="3754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en-US" altLang="zh-CN" sz="3600"/>
              <a:t>2</a:t>
            </a:r>
            <a:r>
              <a:rPr lang="zh-CN" altLang="en-US" sz="3600"/>
              <a:t>＋</a:t>
            </a:r>
            <a:r>
              <a:rPr lang="en-US" altLang="zh-CN" sz="3600"/>
              <a:t>1</a:t>
            </a:r>
            <a:r>
              <a:rPr lang="zh-CN" altLang="en-US" sz="3600"/>
              <a:t>＝</a:t>
            </a:r>
            <a:r>
              <a:rPr lang="en-US" altLang="zh-CN" sz="3600"/>
              <a:t>          5</a:t>
            </a:r>
            <a:r>
              <a:rPr lang="zh-CN" altLang="en-US" sz="3600"/>
              <a:t>－</a:t>
            </a:r>
            <a:r>
              <a:rPr lang="en-US" altLang="zh-CN" sz="3600"/>
              <a:t>2</a:t>
            </a:r>
            <a:r>
              <a:rPr lang="zh-CN" altLang="en-US" sz="3600"/>
              <a:t>＝</a:t>
            </a:r>
            <a:r>
              <a:rPr lang="en-US" altLang="zh-CN" sz="3600"/>
              <a:t>            2</a:t>
            </a:r>
            <a:r>
              <a:rPr lang="zh-CN" altLang="en-US" sz="3600"/>
              <a:t>＋</a:t>
            </a:r>
            <a:r>
              <a:rPr lang="en-US" altLang="zh-CN" sz="3600"/>
              <a:t>3</a:t>
            </a:r>
            <a:r>
              <a:rPr lang="zh-CN" altLang="en-US" sz="3600"/>
              <a:t>＝</a:t>
            </a:r>
            <a:r>
              <a:rPr lang="en-US" altLang="zh-CN" sz="3600"/>
              <a:t>          4</a:t>
            </a:r>
            <a:r>
              <a:rPr lang="zh-CN" altLang="en-US" sz="3600"/>
              <a:t>＋</a:t>
            </a:r>
            <a:r>
              <a:rPr lang="en-US" altLang="zh-CN" sz="3600"/>
              <a:t>0</a:t>
            </a:r>
            <a:r>
              <a:rPr lang="zh-CN" altLang="en-US" sz="3600"/>
              <a:t>＝</a:t>
            </a:r>
            <a:endParaRPr lang="en-US" altLang="zh-CN" sz="3600"/>
          </a:p>
          <a:p>
            <a:pPr marL="0" lvl="0" indent="0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en-US" altLang="zh-CN" sz="3600"/>
              <a:t>5</a:t>
            </a:r>
            <a:r>
              <a:rPr lang="zh-CN" altLang="en-US" sz="3600"/>
              <a:t>－</a:t>
            </a:r>
            <a:r>
              <a:rPr lang="en-US" altLang="zh-CN" sz="3600"/>
              <a:t>3</a:t>
            </a:r>
            <a:r>
              <a:rPr lang="zh-CN" altLang="en-US" sz="3600"/>
              <a:t>＝</a:t>
            </a:r>
            <a:r>
              <a:rPr lang="en-US" altLang="zh-CN" sz="3600"/>
              <a:t>          1</a:t>
            </a:r>
            <a:r>
              <a:rPr lang="zh-CN" altLang="en-US" sz="3600"/>
              <a:t>＋</a:t>
            </a:r>
            <a:r>
              <a:rPr lang="en-US" altLang="zh-CN" sz="3600"/>
              <a:t>3</a:t>
            </a:r>
            <a:r>
              <a:rPr lang="zh-CN" altLang="en-US" sz="3600"/>
              <a:t>＝</a:t>
            </a:r>
            <a:r>
              <a:rPr lang="en-US" altLang="zh-CN" sz="3600"/>
              <a:t>            2</a:t>
            </a:r>
            <a:r>
              <a:rPr lang="zh-CN" altLang="en-US" sz="3600"/>
              <a:t>－</a:t>
            </a:r>
            <a:r>
              <a:rPr lang="en-US" altLang="zh-CN" sz="3600"/>
              <a:t>1</a:t>
            </a:r>
            <a:r>
              <a:rPr lang="zh-CN" altLang="en-US" sz="3600"/>
              <a:t>＝</a:t>
            </a:r>
            <a:r>
              <a:rPr lang="en-US" altLang="zh-CN" sz="3600"/>
              <a:t>          3</a:t>
            </a:r>
            <a:r>
              <a:rPr lang="zh-CN" altLang="en-US" sz="3600"/>
              <a:t>－</a:t>
            </a:r>
            <a:r>
              <a:rPr lang="en-US" altLang="zh-CN" sz="3600"/>
              <a:t>1</a:t>
            </a:r>
            <a:r>
              <a:rPr lang="zh-CN" altLang="en-US" sz="3600"/>
              <a:t>＝</a:t>
            </a:r>
            <a:endParaRPr lang="en-US" altLang="zh-CN" sz="3600"/>
          </a:p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 sz="2200"/>
          </a:p>
        </p:txBody>
      </p:sp>
      <p:sp>
        <p:nvSpPr>
          <p:cNvPr id="38923" name="WordArt 11"/>
          <p:cNvSpPr>
            <a:spLocks noTextEdit="1"/>
          </p:cNvSpPr>
          <p:nvPr/>
        </p:nvSpPr>
        <p:spPr>
          <a:xfrm>
            <a:off x="684213" y="1052513"/>
            <a:ext cx="2081212" cy="650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算一算算一算</a:t>
            </a:r>
            <a:endParaRPr lang="zh-CN" altLang="en-US" sz="3600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38924" name="Text Box 12"/>
          <p:cNvSpPr/>
          <p:nvPr/>
        </p:nvSpPr>
        <p:spPr>
          <a:xfrm>
            <a:off x="3148013" y="2141538"/>
            <a:ext cx="11525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endParaRPr lang="en-US" altLang="zh-CN" sz="3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38925" name="Text Box 13"/>
          <p:cNvSpPr/>
          <p:nvPr/>
        </p:nvSpPr>
        <p:spPr>
          <a:xfrm>
            <a:off x="3148013" y="2949575"/>
            <a:ext cx="115252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endParaRPr lang="en-US" altLang="zh-CN" sz="3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38926" name="Text Box 14"/>
          <p:cNvSpPr/>
          <p:nvPr/>
        </p:nvSpPr>
        <p:spPr>
          <a:xfrm>
            <a:off x="3148013" y="3740150"/>
            <a:ext cx="11525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en-US" altLang="zh-CN" sz="3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38927" name="Text Box 15"/>
          <p:cNvSpPr/>
          <p:nvPr/>
        </p:nvSpPr>
        <p:spPr>
          <a:xfrm>
            <a:off x="3109913" y="4586288"/>
            <a:ext cx="11525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endParaRPr lang="en-US" altLang="zh-CN" sz="3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38928" name="Text Box 16"/>
          <p:cNvSpPr/>
          <p:nvPr/>
        </p:nvSpPr>
        <p:spPr>
          <a:xfrm>
            <a:off x="6769100" y="4586288"/>
            <a:ext cx="11525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en-US" altLang="zh-CN" sz="3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38929" name="Text Box 17"/>
          <p:cNvSpPr/>
          <p:nvPr/>
        </p:nvSpPr>
        <p:spPr>
          <a:xfrm>
            <a:off x="6788150" y="3740150"/>
            <a:ext cx="11525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en-US" altLang="zh-CN" sz="3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38930" name="Text Box 18"/>
          <p:cNvSpPr/>
          <p:nvPr/>
        </p:nvSpPr>
        <p:spPr>
          <a:xfrm>
            <a:off x="6783388" y="2949575"/>
            <a:ext cx="11509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en-US" altLang="zh-CN" sz="3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38931" name="Text Box 19"/>
          <p:cNvSpPr/>
          <p:nvPr/>
        </p:nvSpPr>
        <p:spPr>
          <a:xfrm>
            <a:off x="6780213" y="2141538"/>
            <a:ext cx="11509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endParaRPr lang="en-US" altLang="zh-CN" sz="3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5" grpId="0" animBg="1"/>
      <p:bldP spid="38926" grpId="0" animBg="1"/>
      <p:bldP spid="38927" grpId="0" animBg="1"/>
      <p:bldP spid="38928" grpId="0" animBg="1"/>
      <p:bldP spid="38929" grpId="0" animBg="1"/>
      <p:bldP spid="38930" grpId="0" animBg="1"/>
      <p:bldP spid="389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9938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39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0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1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2" name="Text Box 6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复习导入</a:t>
            </a:r>
            <a:endParaRPr lang="zh-CN" altLang="en-US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943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944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945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课堂总结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946" name="WordArt 10"/>
          <p:cNvSpPr>
            <a:spLocks noTextEdit="1"/>
          </p:cNvSpPr>
          <p:nvPr/>
        </p:nvSpPr>
        <p:spPr>
          <a:xfrm>
            <a:off x="650875" y="984250"/>
            <a:ext cx="2081213" cy="650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填一填填一填</a:t>
            </a:r>
            <a:endParaRPr lang="zh-CN" altLang="en-US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39947" name="Rectangle 11"/>
          <p:cNvSpPr/>
          <p:nvPr/>
        </p:nvSpPr>
        <p:spPr>
          <a:xfrm>
            <a:off x="1619250" y="1989138"/>
            <a:ext cx="6700838" cy="2227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en-US" altLang="zh-CN" sz="2800"/>
              <a:t>6         6         7        7</a:t>
            </a:r>
            <a:endParaRPr lang="en-US" altLang="zh-CN" sz="2800"/>
          </a:p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en-US" altLang="zh-CN" sz="2800"/>
              <a:t>    </a:t>
            </a:r>
            <a:endParaRPr lang="en-US" altLang="zh-CN" sz="2800"/>
          </a:p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en-US" altLang="zh-CN" sz="2800"/>
          </a:p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en-US" altLang="zh-CN" sz="2800"/>
              <a:t>  1     4             2    3    </a:t>
            </a:r>
            <a:endParaRPr lang="en-US" altLang="zh-CN" sz="2800"/>
          </a:p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 sz="2800"/>
          </a:p>
        </p:txBody>
      </p:sp>
      <p:grpSp>
        <p:nvGrpSpPr>
          <p:cNvPr id="39948" name="Group 12"/>
          <p:cNvGrpSpPr/>
          <p:nvPr/>
        </p:nvGrpSpPr>
        <p:grpSpPr>
          <a:xfrm>
            <a:off x="1403350" y="2492375"/>
            <a:ext cx="792163" cy="649288"/>
            <a:chOff x="884" y="1570"/>
            <a:chExt cx="499" cy="409"/>
          </a:xfrm>
        </p:grpSpPr>
        <p:cxnSp>
          <p:nvCxnSpPr>
            <p:cNvPr id="39949" name="Line 13"/>
            <p:cNvCxnSpPr/>
            <p:nvPr/>
          </p:nvCxnSpPr>
          <p:spPr>
            <a:xfrm flipH="1">
              <a:off x="884" y="1570"/>
              <a:ext cx="250" cy="40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39950" name="Line 14"/>
            <p:cNvCxnSpPr/>
            <p:nvPr/>
          </p:nvCxnSpPr>
          <p:spPr>
            <a:xfrm flipH="1" flipV="1">
              <a:off x="1134" y="1570"/>
              <a:ext cx="249" cy="40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39951" name="Group 15"/>
          <p:cNvGrpSpPr/>
          <p:nvPr/>
        </p:nvGrpSpPr>
        <p:grpSpPr>
          <a:xfrm>
            <a:off x="3195638" y="2492375"/>
            <a:ext cx="792162" cy="649288"/>
            <a:chOff x="2109" y="1570"/>
            <a:chExt cx="499" cy="409"/>
          </a:xfrm>
        </p:grpSpPr>
        <p:cxnSp>
          <p:nvCxnSpPr>
            <p:cNvPr id="39952" name="Line 16"/>
            <p:cNvCxnSpPr/>
            <p:nvPr/>
          </p:nvCxnSpPr>
          <p:spPr>
            <a:xfrm flipH="1">
              <a:off x="2109" y="1570"/>
              <a:ext cx="249" cy="40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39953" name="Line 17"/>
            <p:cNvCxnSpPr/>
            <p:nvPr/>
          </p:nvCxnSpPr>
          <p:spPr>
            <a:xfrm flipH="1" flipV="1">
              <a:off x="2358" y="1570"/>
              <a:ext cx="250" cy="40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39954" name="Group 18"/>
          <p:cNvGrpSpPr/>
          <p:nvPr/>
        </p:nvGrpSpPr>
        <p:grpSpPr>
          <a:xfrm>
            <a:off x="4987925" y="2492375"/>
            <a:ext cx="790575" cy="649288"/>
            <a:chOff x="3334" y="1570"/>
            <a:chExt cx="498" cy="409"/>
          </a:xfrm>
        </p:grpSpPr>
        <p:cxnSp>
          <p:nvCxnSpPr>
            <p:cNvPr id="39955" name="Line 19"/>
            <p:cNvCxnSpPr/>
            <p:nvPr/>
          </p:nvCxnSpPr>
          <p:spPr>
            <a:xfrm flipH="1">
              <a:off x="3334" y="1570"/>
              <a:ext cx="249" cy="40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39956" name="Line 20"/>
            <p:cNvCxnSpPr/>
            <p:nvPr/>
          </p:nvCxnSpPr>
          <p:spPr>
            <a:xfrm flipH="1" flipV="1">
              <a:off x="3583" y="1570"/>
              <a:ext cx="249" cy="40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39957" name="Group 21"/>
          <p:cNvGrpSpPr/>
          <p:nvPr/>
        </p:nvGrpSpPr>
        <p:grpSpPr>
          <a:xfrm>
            <a:off x="6546850" y="2492375"/>
            <a:ext cx="792163" cy="649288"/>
            <a:chOff x="4467" y="1570"/>
            <a:chExt cx="499" cy="409"/>
          </a:xfrm>
        </p:grpSpPr>
        <p:cxnSp>
          <p:nvCxnSpPr>
            <p:cNvPr id="39958" name="Line 22"/>
            <p:cNvCxnSpPr/>
            <p:nvPr/>
          </p:nvCxnSpPr>
          <p:spPr>
            <a:xfrm flipH="1">
              <a:off x="4467" y="1570"/>
              <a:ext cx="250" cy="40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39959" name="Line 23"/>
            <p:cNvCxnSpPr/>
            <p:nvPr/>
          </p:nvCxnSpPr>
          <p:spPr>
            <a:xfrm flipH="1" flipV="1">
              <a:off x="4717" y="1570"/>
              <a:ext cx="249" cy="409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39960" name="Text Box 24"/>
          <p:cNvSpPr/>
          <p:nvPr/>
        </p:nvSpPr>
        <p:spPr>
          <a:xfrm>
            <a:off x="971550" y="3213100"/>
            <a:ext cx="792163" cy="430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 sz="2200"/>
          </a:p>
        </p:txBody>
      </p:sp>
      <p:sp>
        <p:nvSpPr>
          <p:cNvPr id="39961" name="Rectangle 25"/>
          <p:cNvSpPr/>
          <p:nvPr/>
        </p:nvSpPr>
        <p:spPr>
          <a:xfrm>
            <a:off x="1187450" y="3284538"/>
            <a:ext cx="431800" cy="431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 sz="2200"/>
          </a:p>
        </p:txBody>
      </p:sp>
      <p:sp>
        <p:nvSpPr>
          <p:cNvPr id="39962" name="Rectangle 26"/>
          <p:cNvSpPr/>
          <p:nvPr/>
        </p:nvSpPr>
        <p:spPr>
          <a:xfrm>
            <a:off x="3856038" y="3357563"/>
            <a:ext cx="431800" cy="431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 sz="2200"/>
          </a:p>
        </p:txBody>
      </p:sp>
      <p:sp>
        <p:nvSpPr>
          <p:cNvPr id="39963" name="Rectangle 27"/>
          <p:cNvSpPr/>
          <p:nvPr/>
        </p:nvSpPr>
        <p:spPr>
          <a:xfrm>
            <a:off x="4860925" y="3284538"/>
            <a:ext cx="433388" cy="433387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 sz="2200"/>
          </a:p>
        </p:txBody>
      </p:sp>
      <p:sp>
        <p:nvSpPr>
          <p:cNvPr id="39964" name="Rectangle 28"/>
          <p:cNvSpPr/>
          <p:nvPr/>
        </p:nvSpPr>
        <p:spPr>
          <a:xfrm>
            <a:off x="7169150" y="3284538"/>
            <a:ext cx="431800" cy="431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 sz="2200"/>
          </a:p>
        </p:txBody>
      </p:sp>
      <p:sp>
        <p:nvSpPr>
          <p:cNvPr id="39965" name="Text Box 29"/>
          <p:cNvSpPr/>
          <p:nvPr/>
        </p:nvSpPr>
        <p:spPr>
          <a:xfrm>
            <a:off x="1260475" y="3284538"/>
            <a:ext cx="431800" cy="492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endParaRPr lang="en-US" altLang="zh-CN" sz="2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39966" name="Text Box 30"/>
          <p:cNvSpPr/>
          <p:nvPr/>
        </p:nvSpPr>
        <p:spPr>
          <a:xfrm>
            <a:off x="3856038" y="3357563"/>
            <a:ext cx="43180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en-US" altLang="zh-CN" sz="2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39967" name="Text Box 31"/>
          <p:cNvSpPr/>
          <p:nvPr/>
        </p:nvSpPr>
        <p:spPr>
          <a:xfrm>
            <a:off x="4860925" y="3284538"/>
            <a:ext cx="433388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endParaRPr lang="en-US" altLang="zh-CN" sz="2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39968" name="Text Box 32"/>
          <p:cNvSpPr/>
          <p:nvPr/>
        </p:nvSpPr>
        <p:spPr>
          <a:xfrm>
            <a:off x="7156450" y="3284538"/>
            <a:ext cx="43180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en-US" altLang="zh-CN" sz="26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5" grpId="0" animBg="1"/>
      <p:bldP spid="39966" grpId="0" animBg="1"/>
      <p:bldP spid="39967" grpId="0" animBg="1"/>
      <p:bldP spid="3996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62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63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65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66" name="Text Box 6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复习导入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0967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en-US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0968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0969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课堂总结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0970" name="WordArt 10"/>
          <p:cNvSpPr>
            <a:spLocks noTextEdit="1"/>
          </p:cNvSpPr>
          <p:nvPr/>
        </p:nvSpPr>
        <p:spPr>
          <a:xfrm>
            <a:off x="630238" y="966788"/>
            <a:ext cx="2370137" cy="407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3600" b="1">
                <a:noFill/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教学5＋1和1＋5教学</a:t>
            </a:r>
            <a:r>
              <a:rPr lang="zh-CN" altLang="en-US" sz="3600" b="1">
                <a:noFill/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5＋</a:t>
            </a:r>
            <a:r>
              <a:rPr lang="zh-CN" altLang="en-US" sz="3600" b="1">
                <a:noFill/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1和</a:t>
            </a:r>
            <a:r>
              <a:rPr lang="zh-CN" altLang="en-US" sz="3600" b="1">
                <a:noFill/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1＋</a:t>
            </a:r>
            <a:r>
              <a:rPr lang="zh-CN" altLang="en-US" sz="3600" b="1">
                <a:noFill/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endParaRPr lang="zh-CN" altLang="en-US" sz="3600" b="1">
              <a:noFill/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40971" name="Text Box 11"/>
          <p:cNvSpPr/>
          <p:nvPr/>
        </p:nvSpPr>
        <p:spPr>
          <a:xfrm>
            <a:off x="323850" y="4064000"/>
            <a:ext cx="7993063" cy="427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indent="717550" defTabSz="914400">
              <a:spcBef>
                <a:spcPct val="2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1.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你能根据摆好的图片写一道加法算式吗？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72" name="Text Box 12"/>
          <p:cNvSpPr/>
          <p:nvPr/>
        </p:nvSpPr>
        <p:spPr>
          <a:xfrm>
            <a:off x="1071563" y="4581525"/>
            <a:ext cx="7389812" cy="5143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914400">
              <a:lnSpc>
                <a:spcPct val="12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2.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为什么同一幅图两人列出的算式不同呢？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73" name="Rectangle 14"/>
          <p:cNvSpPr/>
          <p:nvPr/>
        </p:nvSpPr>
        <p:spPr>
          <a:xfrm>
            <a:off x="6299200" y="2171700"/>
            <a:ext cx="1801813" cy="157003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p>
            <a:pPr defTabSz="914400" eaLnBrk="0" hangingPunct="0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en-US" altLang="zh-CN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endParaRPr lang="en-US" altLang="zh-CN" sz="32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 eaLnBrk="0" hangingPunct="0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en-US" altLang="zh-CN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endParaRPr lang="en-US" altLang="zh-CN" sz="320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40974" name="Text Box 15"/>
          <p:cNvSpPr/>
          <p:nvPr/>
        </p:nvSpPr>
        <p:spPr>
          <a:xfrm>
            <a:off x="1044575" y="5075238"/>
            <a:ext cx="7389813" cy="5143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914400">
              <a:lnSpc>
                <a:spcPct val="12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3.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你是怎样计算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和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的？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75" name="Rectangle 16"/>
          <p:cNvSpPr/>
          <p:nvPr/>
        </p:nvSpPr>
        <p:spPr>
          <a:xfrm>
            <a:off x="971550" y="5589588"/>
            <a:ext cx="7129463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4.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观察比较这两道算式，你发现了什么？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76" name="Text Box 17"/>
          <p:cNvSpPr/>
          <p:nvPr/>
        </p:nvSpPr>
        <p:spPr>
          <a:xfrm>
            <a:off x="7497763" y="2281238"/>
            <a:ext cx="603250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endParaRPr lang="en-US" altLang="zh-CN" sz="32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40977" name="Text Box 18"/>
          <p:cNvSpPr/>
          <p:nvPr/>
        </p:nvSpPr>
        <p:spPr>
          <a:xfrm>
            <a:off x="7499350" y="2981325"/>
            <a:ext cx="601663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endParaRPr lang="en-US" altLang="zh-CN" sz="32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pic>
        <p:nvPicPr>
          <p:cNvPr id="40978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5513" y="1228725"/>
            <a:ext cx="3738562" cy="260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1" grpId="0" animBg="1"/>
      <p:bldP spid="40972" grpId="0" animBg="1"/>
      <p:bldP spid="40973" grpId="0" animBg="1"/>
      <p:bldP spid="40974" grpId="0" animBg="1"/>
      <p:bldP spid="40975" grpId="0" animBg="1"/>
      <p:bldP spid="40976" grpId="0" animBg="1"/>
      <p:bldP spid="4097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41986" name="Group 2"/>
          <p:cNvGrpSpPr/>
          <p:nvPr/>
        </p:nvGrpSpPr>
        <p:grpSpPr>
          <a:xfrm>
            <a:off x="2982913" y="1412875"/>
            <a:ext cx="3100387" cy="1944688"/>
            <a:chOff x="1879" y="890"/>
            <a:chExt cx="1953" cy="1225"/>
          </a:xfrm>
        </p:grpSpPr>
        <p:pic>
          <p:nvPicPr>
            <p:cNvPr id="41987" name="Picture 3" descr="7340556491502273411095"/>
            <p:cNvPicPr/>
            <p:nvPr/>
          </p:nvPicPr>
          <p:blipFill>
            <a:blip r:embed="rId1"/>
            <a:srcRect l="48712" t="11804" r="16095" b="26704"/>
            <a:stretch>
              <a:fillRect/>
            </a:stretch>
          </p:blipFill>
          <p:spPr>
            <a:xfrm>
              <a:off x="1879" y="890"/>
              <a:ext cx="1953" cy="12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988" name="Picture 4" descr="7340556491502273411095"/>
            <p:cNvPicPr/>
            <p:nvPr/>
          </p:nvPicPr>
          <p:blipFill>
            <a:blip r:embed="rId1"/>
            <a:srcRect l="60172" t="54939" r="36292" b="40489"/>
            <a:stretch>
              <a:fillRect/>
            </a:stretch>
          </p:blipFill>
          <p:spPr>
            <a:xfrm>
              <a:off x="2811" y="1497"/>
              <a:ext cx="196" cy="6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1989" name="AutoShape 5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1990" name="AutoShape 6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1991" name="AutoShape 7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1992" name="AutoShape 8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1993" name="Text Box 9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复习导入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4" name="Text Box 10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en-US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5" name="Text Box 11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6" name="Text Box 12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课堂总结</a:t>
            </a:r>
            <a:endParaRPr lang="zh-CN" altLang="en-US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7" name="WordArt 13"/>
          <p:cNvSpPr>
            <a:spLocks noTextEdit="1"/>
          </p:cNvSpPr>
          <p:nvPr/>
        </p:nvSpPr>
        <p:spPr>
          <a:xfrm>
            <a:off x="330200" y="762000"/>
            <a:ext cx="2513013" cy="650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36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教学6－1和6－5教学</a:t>
            </a:r>
            <a:r>
              <a:rPr lang="zh-CN" altLang="en-US" sz="36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6－</a:t>
            </a:r>
            <a:r>
              <a:rPr lang="zh-CN" altLang="en-US" sz="36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1和</a:t>
            </a:r>
            <a:r>
              <a:rPr lang="zh-CN" altLang="en-US" sz="36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6－</a:t>
            </a:r>
            <a:r>
              <a:rPr lang="zh-CN" altLang="en-US" sz="36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endParaRPr lang="zh-CN" altLang="en-US" sz="3600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41998" name="Rectangle 14"/>
          <p:cNvSpPr/>
          <p:nvPr/>
        </p:nvSpPr>
        <p:spPr>
          <a:xfrm>
            <a:off x="539750" y="3429000"/>
            <a:ext cx="7775575" cy="892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719455"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1.</a:t>
            </a:r>
            <a:r>
              <a:rPr lang="zh-CN" altLang="en-US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从左往右看，从</a:t>
            </a:r>
            <a:r>
              <a: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里面去掉被小棒分出去的一部分，还剩多少个小图片？怎样列式？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999" name="Text Box 15"/>
          <p:cNvSpPr/>
          <p:nvPr/>
        </p:nvSpPr>
        <p:spPr>
          <a:xfrm>
            <a:off x="1195388" y="5626100"/>
            <a:ext cx="6575425" cy="89217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p>
            <a:pPr indent="25400"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小结：</a:t>
            </a:r>
            <a:r>
              <a:rPr lang="zh-CN" altLang="en-US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从总数里去掉一部分，求另一部分，可以列出两道减法算式。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000" name="Text Box 16"/>
          <p:cNvSpPr/>
          <p:nvPr/>
        </p:nvSpPr>
        <p:spPr>
          <a:xfrm>
            <a:off x="1260475" y="4422775"/>
            <a:ext cx="7127875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2.</a:t>
            </a:r>
            <a:r>
              <a:rPr lang="zh-CN" altLang="en-US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如果从右往左看呢？又该怎样列式？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001" name="Text Box 17"/>
          <p:cNvSpPr/>
          <p:nvPr/>
        </p:nvSpPr>
        <p:spPr>
          <a:xfrm>
            <a:off x="1258888" y="5013325"/>
            <a:ext cx="6696075" cy="492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3.</a:t>
            </a:r>
            <a:r>
              <a:rPr lang="zh-CN" altLang="en-US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计算</a:t>
            </a:r>
            <a:r>
              <a: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－</a:t>
            </a:r>
            <a:r>
              <a: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和</a:t>
            </a:r>
            <a:r>
              <a: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－</a:t>
            </a:r>
            <a:r>
              <a:rPr lang="en-US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r>
              <a:rPr lang="zh-CN" altLang="en-US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时，怎样想才算得快？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002" name="Rectangle 18"/>
          <p:cNvSpPr/>
          <p:nvPr/>
        </p:nvSpPr>
        <p:spPr>
          <a:xfrm>
            <a:off x="6235700" y="1824038"/>
            <a:ext cx="2441575" cy="1570037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p>
            <a:pPr defTabSz="914400" eaLnBrk="0" hangingPunct="0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－</a:t>
            </a:r>
            <a:r>
              <a:rPr lang="en-US" altLang="zh-CN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endParaRPr lang="en-US" altLang="zh-CN" sz="32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 eaLnBrk="0" hangingPunct="0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－</a:t>
            </a:r>
            <a:r>
              <a:rPr lang="en-US" altLang="zh-CN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endParaRPr lang="en-US" altLang="zh-CN" sz="320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42003" name="Text Box 19"/>
          <p:cNvSpPr/>
          <p:nvPr/>
        </p:nvSpPr>
        <p:spPr>
          <a:xfrm>
            <a:off x="7497763" y="1911350"/>
            <a:ext cx="50323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endParaRPr lang="en-US" altLang="zh-CN" sz="32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42004" name="Text Box 20"/>
          <p:cNvSpPr/>
          <p:nvPr/>
        </p:nvSpPr>
        <p:spPr>
          <a:xfrm>
            <a:off x="7491413" y="2657475"/>
            <a:ext cx="503237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endParaRPr lang="en-US" altLang="zh-CN" sz="32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8" grpId="0" animBg="1"/>
      <p:bldP spid="41999" grpId="0" animBg="1"/>
      <p:bldP spid="42000" grpId="0" animBg="1"/>
      <p:bldP spid="42001" grpId="0" animBg="1"/>
      <p:bldP spid="42002" grpId="0" animBg="1"/>
      <p:bldP spid="42003" grpId="0" animBg="1"/>
      <p:bldP spid="4200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3010" name="Picture 2"/>
          <p:cNvPicPr>
            <a:picLocks noChangeAspect="1"/>
          </p:cNvPicPr>
          <p:nvPr/>
        </p:nvPicPr>
        <p:blipFill>
          <a:blip r:embed="rId1"/>
          <a:srcRect l="3662" t="36955" r="44160"/>
          <a:stretch>
            <a:fillRect/>
          </a:stretch>
        </p:blipFill>
        <p:spPr>
          <a:xfrm>
            <a:off x="500063" y="2952750"/>
            <a:ext cx="4071937" cy="1047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1" name="Text Box 3"/>
          <p:cNvSpPr/>
          <p:nvPr/>
        </p:nvSpPr>
        <p:spPr>
          <a:xfrm>
            <a:off x="928688" y="4286250"/>
            <a:ext cx="1428750" cy="6064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2" name="Text Box 4"/>
          <p:cNvSpPr/>
          <p:nvPr/>
        </p:nvSpPr>
        <p:spPr>
          <a:xfrm>
            <a:off x="928688" y="4929188"/>
            <a:ext cx="1428750" cy="6064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3" name="Text Box 5"/>
          <p:cNvSpPr/>
          <p:nvPr/>
        </p:nvSpPr>
        <p:spPr>
          <a:xfrm>
            <a:off x="2714625" y="4298950"/>
            <a:ext cx="1428750" cy="6064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－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4" name="Text Box 6"/>
          <p:cNvSpPr/>
          <p:nvPr/>
        </p:nvSpPr>
        <p:spPr>
          <a:xfrm>
            <a:off x="2714625" y="4930775"/>
            <a:ext cx="1428750" cy="6064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－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5" name="Text Box 7"/>
          <p:cNvSpPr/>
          <p:nvPr/>
        </p:nvSpPr>
        <p:spPr>
          <a:xfrm>
            <a:off x="1928813" y="1619250"/>
            <a:ext cx="7389812" cy="5175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914400">
              <a:lnSpc>
                <a:spcPct val="12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1. 动手摆一摆并从不同的角度观察。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6" name="Text Box 8"/>
          <p:cNvSpPr/>
          <p:nvPr/>
        </p:nvSpPr>
        <p:spPr>
          <a:xfrm>
            <a:off x="1928813" y="2195513"/>
            <a:ext cx="6530975" cy="5175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914400">
              <a:lnSpc>
                <a:spcPct val="12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2.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想一想可以列出哪些算式？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017" name="Picture 9"/>
          <p:cNvPicPr>
            <a:picLocks noChangeAspect="1"/>
          </p:cNvPicPr>
          <p:nvPr/>
        </p:nvPicPr>
        <p:blipFill>
          <a:blip r:embed="rId1"/>
          <a:srcRect l="62248" t="36955"/>
          <a:stretch>
            <a:fillRect/>
          </a:stretch>
        </p:blipFill>
        <p:spPr>
          <a:xfrm>
            <a:off x="5768975" y="3024188"/>
            <a:ext cx="2946400" cy="1047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8" name="Text Box 10"/>
          <p:cNvSpPr/>
          <p:nvPr/>
        </p:nvSpPr>
        <p:spPr>
          <a:xfrm>
            <a:off x="5572125" y="4286250"/>
            <a:ext cx="1428750" cy="6064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9" name="Text Box 11"/>
          <p:cNvSpPr/>
          <p:nvPr/>
        </p:nvSpPr>
        <p:spPr>
          <a:xfrm>
            <a:off x="5572125" y="4929188"/>
            <a:ext cx="1428750" cy="6064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20" name="Text Box 12"/>
          <p:cNvSpPr/>
          <p:nvPr/>
        </p:nvSpPr>
        <p:spPr>
          <a:xfrm>
            <a:off x="7358063" y="4298950"/>
            <a:ext cx="1428750" cy="6064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－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21" name="Text Box 13"/>
          <p:cNvSpPr/>
          <p:nvPr/>
        </p:nvSpPr>
        <p:spPr>
          <a:xfrm>
            <a:off x="7358063" y="4930775"/>
            <a:ext cx="1428750" cy="6064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－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22" name="AutoShape 14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3023" name="AutoShape 15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3024" name="AutoShape 16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3025" name="AutoShape 17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3026" name="Text Box 18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复习导入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3027" name="Text Box 19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3028" name="Text Box 20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3029" name="Text Box 21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课堂总结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3030" name="WordArt 22"/>
          <p:cNvSpPr>
            <a:spLocks noTextEdit="1"/>
          </p:cNvSpPr>
          <p:nvPr/>
        </p:nvSpPr>
        <p:spPr>
          <a:xfrm>
            <a:off x="330200" y="762000"/>
            <a:ext cx="2154238" cy="650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摆一摆摆一摆</a:t>
            </a:r>
            <a:endParaRPr lang="zh-CN" altLang="en-US" sz="3600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  <p:bldP spid="43012" grpId="0" animBg="1"/>
      <p:bldP spid="43013" grpId="0" animBg="1"/>
      <p:bldP spid="43014" grpId="0" animBg="1"/>
      <p:bldP spid="43015" grpId="0" animBg="1"/>
      <p:bldP spid="43016" grpId="0" animBg="1"/>
      <p:bldP spid="43018" grpId="0" animBg="1"/>
      <p:bldP spid="43019" grpId="0" animBg="1"/>
      <p:bldP spid="43020" grpId="0" animBg="1"/>
      <p:bldP spid="430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403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3125" y="2647950"/>
            <a:ext cx="4635500" cy="92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5" name="Text Box 3"/>
          <p:cNvSpPr/>
          <p:nvPr/>
        </p:nvSpPr>
        <p:spPr>
          <a:xfrm>
            <a:off x="2857500" y="3571875"/>
            <a:ext cx="1428750" cy="6064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36" name="Text Box 4"/>
          <p:cNvSpPr/>
          <p:nvPr/>
        </p:nvSpPr>
        <p:spPr>
          <a:xfrm>
            <a:off x="4714875" y="3584575"/>
            <a:ext cx="1428750" cy="6064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－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37" name="Text Box 5"/>
          <p:cNvSpPr/>
          <p:nvPr/>
        </p:nvSpPr>
        <p:spPr>
          <a:xfrm>
            <a:off x="1071563" y="4286250"/>
            <a:ext cx="7389812" cy="9604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indent="717550" defTabSz="914400">
              <a:lnSpc>
                <a:spcPct val="12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6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为什么这幅图只能列出一道加法算式和一道减法算式呢？</a:t>
            </a:r>
            <a:endParaRPr lang="zh-CN" altLang="zh-CN" sz="2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38" name="Text Box 6"/>
          <p:cNvSpPr/>
          <p:nvPr/>
        </p:nvSpPr>
        <p:spPr>
          <a:xfrm>
            <a:off x="1928813" y="1690688"/>
            <a:ext cx="7389812" cy="44767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800"/>
              <a:t>1.动手摆一摆并从不同的角度观察。</a:t>
            </a:r>
            <a:endParaRPr lang="zh-CN" altLang="zh-CN" sz="2800"/>
          </a:p>
        </p:txBody>
      </p:sp>
      <p:sp>
        <p:nvSpPr>
          <p:cNvPr id="44039" name="Text Box 7"/>
          <p:cNvSpPr/>
          <p:nvPr/>
        </p:nvSpPr>
        <p:spPr>
          <a:xfrm>
            <a:off x="1928813" y="2276475"/>
            <a:ext cx="5811837" cy="44767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800"/>
              <a:t>2.想一想可以列出哪些算式？</a:t>
            </a:r>
            <a:endParaRPr lang="zh-CN" altLang="zh-CN" sz="2800"/>
          </a:p>
        </p:txBody>
      </p:sp>
      <p:sp>
        <p:nvSpPr>
          <p:cNvPr id="44040" name="Text Box 8"/>
          <p:cNvSpPr/>
          <p:nvPr/>
        </p:nvSpPr>
        <p:spPr>
          <a:xfrm>
            <a:off x="1065213" y="5429250"/>
            <a:ext cx="7389812" cy="1033463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lIns="0" tIns="0" rIns="0" bIns="0">
            <a:spAutoFit/>
          </a:bodyPr>
          <a:p>
            <a:pPr defTabSz="914400">
              <a:lnSpc>
                <a:spcPct val="120000"/>
              </a:lnSpc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小结 ：当两部分的数量同样多时，只能列出一道加法算式和一道减法算式（一图二式）。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41" name="AutoShape 9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4042" name="AutoShape 10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4043" name="AutoShape 11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4044" name="AutoShape 12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4045" name="Text Box 13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复习导入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4046" name="Text Box 14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4047" name="Text Box 15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4048" name="Text Box 16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课堂总结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4049" name="WordArt 17"/>
          <p:cNvSpPr>
            <a:spLocks noTextEdit="1"/>
          </p:cNvSpPr>
          <p:nvPr/>
        </p:nvSpPr>
        <p:spPr>
          <a:xfrm>
            <a:off x="330200" y="762000"/>
            <a:ext cx="2154238" cy="650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zh-CN" altLang="en-US" sz="36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摆一摆摆一摆</a:t>
            </a:r>
            <a:endParaRPr lang="zh-CN" altLang="en-US" sz="3600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/>
      <p:bldP spid="44036" grpId="0" animBg="1"/>
      <p:bldP spid="44037" grpId="0" animBg="1"/>
      <p:bldP spid="440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505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338" y="830263"/>
            <a:ext cx="5641975" cy="3560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5061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5062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5063" name="Text Box 6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复习导入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5064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5065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5066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课堂总结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5067" name="Text Box 11"/>
          <p:cNvSpPr/>
          <p:nvPr/>
        </p:nvSpPr>
        <p:spPr>
          <a:xfrm>
            <a:off x="2659063" y="4221163"/>
            <a:ext cx="1428750" cy="609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068" name="Text Box 12"/>
          <p:cNvSpPr/>
          <p:nvPr/>
        </p:nvSpPr>
        <p:spPr>
          <a:xfrm>
            <a:off x="2659063" y="4864100"/>
            <a:ext cx="1428750" cy="609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＋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069" name="Text Box 13"/>
          <p:cNvSpPr/>
          <p:nvPr/>
        </p:nvSpPr>
        <p:spPr>
          <a:xfrm>
            <a:off x="5087938" y="4233863"/>
            <a:ext cx="1428750" cy="609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－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070" name="Text Box 14"/>
          <p:cNvSpPr/>
          <p:nvPr/>
        </p:nvSpPr>
        <p:spPr>
          <a:xfrm>
            <a:off x="5087938" y="4865688"/>
            <a:ext cx="1428750" cy="6096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defTabSz="914400">
              <a:lnSpc>
                <a:spcPct val="120000"/>
              </a:lnSpc>
              <a:spcBef>
                <a:spcPct val="50000"/>
              </a:spcBef>
              <a:buClrTx/>
              <a:buSzPct val="100000"/>
              <a:buFont typeface="Arial" panose="020B0604020202020204" pitchFamily="34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－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＝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071" name="Rectangle 15"/>
          <p:cNvSpPr/>
          <p:nvPr/>
        </p:nvSpPr>
        <p:spPr>
          <a:xfrm>
            <a:off x="1476375" y="5732463"/>
            <a:ext cx="562292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完成课本练习九第5、6、9题。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7" grpId="0" animBg="1"/>
      <p:bldP spid="45068" grpId="0" animBg="1"/>
      <p:bldP spid="45069" grpId="0" animBg="1"/>
      <p:bldP spid="45070" grpId="0" animBg="1"/>
      <p:bldP spid="4507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608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7638" y="2144713"/>
            <a:ext cx="1498600" cy="2449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3" name="矩形 2"/>
          <p:cNvSpPr/>
          <p:nvPr/>
        </p:nvSpPr>
        <p:spPr>
          <a:xfrm>
            <a:off x="2916238" y="1989138"/>
            <a:ext cx="4824412" cy="2760662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/>
          <a:p>
            <a:pPr defTabSz="91440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 更多互动练习见“</a:t>
            </a:r>
            <a:r>
              <a:rPr lang="zh-CN" altLang="en-US" sz="3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课堂训练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”下的随堂小测、达标检测等，助您大数据分析！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084" name="AutoShape 2"/>
          <p:cNvSpPr/>
          <p:nvPr/>
        </p:nvSpPr>
        <p:spPr>
          <a:xfrm>
            <a:off x="1211263" y="215900"/>
            <a:ext cx="1343025" cy="414338"/>
          </a:xfrm>
          <a:prstGeom prst="chevron">
            <a:avLst>
              <a:gd name="adj" fmla="val 30402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85" name="AutoShape 3"/>
          <p:cNvSpPr/>
          <p:nvPr/>
        </p:nvSpPr>
        <p:spPr>
          <a:xfrm>
            <a:off x="245903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8B6FC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86" name="AutoShape 4"/>
          <p:cNvSpPr/>
          <p:nvPr/>
        </p:nvSpPr>
        <p:spPr>
          <a:xfrm>
            <a:off x="3708400" y="215900"/>
            <a:ext cx="1344613" cy="414338"/>
          </a:xfrm>
          <a:prstGeom prst="chevron">
            <a:avLst>
              <a:gd name="adj" fmla="val 30393"/>
            </a:avLst>
          </a:prstGeom>
          <a:solidFill>
            <a:srgbClr val="FFC00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87" name="AutoShape 5"/>
          <p:cNvSpPr/>
          <p:nvPr/>
        </p:nvSpPr>
        <p:spPr>
          <a:xfrm>
            <a:off x="4954588" y="215900"/>
            <a:ext cx="1344612" cy="414338"/>
          </a:xfrm>
          <a:prstGeom prst="chevron">
            <a:avLst>
              <a:gd name="adj" fmla="val 30393"/>
            </a:avLst>
          </a:prstGeom>
          <a:solidFill>
            <a:srgbClr val="00B0F0"/>
          </a:solidFill>
          <a:ln w="25400">
            <a:noFill/>
          </a:ln>
        </p:spPr>
        <p:txBody>
          <a:bodyPr anchor="ctr" anchorCtr="0"/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endParaRPr lang="zh-CN" altLang="zh-CN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088" name="Text Box 6"/>
          <p:cNvSpPr/>
          <p:nvPr/>
        </p:nvSpPr>
        <p:spPr>
          <a:xfrm>
            <a:off x="11953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复习导入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6089" name="Text Box 7"/>
          <p:cNvSpPr/>
          <p:nvPr/>
        </p:nvSpPr>
        <p:spPr>
          <a:xfrm>
            <a:off x="24209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新知探究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6090" name="Text Box 8"/>
          <p:cNvSpPr/>
          <p:nvPr/>
        </p:nvSpPr>
        <p:spPr>
          <a:xfrm>
            <a:off x="364648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5959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巩固练习</a:t>
            </a:r>
            <a:endParaRPr lang="zh-CN" altLang="zh-CN" sz="1800" b="1">
              <a:solidFill>
                <a:srgbClr val="5959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6091" name="Text Box 9"/>
          <p:cNvSpPr/>
          <p:nvPr/>
        </p:nvSpPr>
        <p:spPr>
          <a:xfrm>
            <a:off x="4872038" y="236538"/>
            <a:ext cx="1239837" cy="358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39725" indent="-3397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39775" indent="-28257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6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398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970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4225" indent="-22542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zh-CN" altLang="zh-CN" sz="1800" b="1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课堂总结</a:t>
            </a:r>
            <a:endParaRPr lang="zh-CN" altLang="zh-CN" sz="1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黑体"/>
        <a:ea typeface="黑体"/>
        <a:cs typeface="Arial"/>
      </a:majorFont>
      <a:minorFont>
        <a:latin typeface="黑体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zh-CN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zh-CN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黑体"/>
        <a:ea typeface="黑体"/>
        <a:cs typeface="Arial"/>
      </a:majorFont>
      <a:minorFont>
        <a:latin typeface="黑体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zh-CN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zh-CN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黑体"/>
        <a:ea typeface="黑体"/>
        <a:cs typeface="Arial"/>
      </a:majorFont>
      <a:minorFont>
        <a:latin typeface="黑体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zh-CN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zh-CN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915</Words>
  <Application>WPS 演示</Application>
  <PresentationFormat/>
  <Paragraphs>202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黑体</vt:lpstr>
      <vt:lpstr>Calibri</vt:lpstr>
      <vt:lpstr>Dotum</vt:lpstr>
      <vt:lpstr>Malgun Gothic</vt:lpstr>
      <vt:lpstr>幼圆</vt:lpstr>
      <vt:lpstr>Calibri Light</vt:lpstr>
      <vt:lpstr>微软雅黑</vt:lpstr>
      <vt:lpstr>Arial Unicode MS</vt:lpstr>
      <vt:lpstr>Office 主题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2021-10-30T06:41:43Z</cp:lastPrinted>
  <dcterms:created xsi:type="dcterms:W3CDTF">2021-10-30T06:41:43Z</dcterms:created>
  <dcterms:modified xsi:type="dcterms:W3CDTF">2021-11-08T05:02:24Z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40B0290ACCC9432DA11718432630EC28</vt:lpwstr>
  </property>
  <property fmtid="{D5CDD505-2E9C-101B-9397-08002B2CF9AE}" pid="7" name="KSOProductBuildVer">
    <vt:lpwstr>2052-11.1.0.11045</vt:lpwstr>
  </property>
</Properties>
</file>