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18"/>
  </p:notesMasterIdLst>
  <p:sldIdLst>
    <p:sldId id="433" r:id="rId4"/>
    <p:sldId id="434" r:id="rId5"/>
    <p:sldId id="350" r:id="rId6"/>
    <p:sldId id="401" r:id="rId7"/>
    <p:sldId id="391" r:id="rId8"/>
    <p:sldId id="270" r:id="rId9"/>
    <p:sldId id="392" r:id="rId10"/>
    <p:sldId id="414" r:id="rId11"/>
    <p:sldId id="393" r:id="rId12"/>
    <p:sldId id="351" r:id="rId13"/>
    <p:sldId id="352" r:id="rId14"/>
    <p:sldId id="298" r:id="rId15"/>
    <p:sldId id="345" r:id="rId16"/>
    <p:sldId id="288" r:id="rId17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522" y="-102"/>
      </p:cViewPr>
      <p:guideLst>
        <p:guide orient="horz" pos="3696"/>
        <p:guide pos="10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3918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20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 b="0"/>
          </a:p>
        </p:txBody>
      </p:sp>
      <p:sp>
        <p:nvSpPr>
          <p:cNvPr id="2051" name="日期占位符 20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 b="0"/>
          </a:p>
        </p:txBody>
      </p:sp>
      <p:sp>
        <p:nvSpPr>
          <p:cNvPr id="2052" name="幻灯片图像占位符 2051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文本占位符 2052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endParaRPr lang="zh-CN" altLang="en-US" sz="1200" b="0"/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b="0"/>
            </a:fld>
            <a:endParaRPr lang="zh-CN" alt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Times New Roman" panose="02020603050405020304" pitchFamily="18" charset="0"/>
          <a:ea typeface="楷体_GB2312" panose="02010609030101010101" pitchFamily="49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4.xml"/><Relationship Id="rId7" Type="http://schemas.openxmlformats.org/officeDocument/2006/relationships/audio" Target="../media/audio1.wav"/><Relationship Id="rId6" Type="http://schemas.openxmlformats.org/officeDocument/2006/relationships/image" Target="../media/image26.png"/><Relationship Id="rId5" Type="http://schemas.openxmlformats.org/officeDocument/2006/relationships/image" Target="../media/image8.GIF"/><Relationship Id="rId4" Type="http://schemas.openxmlformats.org/officeDocument/2006/relationships/image" Target="../media/image25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24.wmf"/><Relationship Id="rId1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6-01-26_0839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72000" cy="6858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53610" y="1633855"/>
            <a:ext cx="428244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r>
              <a:rPr lang="zh-CN" alt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和</a:t>
            </a:r>
            <a:r>
              <a:rPr lang="en-US" altLang="zh-CN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r>
              <a:rPr lang="zh-CN" alt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的组成</a:t>
            </a:r>
            <a:endParaRPr lang="zh-CN" alt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31690" y="5092700"/>
            <a:ext cx="4404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路家铺小学     郭军</a:t>
            </a:r>
            <a:endParaRPr lang="zh-CN" altLang="en-US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85800" y="259080"/>
            <a:ext cx="7772400" cy="2232025"/>
          </a:xfrm>
        </p:spPr>
        <p:txBody>
          <a:bodyPr/>
          <a:lstStyle/>
          <a:p>
            <a:r>
              <a:rPr lang="zh-CN" altLang="en-US" sz="2400"/>
              <a:t>把</a:t>
            </a:r>
            <a:r>
              <a:rPr lang="en-US" altLang="zh-CN" sz="2400"/>
              <a:t>8</a:t>
            </a:r>
            <a:r>
              <a:rPr lang="zh-CN" altLang="en-US" sz="2400"/>
              <a:t>个苹果分成两组，有几种分法？</a:t>
            </a:r>
            <a:endParaRPr lang="zh-CN" altLang="en-US" sz="2400"/>
          </a:p>
        </p:txBody>
      </p:sp>
      <p:graphicFrame>
        <p:nvGraphicFramePr>
          <p:cNvPr id="49154" name="对象 49153"/>
          <p:cNvGraphicFramePr>
            <a:graphicFrameLocks noChangeAspect="1"/>
          </p:cNvGraphicFramePr>
          <p:nvPr/>
        </p:nvGraphicFramePr>
        <p:xfrm>
          <a:off x="148590" y="2801620"/>
          <a:ext cx="8712200" cy="1788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1" imgW="2505075" imgH="561975" progId="Paint.Picture">
                  <p:embed/>
                </p:oleObj>
              </mc:Choice>
              <mc:Fallback>
                <p:oleObj name="" r:id="rId1" imgW="2505075" imgH="56197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8590" y="2801620"/>
                        <a:ext cx="8712200" cy="17881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156" name="组合 49155"/>
          <p:cNvGrpSpPr/>
          <p:nvPr/>
        </p:nvGrpSpPr>
        <p:grpSpPr>
          <a:xfrm>
            <a:off x="611188" y="5721985"/>
            <a:ext cx="8497887" cy="1025525"/>
            <a:chOff x="0" y="0"/>
            <a:chExt cx="13381" cy="1614"/>
          </a:xfrm>
        </p:grpSpPr>
        <p:graphicFrame>
          <p:nvGraphicFramePr>
            <p:cNvPr id="49157" name="对象 49156"/>
            <p:cNvGraphicFramePr>
              <a:graphicFrameLocks noChangeAspect="1"/>
            </p:cNvGraphicFramePr>
            <p:nvPr/>
          </p:nvGraphicFramePr>
          <p:xfrm>
            <a:off x="10093" y="0"/>
            <a:ext cx="3289" cy="1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" r:id="rId3" imgW="581660" imgH="391160" progId="Paint.Picture">
                    <p:embed/>
                  </p:oleObj>
                </mc:Choice>
                <mc:Fallback>
                  <p:oleObj name="" r:id="rId3" imgW="581660" imgH="391160" progId="Paint.Picture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093" y="0"/>
                          <a:ext cx="3289" cy="16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58" name="文本框 49157"/>
            <p:cNvSpPr txBox="1"/>
            <p:nvPr/>
          </p:nvSpPr>
          <p:spPr>
            <a:xfrm>
              <a:off x="0" y="113"/>
              <a:ext cx="10944" cy="11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0">
                  <a:latin typeface="Arial" panose="020B0604020202020204" pitchFamily="34" charset="0"/>
                  <a:ea typeface="宋体" panose="02010600030101010101" pitchFamily="2" charset="-122"/>
                </a:rPr>
                <a:t>看到每一组，还能想到什么？</a:t>
              </a:r>
              <a:endParaRPr lang="zh-CN" altLang="x-none" sz="4000" b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9159" name="文本框 49158"/>
          <p:cNvSpPr txBox="1"/>
          <p:nvPr/>
        </p:nvSpPr>
        <p:spPr>
          <a:xfrm>
            <a:off x="250825" y="4581525"/>
            <a:ext cx="13779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1     7</a:t>
            </a:r>
            <a:endParaRPr lang="en-US" altLang="zh-CN" sz="36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0" name="文本框 49159"/>
          <p:cNvSpPr txBox="1"/>
          <p:nvPr/>
        </p:nvSpPr>
        <p:spPr>
          <a:xfrm>
            <a:off x="2555875" y="4589463"/>
            <a:ext cx="13779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2     6</a:t>
            </a:r>
            <a:endParaRPr lang="en-US" altLang="zh-CN" sz="36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49160"/>
          <p:cNvSpPr txBox="1"/>
          <p:nvPr/>
        </p:nvSpPr>
        <p:spPr>
          <a:xfrm>
            <a:off x="4860925" y="4581525"/>
            <a:ext cx="1376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5     3</a:t>
            </a:r>
            <a:endParaRPr lang="en-US" altLang="zh-CN" sz="36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3" name="矩形 49162"/>
          <p:cNvSpPr/>
          <p:nvPr/>
        </p:nvSpPr>
        <p:spPr>
          <a:xfrm>
            <a:off x="2286000" y="455613"/>
            <a:ext cx="4572000" cy="12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100" b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100" b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绿色圃中小学教育网</a:t>
            </a:r>
            <a:r>
              <a:rPr lang="en-US" altLang="zh-CN" sz="100" b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http://www.Lspjy.com   </a:t>
            </a:r>
            <a:r>
              <a:rPr lang="zh-CN" altLang="en-US" sz="100" b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绿色圃中学资源网</a:t>
            </a:r>
            <a:r>
              <a:rPr lang="en-US" altLang="zh-CN" sz="100" b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http://cz.Lspjy.com</a:t>
            </a:r>
            <a:endParaRPr lang="zh-CN" altLang="en-US" sz="100" b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9370" y="1793875"/>
            <a:ext cx="561975" cy="558800"/>
          </a:xfrm>
          <a:prstGeom prst="rect">
            <a:avLst/>
          </a:prstGeom>
        </p:spPr>
      </p:pic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190115" y="1793875"/>
            <a:ext cx="571500" cy="558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2925" y="1793875"/>
            <a:ext cx="571500" cy="558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3825" y="1793875"/>
            <a:ext cx="571500" cy="558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1390" y="1793875"/>
            <a:ext cx="571500" cy="558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105" y="1793875"/>
            <a:ext cx="571500" cy="558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160" y="1793875"/>
            <a:ext cx="571500" cy="5588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8990" y="1793875"/>
            <a:ext cx="571500" cy="558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/>
      <p:bldP spid="49160" grpId="0"/>
      <p:bldP spid="491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内容占位符 50177"/>
          <p:cNvGraphicFramePr>
            <a:graphicFrameLocks noChangeAspect="1"/>
          </p:cNvGraphicFramePr>
          <p:nvPr>
            <p:ph sz="half" idx="1"/>
          </p:nvPr>
        </p:nvGraphicFramePr>
        <p:xfrm>
          <a:off x="144145" y="0"/>
          <a:ext cx="8856345" cy="3333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1" imgW="2647950" imgH="790575" progId="Paint.Picture">
                  <p:embed/>
                </p:oleObj>
              </mc:Choice>
              <mc:Fallback>
                <p:oleObj name="" r:id="rId1" imgW="2647950" imgH="79057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4145" y="0"/>
                        <a:ext cx="8856345" cy="333311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79" name="内容占位符 50178"/>
          <p:cNvGraphicFramePr>
            <a:graphicFrameLocks noChangeAspect="1"/>
          </p:cNvGraphicFramePr>
          <p:nvPr>
            <p:ph sz="half" idx="2"/>
          </p:nvPr>
        </p:nvGraphicFramePr>
        <p:xfrm>
          <a:off x="2854325" y="4429125"/>
          <a:ext cx="5745163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3" imgW="2228850" imgH="1009650" progId="Paint.Picture">
                  <p:embed/>
                </p:oleObj>
              </mc:Choice>
              <mc:Fallback>
                <p:oleObj name="" r:id="rId3" imgW="2228850" imgH="10096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4325" y="4429125"/>
                        <a:ext cx="5745163" cy="21717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文本框 50179"/>
          <p:cNvSpPr txBox="1"/>
          <p:nvPr/>
        </p:nvSpPr>
        <p:spPr>
          <a:xfrm>
            <a:off x="539750" y="3305175"/>
            <a:ext cx="1346200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1    8</a:t>
            </a:r>
            <a:endParaRPr lang="en-US" altLang="zh-CN" sz="40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1" name="文本框 50180"/>
          <p:cNvSpPr txBox="1"/>
          <p:nvPr/>
        </p:nvSpPr>
        <p:spPr>
          <a:xfrm>
            <a:off x="2700338" y="3286125"/>
            <a:ext cx="1344612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2    7</a:t>
            </a:r>
            <a:endParaRPr lang="en-US" altLang="zh-CN" sz="40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2" name="文本框 50181"/>
          <p:cNvSpPr txBox="1"/>
          <p:nvPr/>
        </p:nvSpPr>
        <p:spPr>
          <a:xfrm>
            <a:off x="3492500" y="2493963"/>
            <a:ext cx="576263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x-none" sz="4000" b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3" name="文本框 50182"/>
          <p:cNvSpPr txBox="1"/>
          <p:nvPr/>
        </p:nvSpPr>
        <p:spPr>
          <a:xfrm>
            <a:off x="4932363" y="2493963"/>
            <a:ext cx="1346200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6    3</a:t>
            </a:r>
            <a:endParaRPr lang="zh-CN" altLang="x-none" sz="4000" b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4" name="文本框 50183"/>
          <p:cNvSpPr txBox="1"/>
          <p:nvPr/>
        </p:nvSpPr>
        <p:spPr>
          <a:xfrm>
            <a:off x="7186613" y="2492375"/>
            <a:ext cx="1346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5    4</a:t>
            </a:r>
            <a:endParaRPr lang="zh-CN" altLang="x-none" sz="4000" b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5" name="文本框 50184"/>
          <p:cNvSpPr txBox="1"/>
          <p:nvPr/>
        </p:nvSpPr>
        <p:spPr>
          <a:xfrm>
            <a:off x="4881563" y="3284538"/>
            <a:ext cx="1346200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3    6</a:t>
            </a:r>
            <a:endParaRPr lang="en-US" altLang="zh-CN" sz="40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6" name="文本框 50185"/>
          <p:cNvSpPr txBox="1"/>
          <p:nvPr/>
        </p:nvSpPr>
        <p:spPr>
          <a:xfrm>
            <a:off x="7115175" y="3232150"/>
            <a:ext cx="1346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4    5</a:t>
            </a:r>
            <a:endParaRPr lang="en-US" altLang="zh-CN" sz="4000" b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0187" name="图片 50186" descr="2007631158503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50" y="5300663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55" y="211455"/>
            <a:ext cx="636905" cy="63690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2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o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/>
      <p:bldP spid="50182" grpId="0"/>
      <p:bldP spid="50183" grpId="0"/>
      <p:bldP spid="50184" grpId="0"/>
      <p:bldP spid="50185" grpId="0"/>
      <p:bldP spid="501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表格 27649"/>
          <p:cNvGraphicFramePr>
            <a:graphicFrameLocks noGrp="1"/>
          </p:cNvGraphicFramePr>
          <p:nvPr/>
        </p:nvGraphicFramePr>
        <p:xfrm>
          <a:off x="323850" y="404813"/>
          <a:ext cx="7561263" cy="2103755"/>
        </p:xfrm>
        <a:graphic>
          <a:graphicData uri="http://schemas.openxmlformats.org/drawingml/2006/table">
            <a:tbl>
              <a:tblPr/>
              <a:tblGrid>
                <a:gridCol w="1679575"/>
                <a:gridCol w="839788"/>
                <a:gridCol w="841375"/>
                <a:gridCol w="839787"/>
                <a:gridCol w="839788"/>
                <a:gridCol w="839787"/>
                <a:gridCol w="839788"/>
                <a:gridCol w="841375"/>
              </a:tblGrid>
              <a:tr h="1096963">
                <a:tc rowSpan="2"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8000" b="1"/>
                        <a:t> </a:t>
                      </a:r>
                      <a:r>
                        <a:rPr lang="en-US" altLang="zh-CN" sz="9600" b="1">
                          <a:solidFill>
                            <a:schemeClr val="accent2"/>
                          </a:solidFill>
                        </a:rPr>
                        <a:t>8</a:t>
                      </a:r>
                      <a:endParaRPr lang="en-US" altLang="zh-CN" sz="9600" b="1">
                        <a:solidFill>
                          <a:schemeClr val="accent2"/>
                        </a:solidFill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6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1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4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7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3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6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5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2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79" name="图片 27678" descr="0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8600" y="0"/>
            <a:ext cx="1295400" cy="102552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7680" name="表格 27679"/>
          <p:cNvGraphicFramePr>
            <a:graphicFrameLocks noGrp="1"/>
          </p:cNvGraphicFramePr>
          <p:nvPr/>
        </p:nvGraphicFramePr>
        <p:xfrm>
          <a:off x="323850" y="2924175"/>
          <a:ext cx="7632700" cy="2012315"/>
        </p:xfrm>
        <a:graphic>
          <a:graphicData uri="http://schemas.openxmlformats.org/drawingml/2006/table">
            <a:tbl>
              <a:tblPr/>
              <a:tblGrid>
                <a:gridCol w="1511300"/>
                <a:gridCol w="779463"/>
                <a:gridCol w="762000"/>
                <a:gridCol w="763587"/>
                <a:gridCol w="763588"/>
                <a:gridCol w="762000"/>
                <a:gridCol w="765175"/>
                <a:gridCol w="762000"/>
                <a:gridCol w="763587"/>
              </a:tblGrid>
              <a:tr h="1006475">
                <a:tc rowSpan="2"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9600" b="1"/>
                        <a:t> </a:t>
                      </a:r>
                      <a:r>
                        <a:rPr lang="en-US" altLang="zh-CN" sz="9600" b="1">
                          <a:solidFill>
                            <a:srgbClr val="00FF00"/>
                          </a:solidFill>
                        </a:rPr>
                        <a:t>9</a:t>
                      </a:r>
                      <a:endParaRPr lang="en-US" altLang="zh-CN" sz="9600" b="1">
                        <a:solidFill>
                          <a:srgbClr val="00FF00"/>
                        </a:solidFill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2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8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7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1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4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6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5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/>
                        <a:t>3</a:t>
                      </a:r>
                      <a:endParaRPr lang="en-US" altLang="zh-CN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60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11" name="文本框 27710"/>
          <p:cNvSpPr txBox="1"/>
          <p:nvPr/>
        </p:nvSpPr>
        <p:spPr>
          <a:xfrm>
            <a:off x="2051050" y="4048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5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2" name="文本框 27711"/>
          <p:cNvSpPr txBox="1"/>
          <p:nvPr/>
        </p:nvSpPr>
        <p:spPr>
          <a:xfrm>
            <a:off x="2987675" y="4048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2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3" name="文本框 27712"/>
          <p:cNvSpPr txBox="1"/>
          <p:nvPr/>
        </p:nvSpPr>
        <p:spPr>
          <a:xfrm>
            <a:off x="3779838" y="14843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7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4" name="文本框 27713"/>
          <p:cNvSpPr txBox="1"/>
          <p:nvPr/>
        </p:nvSpPr>
        <p:spPr>
          <a:xfrm>
            <a:off x="4572000" y="14843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4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5" name="文本框 27714"/>
          <p:cNvSpPr txBox="1"/>
          <p:nvPr/>
        </p:nvSpPr>
        <p:spPr>
          <a:xfrm>
            <a:off x="5435600" y="4048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3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6" name="文本框 27715"/>
          <p:cNvSpPr txBox="1"/>
          <p:nvPr/>
        </p:nvSpPr>
        <p:spPr>
          <a:xfrm>
            <a:off x="6227763" y="4048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6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7" name="文本框 27716"/>
          <p:cNvSpPr txBox="1"/>
          <p:nvPr/>
        </p:nvSpPr>
        <p:spPr>
          <a:xfrm>
            <a:off x="7164388" y="14843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1</a:t>
            </a:r>
            <a:endParaRPr lang="en-US" altLang="zh-CN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8" name="文本框 27717"/>
          <p:cNvSpPr txBox="1"/>
          <p:nvPr/>
        </p:nvSpPr>
        <p:spPr>
          <a:xfrm>
            <a:off x="1835150" y="292417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5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19" name="文本框 27718"/>
          <p:cNvSpPr txBox="1"/>
          <p:nvPr/>
        </p:nvSpPr>
        <p:spPr>
          <a:xfrm>
            <a:off x="2627313" y="292417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3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0" name="文本框 27719"/>
          <p:cNvSpPr txBox="1"/>
          <p:nvPr/>
        </p:nvSpPr>
        <p:spPr>
          <a:xfrm>
            <a:off x="3359150" y="393382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7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1" name="文本框 27720"/>
          <p:cNvSpPr txBox="1"/>
          <p:nvPr/>
        </p:nvSpPr>
        <p:spPr>
          <a:xfrm>
            <a:off x="4151313" y="292417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4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2" name="文本框 27721"/>
          <p:cNvSpPr txBox="1"/>
          <p:nvPr/>
        </p:nvSpPr>
        <p:spPr>
          <a:xfrm>
            <a:off x="4943475" y="393382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1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3" name="文本框 27722"/>
          <p:cNvSpPr txBox="1"/>
          <p:nvPr/>
        </p:nvSpPr>
        <p:spPr>
          <a:xfrm>
            <a:off x="5651500" y="3933825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2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4" name="文本框 27723"/>
          <p:cNvSpPr txBox="1"/>
          <p:nvPr/>
        </p:nvSpPr>
        <p:spPr>
          <a:xfrm>
            <a:off x="6383338" y="2927350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6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5" name="文本框 27724"/>
          <p:cNvSpPr txBox="1"/>
          <p:nvPr/>
        </p:nvSpPr>
        <p:spPr>
          <a:xfrm>
            <a:off x="7246938" y="3935413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>
                <a:solidFill>
                  <a:srgbClr val="CC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anose="02010609030101010101" pitchFamily="49" charset="-122"/>
              </a:rPr>
              <a:t>8</a:t>
            </a:r>
            <a:endParaRPr lang="en-US" altLang="zh-CN" sz="6000">
              <a:solidFill>
                <a:srgbClr val="CC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7726" name="矩形 27725"/>
          <p:cNvSpPr/>
          <p:nvPr/>
        </p:nvSpPr>
        <p:spPr>
          <a:xfrm rot="20861020">
            <a:off x="6227763" y="4941888"/>
            <a:ext cx="2665412" cy="14128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lstStyle/>
          <a:p>
            <a:pPr algn="ctr"/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5" y="5365115"/>
            <a:ext cx="7843520" cy="12573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7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7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7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27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11" grpId="0"/>
      <p:bldP spid="27712" grpId="0"/>
      <p:bldP spid="27713" grpId="0"/>
      <p:bldP spid="27714" grpId="0"/>
      <p:bldP spid="27715" grpId="0"/>
      <p:bldP spid="27716" grpId="0"/>
      <p:bldP spid="27717" grpId="0"/>
      <p:bldP spid="27718" grpId="0"/>
      <p:bldP spid="27719" grpId="0"/>
      <p:bldP spid="27720" grpId="0"/>
      <p:bldP spid="27721" grpId="0"/>
      <p:bldP spid="27722" grpId="0"/>
      <p:bldP spid="27723" grpId="0"/>
      <p:bldP spid="27724" grpId="0"/>
      <p:bldP spid="277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/>
          <p:nvPr/>
        </p:nvSpPr>
        <p:spPr>
          <a:xfrm>
            <a:off x="1403350" y="1341438"/>
            <a:ext cx="5535613" cy="519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2.</a:t>
            </a:r>
            <a:r>
              <a:rPr lang="zh-CN" altLang="en-US" sz="2800" b="1">
                <a:latin typeface="宋体" panose="02010600030101010101" pitchFamily="2" charset="-122"/>
              </a:rPr>
              <a:t>括号里填几？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26" name="Text Box 13"/>
          <p:cNvSpPr txBox="1"/>
          <p:nvPr/>
        </p:nvSpPr>
        <p:spPr>
          <a:xfrm>
            <a:off x="2665413" y="2038350"/>
            <a:ext cx="4105275" cy="60769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）</a:t>
            </a:r>
            <a:r>
              <a:rPr lang="en-US" altLang="zh-CN" sz="2800" b="1">
                <a:latin typeface="宋体" panose="02010600030101010101" pitchFamily="2" charset="-122"/>
              </a:rPr>
              <a:t>+ 2 </a:t>
            </a:r>
            <a:r>
              <a:rPr lang="zh-CN" altLang="en-US" sz="2800" b="1">
                <a:latin typeface="宋体" panose="02010600030101010101" pitchFamily="2" charset="-122"/>
              </a:rPr>
              <a:t>＝ </a:t>
            </a:r>
            <a:r>
              <a:rPr lang="en-US" altLang="zh-CN" sz="2800" b="1">
                <a:latin typeface="宋体" panose="02010600030101010101" pitchFamily="2" charset="-122"/>
              </a:rPr>
              <a:t>8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27" name="Text Box 13"/>
          <p:cNvSpPr txBox="1"/>
          <p:nvPr/>
        </p:nvSpPr>
        <p:spPr>
          <a:xfrm>
            <a:off x="2811780" y="2653030"/>
            <a:ext cx="3038475" cy="60769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6 -</a:t>
            </a:r>
            <a:r>
              <a:rPr lang="zh-CN" altLang="en-US" sz="2800" b="1">
                <a:latin typeface="宋体" panose="02010600030101010101" pitchFamily="2" charset="-122"/>
              </a:rPr>
              <a:t>（  ）＝ </a:t>
            </a:r>
            <a:r>
              <a:rPr lang="en-US" altLang="zh-CN" sz="2800" b="1">
                <a:latin typeface="宋体" panose="02010600030101010101" pitchFamily="2" charset="-122"/>
              </a:rPr>
              <a:t>1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28" name="Text Box 13"/>
          <p:cNvSpPr txBox="1"/>
          <p:nvPr/>
        </p:nvSpPr>
        <p:spPr>
          <a:xfrm>
            <a:off x="2849563" y="3286125"/>
            <a:ext cx="3000375" cy="60769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5 +</a:t>
            </a:r>
            <a:r>
              <a:rPr lang="zh-CN" altLang="en-US" sz="2800" b="1">
                <a:latin typeface="宋体" panose="02010600030101010101" pitchFamily="2" charset="-122"/>
              </a:rPr>
              <a:t>（  ）＝ </a:t>
            </a:r>
            <a:r>
              <a:rPr lang="en-US" altLang="zh-CN" sz="2800" b="1">
                <a:latin typeface="宋体" panose="02010600030101010101" pitchFamily="2" charset="-122"/>
              </a:rPr>
              <a:t>9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29" name="Text Box 13"/>
          <p:cNvSpPr txBox="1"/>
          <p:nvPr/>
        </p:nvSpPr>
        <p:spPr>
          <a:xfrm>
            <a:off x="2668588" y="3929063"/>
            <a:ext cx="3286125" cy="60769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）</a:t>
            </a:r>
            <a:r>
              <a:rPr lang="en-US" altLang="zh-CN" sz="2800" b="1">
                <a:latin typeface="宋体" panose="02010600030101010101" pitchFamily="2" charset="-122"/>
              </a:rPr>
              <a:t>- 4 </a:t>
            </a:r>
            <a:r>
              <a:rPr lang="zh-CN" altLang="en-US" sz="2800" b="1">
                <a:latin typeface="宋体" panose="02010600030101010101" pitchFamily="2" charset="-122"/>
              </a:rPr>
              <a:t>＝ </a:t>
            </a:r>
            <a:r>
              <a:rPr lang="en-US" altLang="zh-CN" sz="2800" b="1">
                <a:latin typeface="宋体" panose="02010600030101010101" pitchFamily="2" charset="-122"/>
              </a:rPr>
              <a:t>2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30" name="Text Box 13"/>
          <p:cNvSpPr txBox="1"/>
          <p:nvPr/>
        </p:nvSpPr>
        <p:spPr>
          <a:xfrm>
            <a:off x="2849563" y="4500563"/>
            <a:ext cx="3000375" cy="6048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4 +</a:t>
            </a:r>
            <a:r>
              <a:rPr lang="zh-CN" altLang="en-US" sz="2800" b="1">
                <a:latin typeface="宋体" panose="02010600030101010101" pitchFamily="2" charset="-122"/>
              </a:rPr>
              <a:t>（  ）＝ </a:t>
            </a:r>
            <a:r>
              <a:rPr lang="en-US" altLang="zh-CN" sz="2800" b="1">
                <a:latin typeface="宋体" panose="02010600030101010101" pitchFamily="2" charset="-122"/>
              </a:rPr>
              <a:t>7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32138" y="2133600"/>
            <a:ext cx="6429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en-US" altLang="zh-CN" sz="2800" b="0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51275" y="2638425"/>
            <a:ext cx="6429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en-US" altLang="zh-CN" sz="2800" b="0">
                <a:solidFill>
                  <a:srgbClr val="FF0000"/>
                </a:solidFill>
                <a:latin typeface="宋体" panose="02010600030101010101" pitchFamily="2" charset="-122"/>
              </a:rPr>
              <a:t>5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57943" y="3328035"/>
            <a:ext cx="642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en-US" altLang="zh-CN" sz="2800" b="0">
                <a:solidFill>
                  <a:srgbClr val="FF0000"/>
                </a:solidFill>
                <a:latin typeface="宋体" panose="02010600030101010101" pitchFamily="2" charset="-122"/>
              </a:rPr>
              <a:t>4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2455" y="3929380"/>
            <a:ext cx="6429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en-US" altLang="zh-CN" sz="2800" b="0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57625" y="4500563"/>
            <a:ext cx="6429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en-US" altLang="zh-CN" sz="2800" b="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40" grpId="0"/>
      <p:bldP spid="41" grpId="0"/>
      <p:bldP spid="42" grpId="0"/>
      <p:bldP spid="43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4405" y="600710"/>
            <a:ext cx="7598410" cy="576834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0"/>
            <a:ext cx="9144635" cy="68580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/>
          </p:cNvSpPr>
          <p:nvPr>
            <p:ph type="body"/>
          </p:nvPr>
        </p:nvSpPr>
        <p:spPr>
          <a:xfrm>
            <a:off x="827088" y="2205038"/>
            <a:ext cx="5848350" cy="655637"/>
          </a:xfrm>
        </p:spPr>
        <p:txBody>
          <a:bodyPr vert="horz" wrap="square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400" b="1">
                <a:latin typeface="黑体" panose="02010609060101010101" pitchFamily="2" charset="-122"/>
                <a:ea typeface="黑体" panose="02010609060101010101" pitchFamily="2" charset="-122"/>
              </a:rPr>
              <a:t>水果后面藏着几？</a:t>
            </a:r>
            <a:endParaRPr lang="zh-CN" altLang="en-US" sz="3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7108" name="Group 78"/>
          <p:cNvGrpSpPr/>
          <p:nvPr/>
        </p:nvGrpSpPr>
        <p:grpSpPr>
          <a:xfrm>
            <a:off x="512763" y="3857625"/>
            <a:ext cx="1563687" cy="1660525"/>
            <a:chOff x="0" y="0"/>
            <a:chExt cx="985" cy="1046"/>
          </a:xfrm>
        </p:grpSpPr>
        <p:sp>
          <p:nvSpPr>
            <p:cNvPr id="47109" name="Rectangle 10"/>
            <p:cNvSpPr/>
            <p:nvPr/>
          </p:nvSpPr>
          <p:spPr>
            <a:xfrm>
              <a:off x="499" y="67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2</a:t>
              </a:r>
              <a:endParaRPr lang="en-US" altLang="zh-CN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7110" name="Group 9"/>
            <p:cNvGrpSpPr/>
            <p:nvPr/>
          </p:nvGrpSpPr>
          <p:grpSpPr>
            <a:xfrm>
              <a:off x="247" y="420"/>
              <a:ext cx="437" cy="232"/>
              <a:chOff x="0" y="0"/>
              <a:chExt cx="635" cy="317"/>
            </a:xfrm>
          </p:grpSpPr>
          <p:sp>
            <p:nvSpPr>
              <p:cNvPr id="47111" name="Line 5"/>
              <p:cNvSpPr/>
              <p:nvPr/>
            </p:nv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7112" name="Line 6"/>
              <p:cNvSpPr/>
              <p:nvPr/>
            </p:nv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7113" name="Rectangle 7"/>
            <p:cNvSpPr/>
            <p:nvPr/>
          </p:nvSpPr>
          <p:spPr>
            <a:xfrm>
              <a:off x="277" y="0"/>
              <a:ext cx="37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5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114" name="Rectangle 8"/>
            <p:cNvSpPr/>
            <p:nvPr/>
          </p:nvSpPr>
          <p:spPr>
            <a:xfrm>
              <a:off x="0" y="68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4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7115" name="Group 79"/>
          <p:cNvGrpSpPr/>
          <p:nvPr/>
        </p:nvGrpSpPr>
        <p:grpSpPr>
          <a:xfrm>
            <a:off x="2212975" y="3857625"/>
            <a:ext cx="1563688" cy="1660525"/>
            <a:chOff x="0" y="0"/>
            <a:chExt cx="985" cy="1046"/>
          </a:xfrm>
        </p:grpSpPr>
        <p:sp>
          <p:nvSpPr>
            <p:cNvPr id="47116" name="Rectangle 10"/>
            <p:cNvSpPr/>
            <p:nvPr/>
          </p:nvSpPr>
          <p:spPr>
            <a:xfrm>
              <a:off x="499" y="67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4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7117" name="Group 9"/>
            <p:cNvGrpSpPr/>
            <p:nvPr/>
          </p:nvGrpSpPr>
          <p:grpSpPr>
            <a:xfrm>
              <a:off x="247" y="420"/>
              <a:ext cx="437" cy="232"/>
              <a:chOff x="0" y="0"/>
              <a:chExt cx="635" cy="317"/>
            </a:xfrm>
          </p:grpSpPr>
          <p:sp>
            <p:nvSpPr>
              <p:cNvPr id="47118" name="Line 5"/>
              <p:cNvSpPr/>
              <p:nvPr/>
            </p:nv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7119" name="Line 6"/>
              <p:cNvSpPr/>
              <p:nvPr/>
            </p:nv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7120" name="Rectangle 7"/>
            <p:cNvSpPr/>
            <p:nvPr/>
          </p:nvSpPr>
          <p:spPr>
            <a:xfrm>
              <a:off x="277" y="0"/>
              <a:ext cx="37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6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121" name="Rectangle 8"/>
            <p:cNvSpPr/>
            <p:nvPr/>
          </p:nvSpPr>
          <p:spPr>
            <a:xfrm>
              <a:off x="0" y="68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3</a:t>
              </a:r>
              <a:endParaRPr lang="en-US" altLang="zh-CN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7122" name="Group 80"/>
          <p:cNvGrpSpPr/>
          <p:nvPr/>
        </p:nvGrpSpPr>
        <p:grpSpPr>
          <a:xfrm>
            <a:off x="3929063" y="3857625"/>
            <a:ext cx="1563687" cy="1660525"/>
            <a:chOff x="0" y="0"/>
            <a:chExt cx="985" cy="1046"/>
          </a:xfrm>
        </p:grpSpPr>
        <p:sp>
          <p:nvSpPr>
            <p:cNvPr id="47123" name="Rectangle 10"/>
            <p:cNvSpPr/>
            <p:nvPr/>
          </p:nvSpPr>
          <p:spPr>
            <a:xfrm>
              <a:off x="499" y="678"/>
              <a:ext cx="48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6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7124" name="Group 9"/>
            <p:cNvGrpSpPr/>
            <p:nvPr/>
          </p:nvGrpSpPr>
          <p:grpSpPr>
            <a:xfrm>
              <a:off x="247" y="420"/>
              <a:ext cx="437" cy="232"/>
              <a:chOff x="0" y="0"/>
              <a:chExt cx="635" cy="317"/>
            </a:xfrm>
          </p:grpSpPr>
          <p:sp>
            <p:nvSpPr>
              <p:cNvPr id="47125" name="Line 5"/>
              <p:cNvSpPr/>
              <p:nvPr/>
            </p:nv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7126" name="Line 6"/>
              <p:cNvSpPr/>
              <p:nvPr/>
            </p:nv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7127" name="Rectangle 7"/>
            <p:cNvSpPr/>
            <p:nvPr/>
          </p:nvSpPr>
          <p:spPr>
            <a:xfrm>
              <a:off x="277" y="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6</a:t>
              </a:r>
              <a:endParaRPr lang="en-US" altLang="zh-CN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128" name="Rectangle 8"/>
            <p:cNvSpPr/>
            <p:nvPr/>
          </p:nvSpPr>
          <p:spPr>
            <a:xfrm>
              <a:off x="0" y="68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1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7129" name="Group 81"/>
          <p:cNvGrpSpPr/>
          <p:nvPr/>
        </p:nvGrpSpPr>
        <p:grpSpPr>
          <a:xfrm>
            <a:off x="5567363" y="3857625"/>
            <a:ext cx="1563687" cy="1660525"/>
            <a:chOff x="0" y="0"/>
            <a:chExt cx="985" cy="1046"/>
          </a:xfrm>
        </p:grpSpPr>
        <p:sp>
          <p:nvSpPr>
            <p:cNvPr id="47130" name="Rectangle 10"/>
            <p:cNvSpPr/>
            <p:nvPr/>
          </p:nvSpPr>
          <p:spPr>
            <a:xfrm>
              <a:off x="499" y="67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3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7131" name="Group 9"/>
            <p:cNvGrpSpPr/>
            <p:nvPr/>
          </p:nvGrpSpPr>
          <p:grpSpPr>
            <a:xfrm>
              <a:off x="247" y="420"/>
              <a:ext cx="437" cy="232"/>
              <a:chOff x="0" y="0"/>
              <a:chExt cx="635" cy="317"/>
            </a:xfrm>
          </p:grpSpPr>
          <p:sp>
            <p:nvSpPr>
              <p:cNvPr id="47132" name="Line 5"/>
              <p:cNvSpPr/>
              <p:nvPr/>
            </p:nv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7133" name="Line 6"/>
              <p:cNvSpPr/>
              <p:nvPr/>
            </p:nv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7134" name="Rectangle 7"/>
            <p:cNvSpPr/>
            <p:nvPr/>
          </p:nvSpPr>
          <p:spPr>
            <a:xfrm>
              <a:off x="277" y="0"/>
              <a:ext cx="37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7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135" name="Rectangle 8"/>
            <p:cNvSpPr/>
            <p:nvPr/>
          </p:nvSpPr>
          <p:spPr>
            <a:xfrm>
              <a:off x="0" y="68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3</a:t>
              </a:r>
              <a:endParaRPr lang="en-US" altLang="zh-CN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7136" name="Group 82"/>
          <p:cNvGrpSpPr/>
          <p:nvPr/>
        </p:nvGrpSpPr>
        <p:grpSpPr>
          <a:xfrm>
            <a:off x="7237413" y="3857625"/>
            <a:ext cx="1563687" cy="1660525"/>
            <a:chOff x="0" y="0"/>
            <a:chExt cx="985" cy="1046"/>
          </a:xfrm>
        </p:grpSpPr>
        <p:sp>
          <p:nvSpPr>
            <p:cNvPr id="47137" name="Rectangle 10"/>
            <p:cNvSpPr/>
            <p:nvPr/>
          </p:nvSpPr>
          <p:spPr>
            <a:xfrm>
              <a:off x="499" y="678"/>
              <a:ext cx="48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4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7138" name="Group 9"/>
            <p:cNvGrpSpPr/>
            <p:nvPr/>
          </p:nvGrpSpPr>
          <p:grpSpPr>
            <a:xfrm>
              <a:off x="247" y="420"/>
              <a:ext cx="437" cy="232"/>
              <a:chOff x="0" y="0"/>
              <a:chExt cx="635" cy="317"/>
            </a:xfrm>
          </p:grpSpPr>
          <p:sp>
            <p:nvSpPr>
              <p:cNvPr id="47139" name="Line 5"/>
              <p:cNvSpPr/>
              <p:nvPr/>
            </p:nv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7140" name="Line 6"/>
              <p:cNvSpPr/>
              <p:nvPr/>
            </p:nv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7141" name="Rectangle 7"/>
            <p:cNvSpPr/>
            <p:nvPr/>
          </p:nvSpPr>
          <p:spPr>
            <a:xfrm>
              <a:off x="277" y="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7</a:t>
              </a:r>
              <a:endParaRPr lang="en-US" altLang="zh-CN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142" name="Rectangle 8"/>
            <p:cNvSpPr/>
            <p:nvPr/>
          </p:nvSpPr>
          <p:spPr>
            <a:xfrm>
              <a:off x="0" y="68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</a:pPr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2</a:t>
              </a:r>
              <a:endParaRPr lang="en-US" altLang="zh-CN" sz="32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47143" name="Picture 48" descr="2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7625" y="3860800"/>
            <a:ext cx="627063" cy="608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44" name="Picture 49" descr="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4987925"/>
            <a:ext cx="625475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45" name="Picture 50" descr="2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100" y="3644900"/>
            <a:ext cx="627063" cy="893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46" name="Picture 83" descr="2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63" y="4941888"/>
            <a:ext cx="665162" cy="661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47" name="Picture 84" descr="2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975" y="5010150"/>
            <a:ext cx="665163" cy="51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48" name="图片 47147" descr="2007631158503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888" y="1341438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2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o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73860" y="503555"/>
            <a:ext cx="59359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/>
              <a:t>算术比赛：</a:t>
            </a:r>
            <a:endParaRPr lang="en-US" altLang="zh-CN" sz="66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480" y="1793240"/>
            <a:ext cx="8151495" cy="4748530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23600" y="11442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defTabSz="914400">
              <a:buClrTx/>
              <a:buSzTx/>
              <a:buFontTx/>
            </a:pPr>
            <a:endParaRPr lang="zh-CN" altLang="en-US" sz="4400" kern="1200" baseline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defTabSz="914400">
              <a:buClrTx/>
              <a:buSzTx/>
              <a:buFontTx/>
            </a:pPr>
            <a:endParaRPr lang="zh-CN" altLang="en-US" sz="3200" kern="1200" baseline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076" name="图片 3075" descr="C:\Users\Administrator\Desktop\src=http___img.pptjia.com_image_20190426_acba59b29cf920e323af3f69abbb3e29.jpg&amp;refer=http___img.pptjia[1].jpgsrc=http___img.pptjia.com_image_20190426_acba59b29cf920e323af3f69abbb3e29.jpg&amp;refer=http___img.pptjia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矩形 3076"/>
          <p:cNvSpPr/>
          <p:nvPr/>
        </p:nvSpPr>
        <p:spPr>
          <a:xfrm>
            <a:off x="512128" y="1652270"/>
            <a:ext cx="8424862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ea typeface="楷体_GB2312" panose="02010609030101010101" pitchFamily="49" charset="-122"/>
              </a:rPr>
              <a:t>        </a:t>
            </a:r>
            <a:r>
              <a:rPr lang="zh-CN" altLang="en-US" sz="3600">
                <a:latin typeface="Times New Roman" panose="02020603050405020304" pitchFamily="18" charset="0"/>
                <a:ea typeface="楷体_GB2312" panose="02010609030101010101" pitchFamily="49" charset="-122"/>
              </a:rPr>
              <a:t>① </a:t>
            </a:r>
            <a:r>
              <a:rPr sz="3600">
                <a:latin typeface="Times New Roman" panose="02020603050405020304" pitchFamily="18" charset="0"/>
                <a:ea typeface="楷体_GB2312" panose="02010609030101010101" pitchFamily="49" charset="-122"/>
              </a:rPr>
              <a:t>一个数比9小，这个数可能是几?</a:t>
            </a:r>
            <a:endParaRPr sz="3600"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endParaRPr lang="zh-CN" altLang="en-US" sz="3600"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r>
              <a:rPr lang="zh-CN" altLang="en-US" sz="3600">
                <a:latin typeface="Times New Roman" panose="02020603050405020304" pitchFamily="18" charset="0"/>
                <a:ea typeface="楷体_GB2312" panose="02010609030101010101" pitchFamily="49" charset="-122"/>
              </a:rPr>
              <a:t> ② 这个数，又比 </a:t>
            </a:r>
            <a:r>
              <a:rPr lang="en-US" sz="3600">
                <a:latin typeface="Times New Roman" panose="02020603050405020304" pitchFamily="18" charset="0"/>
                <a:ea typeface="楷体_GB2312" panose="02010609030101010101" pitchFamily="49" charset="-122"/>
              </a:rPr>
              <a:t>7</a:t>
            </a:r>
            <a:r>
              <a:rPr lang="zh-CN" altLang="en-US" sz="3600">
                <a:latin typeface="Times New Roman" panose="02020603050405020304" pitchFamily="18" charset="0"/>
                <a:ea typeface="楷体_GB2312" panose="02010609030101010101" pitchFamily="49" charset="-122"/>
              </a:rPr>
              <a:t>大，这个数可能是几</a:t>
            </a:r>
            <a:r>
              <a:rPr lang="zh-CN" altLang="en-US">
                <a:latin typeface="Times New Roman" panose="02020603050405020304" pitchFamily="18" charset="0"/>
                <a:ea typeface="楷体_GB2312" panose="02010609030101010101" pitchFamily="49" charset="-122"/>
              </a:rPr>
              <a:t>？</a:t>
            </a:r>
            <a:endParaRPr lang="zh-CN" altLang="en-US"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graphicFrame>
        <p:nvGraphicFramePr>
          <p:cNvPr id="3089" name="表格 3088"/>
          <p:cNvGraphicFramePr>
            <a:graphicFrameLocks noGrp="1"/>
          </p:cNvGraphicFramePr>
          <p:nvPr/>
        </p:nvGraphicFramePr>
        <p:xfrm>
          <a:off x="323850" y="0"/>
          <a:ext cx="2540000" cy="548640"/>
        </p:xfrm>
        <a:graphic>
          <a:graphicData uri="http://schemas.openxmlformats.org/drawingml/2006/table">
            <a:tbl>
              <a:tblPr/>
              <a:tblGrid>
                <a:gridCol w="508000"/>
                <a:gridCol w="2032000"/>
              </a:tblGrid>
              <a:tr h="547688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000" b="1">
                          <a:latin typeface="微软雅黑" panose="020B0503020204020204" charset="-122"/>
                          <a:ea typeface="微软雅黑" panose="020B0503020204020204" charset="-122"/>
                        </a:rPr>
                        <a:t>3.</a:t>
                      </a:r>
                      <a:endParaRPr lang="en-US" altLang="zh-CN" sz="2400"/>
                    </a:p>
                  </a:txBody>
                  <a:tcPr vert="horz" anchor="b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E155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700" b="1">
                          <a:solidFill>
                            <a:srgbClr val="FF66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 猜一猜</a:t>
                      </a:r>
                      <a:endParaRPr lang="zh-CN" altLang="en-US" sz="2400"/>
                    </a:p>
                  </a:txBody>
                  <a:tcPr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E15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145" descr="08eb4adab32b7c7132fa1c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矩形 6146"/>
          <p:cNvSpPr/>
          <p:nvPr/>
        </p:nvSpPr>
        <p:spPr>
          <a:xfrm>
            <a:off x="2051050" y="1484313"/>
            <a:ext cx="5329238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48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方正姚体" panose="02010601030101010101" charset="-122"/>
                <a:ea typeface="方正姚体" panose="02010601030101010101" charset="-122"/>
              </a:rPr>
              <a:t>8和9的组成</a:t>
            </a:r>
            <a:endParaRPr lang="zh-CN" altLang="en-US" sz="48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" y="0"/>
            <a:ext cx="9346565" cy="68592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65" y="3634105"/>
            <a:ext cx="2202815" cy="8496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705" y="6442710"/>
            <a:ext cx="1335405" cy="3429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6435" y="609600"/>
            <a:ext cx="7771130" cy="567309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" y="3103245"/>
            <a:ext cx="1109345" cy="10229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452889904736370833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90" y="3103245"/>
            <a:ext cx="1109345" cy="1022985"/>
          </a:xfrm>
          <a:prstGeom prst="rect">
            <a:avLst/>
          </a:prstGeom>
        </p:spPr>
      </p:pic>
      <p:pic>
        <p:nvPicPr>
          <p:cNvPr id="6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3136900"/>
            <a:ext cx="1035685" cy="95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185" y="3170555"/>
            <a:ext cx="1036320" cy="95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505" y="3194685"/>
            <a:ext cx="1063625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040" y="3170555"/>
            <a:ext cx="1116330" cy="1029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0280" y="3154680"/>
            <a:ext cx="105283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965" y="3121025"/>
            <a:ext cx="105283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内容占位符 3" descr="4528899047363708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325" y="3129280"/>
            <a:ext cx="1052830" cy="97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wipe/>
      </p:transition>
    </mc:Choice>
    <mc:Fallback>
      <p:transition spd="slow">
        <p:wip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97535"/>
            <a:ext cx="7772400" cy="1143000"/>
          </a:xfrm>
        </p:spPr>
        <p:txBody>
          <a:bodyPr/>
          <a:lstStyle/>
          <a:p>
            <a:r>
              <a:rPr lang="zh-CN" altLang="en-US" sz="4800" b="1"/>
              <a:t>左手右手猜一猜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flipH="1">
            <a:off x="4067175" y="2255520"/>
            <a:ext cx="404495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/>
              <a:t>以小组为单位，拿</a:t>
            </a:r>
            <a:r>
              <a:rPr lang="en-US" altLang="zh-CN"/>
              <a:t>8</a:t>
            </a:r>
            <a:r>
              <a:rPr lang="zh-CN" altLang="en-US"/>
              <a:t>个小圆片出来</a:t>
            </a:r>
            <a:r>
              <a:rPr lang="zh-CN"/>
              <a:t>玩左手右手猜猜的游戏。看有哪些情况</a:t>
            </a:r>
            <a:endParaRPr 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4320" y="1431290"/>
            <a:ext cx="3634105" cy="417195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tags/tag1.xml><?xml version="1.0" encoding="utf-8"?>
<p:tagLst xmlns:p="http://schemas.openxmlformats.org/presentationml/2006/main">
  <p:tag name="KSO_WM_UNIT_PLACING_PICTURE_USER_VIEWPORT" val="{&quot;height&quot;:4730,&quot;width&quot;:6430}"/>
</p:tagLst>
</file>

<file path=ppt/tags/tag2.xml><?xml version="1.0" encoding="utf-8"?>
<p:tagLst xmlns:p="http://schemas.openxmlformats.org/presentationml/2006/main">
  <p:tag name="[PLUGINVER]" val="10"/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2EC2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008000"/>
        </a:accent2>
        <a:accent3>
          <a:srgbClr val="FFFFFF"/>
        </a:accent3>
        <a:accent4>
          <a:srgbClr val="0026A7"/>
        </a:accent4>
        <a:accent5>
          <a:srgbClr val="AAE2CA"/>
        </a:accent5>
        <a:accent6>
          <a:srgbClr val="007200"/>
        </a:accent6>
        <a:hlink>
          <a:srgbClr val="CC33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2EC2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008000"/>
        </a:accent2>
        <a:accent3>
          <a:srgbClr val="FFFFFF"/>
        </a:accent3>
        <a:accent4>
          <a:srgbClr val="0026A7"/>
        </a:accent4>
        <a:accent5>
          <a:srgbClr val="AAE2CA"/>
        </a:accent5>
        <a:accent6>
          <a:srgbClr val="007200"/>
        </a:accent6>
        <a:hlink>
          <a:srgbClr val="CC33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</Words>
  <Application>WPS 演示</Application>
  <PresentationFormat>On-screen Show (4:3)</PresentationFormat>
  <Paragraphs>168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楷体_GB2312</vt:lpstr>
      <vt:lpstr>新宋体</vt:lpstr>
      <vt:lpstr>黑体</vt:lpstr>
      <vt:lpstr>微软雅黑</vt:lpstr>
      <vt:lpstr>方正姚体</vt:lpstr>
      <vt:lpstr>Arial Unicode MS</vt:lpstr>
      <vt:lpstr>默认设计模板</vt:lpstr>
      <vt:lpstr>1_默认设计模板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左手右手猜一猜 </vt:lpstr>
      <vt:lpstr>把8个苹果分成两组，有几种分法？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2021-11-05T14:06:00Z</cp:lastPrinted>
  <dcterms:created xsi:type="dcterms:W3CDTF">2021-11-05T14:06:00Z</dcterms:created>
  <dcterms:modified xsi:type="dcterms:W3CDTF">2021-11-08T05:05:27Z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9888DAD8B5FC456EA4959CA49D8249BE</vt:lpwstr>
  </property>
  <property fmtid="{D5CDD505-2E9C-101B-9397-08002B2CF9AE}" pid="7" name="KSOProductBuildVer">
    <vt:lpwstr>2052-11.1.0.11045</vt:lpwstr>
  </property>
</Properties>
</file>