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emf" ContentType="image/x-e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6" r:id="rId3"/>
    <p:sldId id="264" r:id="rId5"/>
    <p:sldId id="266" r:id="rId6"/>
    <p:sldId id="273" r:id="rId7"/>
    <p:sldId id="276" r:id="rId8"/>
    <p:sldId id="277" r:id="rId9"/>
    <p:sldId id="294" r:id="rId10"/>
    <p:sldId id="295" r:id="rId11"/>
    <p:sldId id="296" r:id="rId12"/>
    <p:sldId id="300" r:id="rId13"/>
    <p:sldId id="298" r:id="rId14"/>
    <p:sldId id="351" r:id="rId15"/>
    <p:sldId id="353" r:id="rId16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2"/>
    <p:restoredTop sz="94660"/>
  </p:normalViewPr>
  <p:slideViewPr>
    <p:cSldViewPr showGuides="1">
      <p:cViewPr varScale="1">
        <p:scale>
          <a:sx n="72" d="100"/>
          <a:sy n="72" d="100"/>
        </p:scale>
        <p:origin x="1494" y="66"/>
      </p:cViewPr>
      <p:guideLst>
        <p:guide orient="horz" pos="2102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A8802-3C9C-49EF-9CD6-5D47A0778D4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268F5-66D4-451B-8F9B-DCA853299B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6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1547813" y="1125538"/>
            <a:ext cx="6908800" cy="1082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1547813" y="2351088"/>
            <a:ext cx="6913562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r">
              <a:buNone/>
              <a:defRPr>
                <a:solidFill>
                  <a:schemeClr val="bg1"/>
                </a:solidFill>
              </a:defRPr>
            </a:lvl1pPr>
            <a:lvl2pPr marL="457200" lvl="1" indent="0" algn="ctr">
              <a:buNone/>
              <a:defRPr>
                <a:solidFill>
                  <a:schemeClr val="tx1"/>
                </a:solidFill>
              </a:defRPr>
            </a:lvl2pPr>
            <a:lvl3pPr marL="914400" lvl="2" indent="0" algn="ctr">
              <a:buNone/>
              <a:defRPr>
                <a:solidFill>
                  <a:schemeClr val="tx1"/>
                </a:solidFill>
              </a:defRPr>
            </a:lvl3pPr>
            <a:lvl4pPr marL="1371600" lvl="3" indent="0" algn="ctr">
              <a:buNone/>
              <a:defRPr>
                <a:solidFill>
                  <a:schemeClr val="tx1"/>
                </a:solidFill>
              </a:defRPr>
            </a:lvl4pPr>
            <a:lvl5pPr marL="1828800" lvl="4" indent="0" algn="ctr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3" name="日期占位符 205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52930" cy="593725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2504" cy="4953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174750"/>
            <a:ext cx="4032504" cy="49530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 1026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文本占位符 1027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日期占位符 1028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页脚占位符 1029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1" name="灯片编号占位符 1030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5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GIF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21.jpe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audio" Target="../media/audio3.wav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audio" Target="../media/audio3.wav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854075"/>
            <a:ext cx="9173845" cy="6004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-11430" y="208915"/>
            <a:ext cx="78492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人教版小学数学一年级上册第五单元</a:t>
            </a:r>
            <a:endParaRPr lang="zh-CN" altLang="en-US" b="1"/>
          </a:p>
        </p:txBody>
      </p:sp>
      <p:sp>
        <p:nvSpPr>
          <p:cNvPr id="5" name="矩形 4"/>
          <p:cNvSpPr/>
          <p:nvPr/>
        </p:nvSpPr>
        <p:spPr>
          <a:xfrm>
            <a:off x="1669415" y="2393315"/>
            <a:ext cx="6304280" cy="15684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96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50800" dir="5400000" sx="1000" sy="1000" algn="ctr" rotWithShape="0">
                    <a:srgbClr val="000000">
                      <a:alpha val="43000"/>
                    </a:srgbClr>
                  </a:outerShdw>
                </a:effectLst>
              </a:rPr>
              <a:t>连加、连减</a:t>
            </a:r>
            <a:endParaRPr lang="zh-CN" altLang="en-US" sz="9600" b="1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50800" dir="5400000" sx="1000" sy="1000" algn="ctr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4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lstStyle/>
          <a:p>
            <a:pPr eaLnBrk="1" hangingPunct="1"/>
            <a:r>
              <a:rPr lang="zh-CN" altLang="en-US"/>
              <a:t>拓展运用</a:t>
            </a:r>
            <a:endParaRPr lang="zh-CN" altLang="en-US"/>
          </a:p>
        </p:txBody>
      </p:sp>
      <p:graphicFrame>
        <p:nvGraphicFramePr>
          <p:cNvPr id="167939" name="Group 3"/>
          <p:cNvGraphicFramePr>
            <a:graphicFrameLocks noGrp="1"/>
          </p:cNvGraphicFramePr>
          <p:nvPr/>
        </p:nvGraphicFramePr>
        <p:xfrm>
          <a:off x="457200" y="1600200"/>
          <a:ext cx="4038600" cy="2185988"/>
        </p:xfrm>
        <a:graphic>
          <a:graphicData uri="http://schemas.openxmlformats.org/drawingml/2006/table">
            <a:tbl>
              <a:tblPr/>
              <a:tblGrid>
                <a:gridCol w="504825"/>
                <a:gridCol w="504825"/>
                <a:gridCol w="234950"/>
                <a:gridCol w="269875"/>
                <a:gridCol w="504825"/>
                <a:gridCol w="504825"/>
                <a:gridCol w="504825"/>
                <a:gridCol w="504825"/>
                <a:gridCol w="504825"/>
              </a:tblGrid>
              <a:tr h="1273175"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2813"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/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8002" name="Group 66"/>
          <p:cNvGraphicFramePr>
            <a:graphicFrameLocks noGrp="1"/>
          </p:cNvGraphicFramePr>
          <p:nvPr/>
        </p:nvGraphicFramePr>
        <p:xfrm>
          <a:off x="177800" y="1600200"/>
          <a:ext cx="8537892" cy="2622550"/>
        </p:xfrm>
        <a:graphic>
          <a:graphicData uri="http://schemas.openxmlformats.org/drawingml/2006/table">
            <a:tbl>
              <a:tblPr/>
              <a:tblGrid>
                <a:gridCol w="1082675"/>
                <a:gridCol w="1230313"/>
                <a:gridCol w="1282700"/>
                <a:gridCol w="1622425"/>
                <a:gridCol w="1711325"/>
                <a:gridCol w="1157287"/>
                <a:gridCol w="208280"/>
                <a:gridCol w="242887"/>
              </a:tblGrid>
              <a:tr h="1311275"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食品</a:t>
                      </a:r>
                      <a:endParaRPr kumimoji="0" lang="zh-CN" altLang="en-US" sz="4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蛋糕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果冻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薯片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饮料</a:t>
                      </a:r>
                      <a:endParaRPr kumimoji="0" lang="zh-CN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1311275"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40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单价</a:t>
                      </a:r>
                      <a:endParaRPr kumimoji="0" lang="zh-CN" altLang="en-US" sz="40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</a:t>
                      </a:r>
                      <a:r>
                        <a:rPr kumimoji="0" lang="zh-CN" altLang="en-US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元</a:t>
                      </a:r>
                      <a:endParaRPr kumimoji="0" lang="zh-CN" altLang="en-US" sz="44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2</a:t>
                      </a:r>
                      <a:r>
                        <a:rPr kumimoji="0" lang="zh-CN" altLang="en-US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元</a:t>
                      </a:r>
                      <a:endParaRPr kumimoji="0" lang="zh-CN" altLang="en-US" sz="44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 5</a:t>
                      </a:r>
                      <a:r>
                        <a:rPr kumimoji="0" lang="zh-CN" altLang="en-US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元</a:t>
                      </a:r>
                      <a:endParaRPr kumimoji="0" lang="zh-CN" altLang="en-US" sz="44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 3</a:t>
                      </a:r>
                      <a:r>
                        <a:rPr kumimoji="0" lang="zh-CN" altLang="en-US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元</a:t>
                      </a:r>
                      <a:endParaRPr kumimoji="0" lang="zh-CN" altLang="en-US" sz="44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4</a:t>
                      </a:r>
                      <a:r>
                        <a:rPr kumimoji="0" lang="zh-CN" altLang="en-US" sz="4400" b="0" i="0" u="none" strike="noStrike" cap="none" normalizeH="0" baseline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sym typeface="Arial" panose="020B0604020202020204" pitchFamily="34" charset="0"/>
                        </a:rPr>
                        <a:t>元</a:t>
                      </a:r>
                      <a:endParaRPr kumimoji="0" lang="zh-CN" altLang="en-US" sz="44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sym typeface="Arial" panose="020B0604020202020204" pitchFamily="34" charset="0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vert="horz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45118" name="Picture 125" descr="media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5963" y="1917700"/>
            <a:ext cx="1004887" cy="1004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119" name="Text Box 126"/>
          <p:cNvSpPr txBox="1"/>
          <p:nvPr/>
        </p:nvSpPr>
        <p:spPr>
          <a:xfrm>
            <a:off x="539750" y="1628775"/>
            <a:ext cx="8380413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5120" name="Picture 127" descr="media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875" y="2060575"/>
            <a:ext cx="977900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121" name="Picture 128" descr="u=1291437543,549265511&amp;fm=0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275" y="1846263"/>
            <a:ext cx="1531938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122" name="Picture 129" descr="u=3793325501,2478725547&amp;fm=0&amp;gp=0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913" y="1773238"/>
            <a:ext cx="1081087" cy="1077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123" name="Picture 130" descr="medi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388" y="1917700"/>
            <a:ext cx="1289050" cy="858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124" name="Text Box 131"/>
          <p:cNvSpPr txBox="1"/>
          <p:nvPr/>
        </p:nvSpPr>
        <p:spPr>
          <a:xfrm>
            <a:off x="536575" y="4619625"/>
            <a:ext cx="828357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、你想买什么？算一算需要多少钱？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125" name="Text Box 132"/>
          <p:cNvSpPr txBox="1"/>
          <p:nvPr/>
        </p:nvSpPr>
        <p:spPr>
          <a:xfrm>
            <a:off x="539750" y="5300663"/>
            <a:ext cx="7134225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、妈妈给你</a:t>
            </a:r>
            <a:r>
              <a:rPr lang="en-US" altLang="zh-CN" sz="3200" b="1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元钱，有这么一些食品，你打算怎么买？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>
            <p:ph type="body" sz="half" idx="1"/>
          </p:nvPr>
        </p:nvSpPr>
        <p:spPr/>
        <p:txBody>
          <a:bodyPr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sz="2800"/>
              <a:t>   </a:t>
            </a:r>
            <a:endParaRPr lang="en-US" altLang="zh-CN" sz="2800"/>
          </a:p>
        </p:txBody>
      </p:sp>
      <p:sp>
        <p:nvSpPr>
          <p:cNvPr id="44035" name="Text Box 4"/>
          <p:cNvSpPr txBox="1"/>
          <p:nvPr/>
        </p:nvSpPr>
        <p:spPr>
          <a:xfrm>
            <a:off x="2057400" y="1600200"/>
            <a:ext cx="6985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小朋友，这节课你学到了什么？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869" name="Text Box 5"/>
          <p:cNvSpPr txBox="1"/>
          <p:nvPr/>
        </p:nvSpPr>
        <p:spPr>
          <a:xfrm>
            <a:off x="-133985" y="2685415"/>
            <a:ext cx="7451725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>
                <a:solidFill>
                  <a:srgbClr val="008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540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连加：  </a:t>
            </a:r>
            <a:r>
              <a:rPr lang="en-US" altLang="zh-CN" sz="540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2+3</a:t>
            </a:r>
            <a:r>
              <a:rPr lang="en-US" altLang="zh-CN" sz="540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+2=</a:t>
            </a:r>
            <a:endParaRPr lang="en-US" altLang="zh-CN" sz="5400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870" name="Text Box 6"/>
          <p:cNvSpPr txBox="1"/>
          <p:nvPr/>
        </p:nvSpPr>
        <p:spPr>
          <a:xfrm>
            <a:off x="40005" y="3510915"/>
            <a:ext cx="5688013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5400">
                <a:solidFill>
                  <a:srgbClr val="9900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540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连减：  </a:t>
            </a:r>
            <a:r>
              <a:rPr lang="en-US" altLang="zh-CN" sz="5400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8-2</a:t>
            </a:r>
            <a:r>
              <a:rPr lang="en-US" altLang="zh-CN" sz="540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-3 =</a:t>
            </a:r>
            <a:endParaRPr lang="en-US" altLang="zh-CN" sz="5400">
              <a:solidFill>
                <a:srgbClr val="3333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871" name="Text Box 7"/>
          <p:cNvSpPr txBox="1"/>
          <p:nvPr/>
        </p:nvSpPr>
        <p:spPr>
          <a:xfrm>
            <a:off x="-278765" y="4425315"/>
            <a:ext cx="8424863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连加连减运算的顺序</a:t>
            </a:r>
            <a:endParaRPr lang="zh-CN" altLang="en-US" sz="4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是从</a:t>
            </a:r>
            <a:r>
              <a:rPr lang="zh-CN" altLang="en-US" sz="4800" b="1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左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到</a:t>
            </a:r>
            <a:r>
              <a:rPr lang="zh-CN" altLang="en-US" sz="4800" b="1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右</a:t>
            </a:r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依次进行</a:t>
            </a:r>
            <a:endParaRPr lang="zh-CN" altLang="en-US" sz="4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9" name="WordArt 8"/>
          <p:cNvSpPr/>
          <p:nvPr/>
        </p:nvSpPr>
        <p:spPr>
          <a:xfrm>
            <a:off x="-4445" y="254635"/>
            <a:ext cx="6083935" cy="1555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820000" scaled="1"/>
                </a:gradFill>
                <a:effectLst>
                  <a:outerShdw dist="53882" dir="2699999" algn="ctr" rotWithShape="0">
                    <a:srgbClr val="9999FF">
                      <a:alpha val="75998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今天我们学了什么？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820000" scaled="1"/>
              </a:gradFill>
              <a:effectLst>
                <a:outerShdw dist="53882" dir="2699999" algn="ctr" rotWithShape="0">
                  <a:srgbClr val="9999FF">
                    <a:alpha val="75998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4873" name="Text Box 9"/>
          <p:cNvSpPr txBox="1"/>
          <p:nvPr/>
        </p:nvSpPr>
        <p:spPr>
          <a:xfrm>
            <a:off x="5107305" y="2685415"/>
            <a:ext cx="620713" cy="922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5400" b="1">
                <a:solidFill>
                  <a:srgbClr val="9933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8</a:t>
            </a:r>
            <a:endParaRPr lang="en-US" altLang="zh-CN" sz="5400" b="1">
              <a:solidFill>
                <a:srgbClr val="9933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64874" name="Text Box 10"/>
          <p:cNvSpPr txBox="1"/>
          <p:nvPr/>
        </p:nvSpPr>
        <p:spPr>
          <a:xfrm>
            <a:off x="5001895" y="3510598"/>
            <a:ext cx="620713" cy="9144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5400" b="1">
                <a:solidFill>
                  <a:srgbClr val="9933F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3</a:t>
            </a:r>
            <a:endParaRPr lang="en-US" altLang="zh-CN" sz="5400" b="1">
              <a:solidFill>
                <a:srgbClr val="9933F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40295" name="Picture 52" descr="P-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1660" y="2241550"/>
            <a:ext cx="1989455" cy="16389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4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4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4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4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4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8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9" grpId="0"/>
      <p:bldP spid="1648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570" y="939165"/>
            <a:ext cx="8229600" cy="582613"/>
          </a:xfrm>
        </p:spPr>
        <p:txBody>
          <a:bodyPr/>
          <a:lstStyle/>
          <a:p>
            <a:r>
              <a:rPr lang="zh-CN" altLang="en-US" b="1">
                <a:solidFill>
                  <a:srgbClr val="FF0000"/>
                </a:solidFill>
              </a:rPr>
              <a:t>温馨提示：</a:t>
            </a:r>
            <a:endParaRPr lang="zh-CN" altLang="en-US" b="1">
              <a:solidFill>
                <a:srgbClr val="FF0000"/>
              </a:solidFill>
            </a:endParaRPr>
          </a:p>
        </p:txBody>
      </p:sp>
      <p:pic>
        <p:nvPicPr>
          <p:cNvPr id="140295" name="Picture 52" descr="P-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31660" y="1217930"/>
            <a:ext cx="1989455" cy="27406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流程图: 可选过程 2"/>
          <p:cNvSpPr/>
          <p:nvPr/>
        </p:nvSpPr>
        <p:spPr>
          <a:xfrm>
            <a:off x="115570" y="1852295"/>
            <a:ext cx="6682740" cy="387540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4800" b="1"/>
              <a:t>       </a:t>
            </a:r>
            <a:r>
              <a:rPr lang="zh-CN" altLang="en-US" sz="4800" b="1"/>
              <a:t>计算连加连减时，先算前两个数，算的结果和第三个数计算，计算顺序是从左到右依次计算。</a:t>
            </a:r>
            <a:endParaRPr lang="zh-CN" altLang="en-US" sz="4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935" r="1730"/>
          <a:stretch>
            <a:fillRect/>
          </a:stretch>
        </p:blipFill>
        <p:spPr>
          <a:xfrm>
            <a:off x="2160039" y="1120823"/>
            <a:ext cx="6982691" cy="45887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354000"/>
            <a:ext cx="1565780" cy="4457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26977" y="1448959"/>
            <a:ext cx="921385" cy="2784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zh-CN" altLang="en-US" sz="1200" spc="600">
                <a:solidFill>
                  <a:srgbClr val="AD4144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pitchFamily="1" charset="-122"/>
              </a:rPr>
              <a:t>百里不同风</a:t>
            </a:r>
            <a:endParaRPr lang="zh-CN" altLang="en-US" sz="1200" spc="600">
              <a:solidFill>
                <a:srgbClr val="AD4144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pitchFamily="1" charset="-122"/>
            </a:endParaRPr>
          </a:p>
          <a:p>
            <a:pPr algn="l"/>
            <a:endParaRPr lang="zh-CN" altLang="en-US" sz="1200" spc="600">
              <a:solidFill>
                <a:srgbClr val="AD4144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pitchFamily="1" charset="-122"/>
            </a:endParaRPr>
          </a:p>
          <a:p>
            <a:pPr algn="l"/>
            <a:r>
              <a:rPr lang="zh-CN" altLang="en-US" sz="1200" spc="600">
                <a:solidFill>
                  <a:srgbClr val="AD4144"/>
                </a:solidFill>
                <a:latin typeface="微软雅黑" panose="020B0503020204020204" charset="-122"/>
                <a:ea typeface="微软雅黑" panose="020B0503020204020204" charset="-122"/>
              </a:rPr>
              <a:t>     千里不同俗</a:t>
            </a:r>
            <a:endParaRPr lang="zh-CN" altLang="en-US" sz="1200" spc="600">
              <a:solidFill>
                <a:srgbClr val="AD4144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 sz="1200" spc="600">
              <a:solidFill>
                <a:srgbClr val="AD414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57732">
            <a:off x="910478" y="2056132"/>
            <a:ext cx="1906133" cy="168188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19020" y="635000"/>
            <a:ext cx="1413510" cy="5914390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zh-CN" altLang="en-US" sz="8000" spc="60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感谢聆听</a:t>
            </a:r>
            <a:endParaRPr lang="zh-CN" altLang="en-US" sz="8000" spc="600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2269" flipH="1">
            <a:off x="3160822" y="4422778"/>
            <a:ext cx="1906133" cy="16818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279" y="4516790"/>
            <a:ext cx="1565780" cy="44577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969" y="4935031"/>
            <a:ext cx="1565780" cy="4457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369009"/>
            <a:ext cx="1565780" cy="4457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426" y="5519896"/>
            <a:ext cx="1565780" cy="4457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3" descr="2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4420" y="304800"/>
            <a:ext cx="6262370" cy="3158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3" name="Text Box 46"/>
          <p:cNvSpPr txBox="1"/>
          <p:nvPr/>
        </p:nvSpPr>
        <p:spPr>
          <a:xfrm>
            <a:off x="4876800" y="5943600"/>
            <a:ext cx="28606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6743" name="Picture 7" descr="243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514600"/>
            <a:ext cx="1014413" cy="714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6744" name="Picture 8" descr="243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819400"/>
            <a:ext cx="684213" cy="411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6745" name="Picture 52" descr="P-0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113" y="4724400"/>
            <a:ext cx="1385887" cy="137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6746" name="AutoShape 10"/>
          <p:cNvSpPr/>
          <p:nvPr/>
        </p:nvSpPr>
        <p:spPr>
          <a:xfrm>
            <a:off x="5156835" y="3733800"/>
            <a:ext cx="2715260" cy="1371600"/>
          </a:xfrm>
          <a:prstGeom prst="wedgeRoundRectCallout">
            <a:avLst>
              <a:gd name="adj1" fmla="val 52593"/>
              <a:gd name="adj2" fmla="val 87847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r>
              <a:rPr lang="zh-CN" altLang="en-US" sz="2400" b="1">
                <a:solidFill>
                  <a:srgbClr val="00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能提出一个数学问题吗？</a:t>
            </a:r>
            <a:endParaRPr lang="zh-CN" altLang="en-US" sz="2400" b="1">
              <a:solidFill>
                <a:srgbClr val="0099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47" name="Rectangle 11"/>
          <p:cNvSpPr/>
          <p:nvPr/>
        </p:nvSpPr>
        <p:spPr>
          <a:xfrm>
            <a:off x="228600" y="4343400"/>
            <a:ext cx="4114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先来了     只小鸡，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48" name="Rectangle 12"/>
          <p:cNvSpPr/>
          <p:nvPr/>
        </p:nvSpPr>
        <p:spPr>
          <a:xfrm>
            <a:off x="1790700" y="3657600"/>
            <a:ext cx="571500" cy="522605"/>
          </a:xfrm>
          <a:prstGeom prst="rect">
            <a:avLst/>
          </a:prstGeom>
          <a:solidFill>
            <a:srgbClr val="FF00FF">
              <a:alpha val="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49" name="Rectangle 13"/>
          <p:cNvSpPr/>
          <p:nvPr/>
        </p:nvSpPr>
        <p:spPr>
          <a:xfrm>
            <a:off x="1752600" y="4406900"/>
            <a:ext cx="552450" cy="5048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50" name="Text Box 14"/>
          <p:cNvSpPr txBox="1"/>
          <p:nvPr/>
        </p:nvSpPr>
        <p:spPr>
          <a:xfrm>
            <a:off x="1752600" y="3622040"/>
            <a:ext cx="6858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51" name="Text Box 15"/>
          <p:cNvSpPr txBox="1"/>
          <p:nvPr/>
        </p:nvSpPr>
        <p:spPr>
          <a:xfrm>
            <a:off x="1714500" y="4343400"/>
            <a:ext cx="6477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2" name="Text Box 45"/>
          <p:cNvSpPr txBox="1"/>
          <p:nvPr/>
        </p:nvSpPr>
        <p:spPr>
          <a:xfrm>
            <a:off x="228600" y="3657600"/>
            <a:ext cx="56388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原来有   只小鸡，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6753" name="Rectangle 17"/>
          <p:cNvSpPr/>
          <p:nvPr/>
        </p:nvSpPr>
        <p:spPr>
          <a:xfrm>
            <a:off x="-6985" y="5051425"/>
            <a:ext cx="45332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又来了     只小鸡。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56" name="Rectangle 20"/>
          <p:cNvSpPr/>
          <p:nvPr/>
        </p:nvSpPr>
        <p:spPr>
          <a:xfrm>
            <a:off x="228600" y="5791200"/>
            <a:ext cx="38544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latin typeface="Arial" panose="020B0604020202020204" pitchFamily="34" charset="0"/>
                <a:ea typeface="宋体" panose="02010600030101010101" pitchFamily="2" charset="-122"/>
              </a:rPr>
              <a:t>一共有几只小鸡？</a:t>
            </a:r>
            <a:endParaRPr lang="zh-CN" altLang="en-US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59" name="Rectangle 23"/>
          <p:cNvSpPr/>
          <p:nvPr/>
        </p:nvSpPr>
        <p:spPr>
          <a:xfrm>
            <a:off x="1790700" y="5105400"/>
            <a:ext cx="533400" cy="5334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6761" name="Text Box 25"/>
          <p:cNvSpPr txBox="1"/>
          <p:nvPr/>
        </p:nvSpPr>
        <p:spPr>
          <a:xfrm>
            <a:off x="1847850" y="5105400"/>
            <a:ext cx="457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83890" y="2819400"/>
            <a:ext cx="5994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3183890" y="2302510"/>
            <a:ext cx="5994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2584450" y="2042795"/>
            <a:ext cx="5994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1838960" y="2174240"/>
            <a:ext cx="5994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4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2172970" y="2947670"/>
            <a:ext cx="5994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5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1000"/>
                                        <p:tgtEl>
                                          <p:spTgt spid="116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116746" grpId="0"/>
      <p:bldP spid="116747" grpId="0"/>
      <p:bldP spid="116748" grpId="0"/>
      <p:bldP spid="116749" grpId="0"/>
      <p:bldP spid="116750" grpId="0"/>
      <p:bldP spid="116751" grpId="0"/>
      <p:bldP spid="6152" grpId="0"/>
      <p:bldP spid="116753" grpId="0"/>
      <p:bldP spid="116756" grpId="0"/>
      <p:bldP spid="116759" grpId="0"/>
      <p:bldP spid="116761" grpId="0"/>
      <p:bldP spid="2" grpId="0"/>
      <p:bldP spid="3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8" descr="1 (11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14045" y="-372745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Rectangle 5"/>
          <p:cNvSpPr/>
          <p:nvPr/>
        </p:nvSpPr>
        <p:spPr>
          <a:xfrm>
            <a:off x="3124200" y="2901950"/>
            <a:ext cx="336867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4400" b="1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400" b="1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400" b="1">
                <a:latin typeface="Arial" panose="020B0604020202020204" pitchFamily="34" charset="0"/>
                <a:ea typeface="楷体_GB2312" pitchFamily="49" charset="-122"/>
              </a:rPr>
              <a:t>＝</a:t>
            </a:r>
            <a:endParaRPr lang="zh-CN" altLang="en-US" sz="4400" b="1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398838" y="3594100"/>
            <a:ext cx="863600" cy="282575"/>
            <a:chOff x="0" y="0"/>
            <a:chExt cx="590" cy="90"/>
          </a:xfrm>
        </p:grpSpPr>
        <p:sp>
          <p:nvSpPr>
            <p:cNvPr id="14340" name="Line 6"/>
            <p:cNvSpPr/>
            <p:nvPr/>
          </p:nvSpPr>
          <p:spPr>
            <a:xfrm>
              <a:off x="0" y="90"/>
              <a:ext cx="59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41" name="Line 7"/>
            <p:cNvSpPr/>
            <p:nvPr/>
          </p:nvSpPr>
          <p:spPr>
            <a:xfrm flipH="1">
              <a:off x="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42" name="Line 8"/>
            <p:cNvSpPr/>
            <p:nvPr/>
          </p:nvSpPr>
          <p:spPr>
            <a:xfrm flipH="1">
              <a:off x="59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9224" name="Text Box 10"/>
          <p:cNvSpPr txBox="1"/>
          <p:nvPr/>
        </p:nvSpPr>
        <p:spPr>
          <a:xfrm>
            <a:off x="3395663" y="3810000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3992563" y="3597275"/>
            <a:ext cx="1157287" cy="676275"/>
            <a:chOff x="0" y="0"/>
            <a:chExt cx="408" cy="272"/>
          </a:xfrm>
        </p:grpSpPr>
        <p:sp>
          <p:nvSpPr>
            <p:cNvPr id="14345" name="Line 11"/>
            <p:cNvSpPr/>
            <p:nvPr/>
          </p:nvSpPr>
          <p:spPr>
            <a:xfrm>
              <a:off x="0" y="272"/>
              <a:ext cx="4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46" name="Line 12"/>
            <p:cNvSpPr/>
            <p:nvPr/>
          </p:nvSpPr>
          <p:spPr>
            <a:xfrm flipH="1">
              <a:off x="408" y="0"/>
              <a:ext cx="0" cy="27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9228" name="Text Box 14"/>
          <p:cNvSpPr txBox="1"/>
          <p:nvPr/>
        </p:nvSpPr>
        <p:spPr>
          <a:xfrm>
            <a:off x="5627688" y="2903538"/>
            <a:ext cx="8001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endParaRPr lang="en-US" altLang="zh-CN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4348" name="Group 13"/>
          <p:cNvGrpSpPr/>
          <p:nvPr/>
        </p:nvGrpSpPr>
        <p:grpSpPr>
          <a:xfrm>
            <a:off x="1477010" y="1631950"/>
            <a:ext cx="5670550" cy="1054100"/>
            <a:chOff x="748" y="981"/>
            <a:chExt cx="3572" cy="664"/>
          </a:xfrm>
        </p:grpSpPr>
        <p:pic>
          <p:nvPicPr>
            <p:cNvPr id="14349" name="Picture 16" descr="泡泡框"/>
            <p:cNvPicPr>
              <a:picLocks noChangeAspect="1"/>
            </p:cNvPicPr>
            <p:nvPr/>
          </p:nvPicPr>
          <p:blipFill>
            <a:blip r:embed="rId2"/>
            <a:srcRect t="58379"/>
            <a:stretch>
              <a:fillRect/>
            </a:stretch>
          </p:blipFill>
          <p:spPr>
            <a:xfrm>
              <a:off x="748" y="981"/>
              <a:ext cx="2851" cy="6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0" name="矩形 7"/>
            <p:cNvSpPr/>
            <p:nvPr/>
          </p:nvSpPr>
          <p:spPr>
            <a:xfrm>
              <a:off x="1074" y="1167"/>
              <a:ext cx="3246" cy="35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600" b="1">
                  <a:solidFill>
                    <a:srgbClr val="993300"/>
                  </a:solidFill>
                  <a:latin typeface="楷体_GB2312" pitchFamily="49" charset="-122"/>
                  <a:ea typeface="楷体_GB2312" pitchFamily="49" charset="-122"/>
                </a:rPr>
                <a:t>你们会计算这个算式吗？</a:t>
              </a:r>
              <a:endParaRPr lang="zh-CN" altLang="en-US" sz="2600" b="1">
                <a:solidFill>
                  <a:srgbClr val="9933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4351" name="Picture 17" descr="1 (8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4045" y="610870"/>
            <a:ext cx="1995488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2" name="Text Box 19"/>
          <p:cNvSpPr txBox="1"/>
          <p:nvPr/>
        </p:nvSpPr>
        <p:spPr>
          <a:xfrm>
            <a:off x="1066800" y="4572000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endParaRPr lang="zh-CN" altLang="zh-CN" sz="2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8804" name="Text Box 20"/>
          <p:cNvSpPr txBox="1"/>
          <p:nvPr/>
        </p:nvSpPr>
        <p:spPr>
          <a:xfrm>
            <a:off x="403225" y="5091430"/>
            <a:ext cx="594296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、我发现了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个数字连续相加。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、也发现了有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个加号。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8805" name="WordArt 21"/>
          <p:cNvSpPr>
            <a:spLocks noTextEdit="1"/>
          </p:cNvSpPr>
          <p:nvPr/>
        </p:nvSpPr>
        <p:spPr>
          <a:xfrm>
            <a:off x="4419600" y="4419600"/>
            <a:ext cx="4114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7500" lnSpcReduction="20000"/>
          </a:bodyPr>
          <a:lstStyle/>
          <a:p>
            <a:pPr algn="ctr"/>
            <a:r>
              <a:rPr lang="zh-CN" altLang="en-US" sz="3600">
                <a:ln w="12700" cap="flat" cmpd="sng">
                  <a:solidFill>
                    <a:srgbClr val="339966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3399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读作：5加2加1等于8</a:t>
            </a:r>
            <a:endParaRPr lang="zh-CN" altLang="en-US" sz="3600">
              <a:ln w="12700" cap="flat" cmpd="sng">
                <a:solidFill>
                  <a:srgbClr val="339966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339966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棱台 3"/>
          <p:cNvSpPr/>
          <p:nvPr/>
        </p:nvSpPr>
        <p:spPr>
          <a:xfrm>
            <a:off x="3005455" y="291465"/>
            <a:ext cx="2514600" cy="1066800"/>
          </a:xfrm>
          <a:prstGeom prst="beve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91205" y="225425"/>
            <a:ext cx="201930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200" b="1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连加</a:t>
            </a:r>
            <a:endParaRPr lang="zh-CN" altLang="en-US" sz="7200" b="1">
              <a:ln w="22225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云形标注 5"/>
          <p:cNvSpPr/>
          <p:nvPr/>
        </p:nvSpPr>
        <p:spPr>
          <a:xfrm rot="4560000">
            <a:off x="6666230" y="370840"/>
            <a:ext cx="1466850" cy="2512060"/>
          </a:xfrm>
          <a:prstGeom prst="cloudCallout">
            <a:avLst>
              <a:gd name="adj1" fmla="val -64340"/>
              <a:gd name="adj2" fmla="val 64837"/>
            </a:avLst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46190" y="1088390"/>
            <a:ext cx="2449195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应从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sym typeface="+mn-ea"/>
              </a:rPr>
              <a:t>左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到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右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的顺序计算</a:t>
            </a:r>
            <a:endParaRPr lang="zh-CN" altLang="en-US" sz="3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8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18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18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18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8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8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8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8" grpId="0"/>
      <p:bldP spid="4" grpId="1"/>
      <p:bldP spid="5" grpId="1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1981200"/>
            <a:ext cx="6248400" cy="2506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6198" name="Picture 6" descr="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914400"/>
            <a:ext cx="3048000" cy="2452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6199" name="Picture 7" descr="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914400"/>
            <a:ext cx="1985963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6200" name="Picture 8" descr="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4724400"/>
            <a:ext cx="6019800" cy="1190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6202" name="Text Box 10"/>
          <p:cNvSpPr txBox="1"/>
          <p:nvPr/>
        </p:nvSpPr>
        <p:spPr>
          <a:xfrm>
            <a:off x="3200400" y="4953000"/>
            <a:ext cx="47307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6203" name="Text Box 11"/>
          <p:cNvSpPr txBox="1"/>
          <p:nvPr/>
        </p:nvSpPr>
        <p:spPr>
          <a:xfrm>
            <a:off x="4724400" y="4953000"/>
            <a:ext cx="47307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6204" name="Text Box 12"/>
          <p:cNvSpPr txBox="1"/>
          <p:nvPr/>
        </p:nvSpPr>
        <p:spPr>
          <a:xfrm>
            <a:off x="6324600" y="4953000"/>
            <a:ext cx="473075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40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0"/>
          <p:cNvGrpSpPr/>
          <p:nvPr/>
        </p:nvGrpSpPr>
        <p:grpSpPr>
          <a:xfrm>
            <a:off x="2209800" y="5715000"/>
            <a:ext cx="1295400" cy="304800"/>
            <a:chOff x="0" y="0"/>
            <a:chExt cx="590" cy="90"/>
          </a:xfrm>
        </p:grpSpPr>
        <p:sp>
          <p:nvSpPr>
            <p:cNvPr id="16393" name="Line 41"/>
            <p:cNvSpPr/>
            <p:nvPr/>
          </p:nvSpPr>
          <p:spPr>
            <a:xfrm>
              <a:off x="0" y="90"/>
              <a:ext cx="59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4" name="Line 42"/>
            <p:cNvSpPr/>
            <p:nvPr/>
          </p:nvSpPr>
          <p:spPr>
            <a:xfrm flipH="1">
              <a:off x="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5" name="Line 43"/>
            <p:cNvSpPr/>
            <p:nvPr/>
          </p:nvSpPr>
          <p:spPr>
            <a:xfrm flipH="1">
              <a:off x="59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36209" name="Text Box 17"/>
          <p:cNvSpPr txBox="1"/>
          <p:nvPr/>
        </p:nvSpPr>
        <p:spPr>
          <a:xfrm>
            <a:off x="2438400" y="6216650"/>
            <a:ext cx="354013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14"/>
          <p:cNvGrpSpPr/>
          <p:nvPr/>
        </p:nvGrpSpPr>
        <p:grpSpPr>
          <a:xfrm>
            <a:off x="3048000" y="5791200"/>
            <a:ext cx="1981200" cy="838200"/>
            <a:chOff x="0" y="0"/>
            <a:chExt cx="408" cy="272"/>
          </a:xfrm>
        </p:grpSpPr>
        <p:sp>
          <p:nvSpPr>
            <p:cNvPr id="16398" name="Line 45"/>
            <p:cNvSpPr/>
            <p:nvPr/>
          </p:nvSpPr>
          <p:spPr>
            <a:xfrm>
              <a:off x="0" y="272"/>
              <a:ext cx="4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9" name="Line 46"/>
            <p:cNvSpPr/>
            <p:nvPr/>
          </p:nvSpPr>
          <p:spPr>
            <a:xfrm flipH="1">
              <a:off x="408" y="0"/>
              <a:ext cx="0" cy="27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pic>
        <p:nvPicPr>
          <p:cNvPr id="13621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077700" y="110490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3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2" grpId="0"/>
      <p:bldP spid="136203" grpId="0"/>
      <p:bldP spid="136204" grpId="0"/>
      <p:bldP spid="1362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45"/>
          <p:cNvSpPr txBox="1"/>
          <p:nvPr/>
        </p:nvSpPr>
        <p:spPr>
          <a:xfrm>
            <a:off x="228600" y="6216650"/>
            <a:ext cx="360045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还剩几只小鸡？</a:t>
            </a:r>
            <a:endParaRPr lang="zh-CN" altLang="en-US" b="1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3" name="Text Box 46"/>
          <p:cNvSpPr txBox="1"/>
          <p:nvPr/>
        </p:nvSpPr>
        <p:spPr>
          <a:xfrm>
            <a:off x="4648200" y="5796280"/>
            <a:ext cx="2860675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zh-CN" b="1">
                <a:solidFill>
                  <a:srgbClr val="003300"/>
                </a:solidFill>
                <a:latin typeface="Arial" panose="020B0604020202020204" pitchFamily="34" charset="0"/>
                <a:ea typeface="楷体_GB2312" pitchFamily="49" charset="-122"/>
              </a:rPr>
              <a:t>－</a:t>
            </a:r>
            <a:r>
              <a:rPr lang="en-US" altLang="zh-CN" b="1">
                <a:solidFill>
                  <a:srgbClr val="00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3300"/>
                </a:solidFill>
                <a:latin typeface="Arial" panose="020B0604020202020204" pitchFamily="34" charset="0"/>
                <a:ea typeface="楷体_GB2312" pitchFamily="49" charset="-122"/>
              </a:rPr>
              <a:t>－</a:t>
            </a:r>
            <a:r>
              <a:rPr lang="en-US" altLang="zh-CN" b="1">
                <a:solidFill>
                  <a:srgbClr val="00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b="1">
              <a:solidFill>
                <a:srgbClr val="00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7651" name="Picture 4" descr="245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914400"/>
            <a:ext cx="6662738" cy="2898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3" name="Picture 5" descr="245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2895600"/>
            <a:ext cx="847725" cy="496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4" name="Picture 6" descr="245-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429000"/>
            <a:ext cx="1200150" cy="565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5" name="Picture 52" descr="P-0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113" y="3810000"/>
            <a:ext cx="1385887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6" name="Picture 96" descr="0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360" y="3886200"/>
            <a:ext cx="3647440" cy="175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0297" name="Text Box 9"/>
          <p:cNvSpPr txBox="1"/>
          <p:nvPr/>
        </p:nvSpPr>
        <p:spPr>
          <a:xfrm>
            <a:off x="4942840" y="4142105"/>
            <a:ext cx="291401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楷体_GB2312" pitchFamily="49" charset="-122"/>
              </a:rPr>
              <a:t>先说一说图的意思，再提出一个数学问题，并解答。</a:t>
            </a:r>
            <a:endParaRPr lang="zh-CN" altLang="en-US" sz="2400" b="1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7657" name="Picture 10" descr="245-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914400"/>
            <a:ext cx="6662738" cy="289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0299" name="Text Box 11"/>
          <p:cNvSpPr txBox="1"/>
          <p:nvPr/>
        </p:nvSpPr>
        <p:spPr>
          <a:xfrm>
            <a:off x="152400" y="3886200"/>
            <a:ext cx="4495800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原来有      只小鸡，</a:t>
            </a:r>
            <a:endParaRPr lang="zh-CN" altLang="en-US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先走了       只小鸡，</a:t>
            </a:r>
            <a:endParaRPr lang="zh-CN" altLang="en-US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又走了     只小鸡。</a:t>
            </a:r>
            <a:endParaRPr lang="zh-CN" altLang="en-US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0" name="Rectangle 12"/>
          <p:cNvSpPr/>
          <p:nvPr/>
        </p:nvSpPr>
        <p:spPr>
          <a:xfrm>
            <a:off x="1676400" y="5562600"/>
            <a:ext cx="533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1" name="Rectangle 13"/>
          <p:cNvSpPr/>
          <p:nvPr/>
        </p:nvSpPr>
        <p:spPr>
          <a:xfrm>
            <a:off x="1657350" y="4735195"/>
            <a:ext cx="6096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2" name="Rectangle 14"/>
          <p:cNvSpPr/>
          <p:nvPr/>
        </p:nvSpPr>
        <p:spPr>
          <a:xfrm>
            <a:off x="1676400" y="4038600"/>
            <a:ext cx="609600" cy="533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3" name="Text Box 15"/>
          <p:cNvSpPr txBox="1"/>
          <p:nvPr/>
        </p:nvSpPr>
        <p:spPr>
          <a:xfrm>
            <a:off x="1828800" y="3940175"/>
            <a:ext cx="438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endParaRPr lang="en-US" altLang="zh-CN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4" name="Text Box 16"/>
          <p:cNvSpPr txBox="1"/>
          <p:nvPr/>
        </p:nvSpPr>
        <p:spPr>
          <a:xfrm>
            <a:off x="1771650" y="4735195"/>
            <a:ext cx="465455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305" name="Text Box 17"/>
          <p:cNvSpPr txBox="1"/>
          <p:nvPr/>
        </p:nvSpPr>
        <p:spPr>
          <a:xfrm>
            <a:off x="1676400" y="5464175"/>
            <a:ext cx="465455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06 C 0.03681 0.00255 0.07361 0.00556 0.10729 0.00278 C 0.14115 -4.44444E-06 0.16302 -0.0074 0.20208 -0.01643 C 0.24115 -0.02523 0.3184 -0.0449 0.34167 -0.05069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0" y="-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3.33333E-06 L 0.19531 -0.00277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40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40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40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  <p:bldP spid="6153" grpId="0"/>
      <p:bldP spid="140297" grpId="0"/>
      <p:bldP spid="140299" grpId="0"/>
      <p:bldP spid="140300" grpId="0"/>
      <p:bldP spid="140301" grpId="0"/>
      <p:bldP spid="140302" grpId="0"/>
      <p:bldP spid="14030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3276600" y="3581400"/>
            <a:ext cx="863600" cy="287338"/>
            <a:chOff x="0" y="0"/>
            <a:chExt cx="580" cy="136"/>
          </a:xfrm>
        </p:grpSpPr>
        <p:grpSp>
          <p:nvGrpSpPr>
            <p:cNvPr id="29698" name="Group 10"/>
            <p:cNvGrpSpPr/>
            <p:nvPr/>
          </p:nvGrpSpPr>
          <p:grpSpPr>
            <a:xfrm>
              <a:off x="0" y="19"/>
              <a:ext cx="580" cy="117"/>
              <a:chOff x="0" y="0"/>
              <a:chExt cx="590" cy="90"/>
            </a:xfrm>
          </p:grpSpPr>
          <p:sp>
            <p:nvSpPr>
              <p:cNvPr id="29699" name="Line 5"/>
              <p:cNvSpPr/>
              <p:nvPr/>
            </p:nvSpPr>
            <p:spPr>
              <a:xfrm>
                <a:off x="0" y="90"/>
                <a:ext cx="590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9700" name="Line 6"/>
              <p:cNvSpPr/>
              <p:nvPr/>
            </p:nvSpPr>
            <p:spPr>
              <a:xfrm flipH="1">
                <a:off x="0" y="0"/>
                <a:ext cx="0" cy="9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  <p:sp>
            <p:nvSpPr>
              <p:cNvPr id="29701" name="Line 7"/>
              <p:cNvSpPr/>
              <p:nvPr/>
            </p:nvSpPr>
            <p:spPr>
              <a:xfrm flipH="1">
                <a:off x="590" y="0"/>
                <a:ext cx="0" cy="9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/>
            </p:txBody>
          </p:sp>
        </p:grpSp>
        <p:sp>
          <p:nvSpPr>
            <p:cNvPr id="29702" name="Line 16"/>
            <p:cNvSpPr/>
            <p:nvPr/>
          </p:nvSpPr>
          <p:spPr>
            <a:xfrm flipH="1">
              <a:off x="580" y="0"/>
              <a:ext cx="0" cy="13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4" name="Group 8"/>
          <p:cNvGrpSpPr/>
          <p:nvPr/>
        </p:nvGrpSpPr>
        <p:grpSpPr>
          <a:xfrm>
            <a:off x="3810000" y="3581400"/>
            <a:ext cx="1149350" cy="674688"/>
            <a:chOff x="3787" y="2539"/>
            <a:chExt cx="771" cy="431"/>
          </a:xfrm>
        </p:grpSpPr>
        <p:sp>
          <p:nvSpPr>
            <p:cNvPr id="29704" name="Line 10"/>
            <p:cNvSpPr/>
            <p:nvPr/>
          </p:nvSpPr>
          <p:spPr>
            <a:xfrm>
              <a:off x="3787" y="2963"/>
              <a:ext cx="771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29705" name="Line 17"/>
            <p:cNvSpPr/>
            <p:nvPr/>
          </p:nvSpPr>
          <p:spPr>
            <a:xfrm flipH="1">
              <a:off x="4554" y="2539"/>
              <a:ext cx="0" cy="431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</p:spPr>
          <p:txBody>
            <a:bodyPr/>
            <a:lstStyle/>
            <a:p/>
          </p:txBody>
        </p:sp>
      </p:grpSp>
      <p:grpSp>
        <p:nvGrpSpPr>
          <p:cNvPr id="29706" name="Group 11"/>
          <p:cNvGrpSpPr/>
          <p:nvPr/>
        </p:nvGrpSpPr>
        <p:grpSpPr>
          <a:xfrm>
            <a:off x="1598930" y="1484630"/>
            <a:ext cx="4949190" cy="1054100"/>
            <a:chOff x="748" y="981"/>
            <a:chExt cx="3473" cy="664"/>
          </a:xfrm>
        </p:grpSpPr>
        <p:pic>
          <p:nvPicPr>
            <p:cNvPr id="29707" name="Picture 16" descr="泡泡框"/>
            <p:cNvPicPr>
              <a:picLocks noChangeAspect="1"/>
            </p:cNvPicPr>
            <p:nvPr/>
          </p:nvPicPr>
          <p:blipFill>
            <a:blip r:embed="rId1"/>
            <a:srcRect t="58379"/>
            <a:stretch>
              <a:fillRect/>
            </a:stretch>
          </p:blipFill>
          <p:spPr>
            <a:xfrm>
              <a:off x="748" y="981"/>
              <a:ext cx="2851" cy="6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08" name="矩形 7"/>
            <p:cNvSpPr/>
            <p:nvPr/>
          </p:nvSpPr>
          <p:spPr>
            <a:xfrm>
              <a:off x="975" y="1196"/>
              <a:ext cx="3246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600" b="1">
                  <a:solidFill>
                    <a:srgbClr val="993300"/>
                  </a:solidFill>
                  <a:latin typeface="楷体_GB2312" pitchFamily="49" charset="-122"/>
                  <a:ea typeface="楷体_GB2312" pitchFamily="49" charset="-122"/>
                </a:rPr>
                <a:t>你们会计算这个算式吗？</a:t>
              </a:r>
              <a:endParaRPr lang="zh-CN" altLang="en-US" sz="2600" b="1">
                <a:solidFill>
                  <a:srgbClr val="9933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9709" name="Rectangle 5"/>
          <p:cNvSpPr/>
          <p:nvPr/>
        </p:nvSpPr>
        <p:spPr>
          <a:xfrm>
            <a:off x="2971800" y="2895600"/>
            <a:ext cx="3368675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zh-CN" sz="4400" b="1">
                <a:latin typeface="Arial" panose="020B0604020202020204" pitchFamily="34" charset="0"/>
                <a:ea typeface="楷体_GB2312" pitchFamily="49" charset="-122"/>
              </a:rPr>
              <a:t>－</a:t>
            </a: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zh-CN" sz="4400" b="1">
                <a:latin typeface="Arial" panose="020B0604020202020204" pitchFamily="34" charset="0"/>
                <a:ea typeface="楷体_GB2312" pitchFamily="49" charset="-122"/>
              </a:rPr>
              <a:t>－</a:t>
            </a: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zh-CN" sz="4400" b="1">
                <a:latin typeface="Arial" panose="020B0604020202020204" pitchFamily="34" charset="0"/>
                <a:ea typeface="楷体_GB2312" pitchFamily="49" charset="-122"/>
              </a:rPr>
              <a:t>＝</a:t>
            </a:r>
            <a:endParaRPr lang="zh-CN" altLang="en-US" sz="44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224" name="Text Box 10"/>
          <p:cNvSpPr txBox="1"/>
          <p:nvPr/>
        </p:nvSpPr>
        <p:spPr>
          <a:xfrm>
            <a:off x="3124200" y="3810000"/>
            <a:ext cx="838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endParaRPr lang="en-US" altLang="zh-CN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8" name="Text Box 14"/>
          <p:cNvSpPr txBox="1"/>
          <p:nvPr/>
        </p:nvSpPr>
        <p:spPr>
          <a:xfrm>
            <a:off x="5475288" y="2897188"/>
            <a:ext cx="8001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endParaRPr lang="en-US" altLang="zh-CN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9712" name="Picture 17" descr="1 (8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7180" y="762000"/>
            <a:ext cx="1995488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1330" name="Text Box 18"/>
          <p:cNvSpPr txBox="1"/>
          <p:nvPr/>
        </p:nvSpPr>
        <p:spPr>
          <a:xfrm>
            <a:off x="736600" y="5257800"/>
            <a:ext cx="5942965" cy="1076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、我发现了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个数字连续相减。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、也发现了有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个减号。</a:t>
            </a:r>
            <a:endParaRPr lang="zh-CN" altLang="en-US" sz="32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1331" name="WordArt 19"/>
          <p:cNvSpPr>
            <a:spLocks noTextEdit="1"/>
          </p:cNvSpPr>
          <p:nvPr/>
        </p:nvSpPr>
        <p:spPr>
          <a:xfrm>
            <a:off x="4419600" y="4343400"/>
            <a:ext cx="4114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/>
            <a:r>
              <a:rPr lang="zh-CN" altLang="en-US" sz="3600">
                <a:ln w="12700" cap="flat" cmpd="sng">
                  <a:solidFill>
                    <a:srgbClr val="339966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3399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读作：8减2减2等于4</a:t>
            </a:r>
            <a:endParaRPr lang="zh-CN" altLang="en-US" sz="3600">
              <a:ln w="12700" cap="flat" cmpd="sng">
                <a:solidFill>
                  <a:srgbClr val="339966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339966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棱台 2"/>
          <p:cNvSpPr/>
          <p:nvPr/>
        </p:nvSpPr>
        <p:spPr>
          <a:xfrm>
            <a:off x="3962400" y="252095"/>
            <a:ext cx="2057400" cy="1198880"/>
          </a:xfrm>
          <a:prstGeom prst="beve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63670" y="285750"/>
            <a:ext cx="2056130" cy="1198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200" b="1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连减</a:t>
            </a:r>
            <a:endParaRPr lang="zh-CN" altLang="en-US" sz="7200" b="1">
              <a:ln>
                <a:solidFill>
                  <a:srgbClr val="FFC000"/>
                </a:solidFill>
              </a:ln>
              <a:solidFill>
                <a:srgbClr val="FFC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云形标注 5"/>
          <p:cNvSpPr/>
          <p:nvPr/>
        </p:nvSpPr>
        <p:spPr>
          <a:xfrm rot="4560000">
            <a:off x="6998335" y="576580"/>
            <a:ext cx="1466850" cy="2871470"/>
          </a:xfrm>
          <a:prstGeom prst="cloudCallout">
            <a:avLst>
              <a:gd name="adj1" fmla="val -64340"/>
              <a:gd name="adj2" fmla="val 64837"/>
            </a:avLst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40195" y="1484630"/>
            <a:ext cx="2449195" cy="10763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应从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sym typeface="+mn-ea"/>
              </a:rPr>
              <a:t>左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到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sym typeface="+mn-ea"/>
              </a:rPr>
              <a:t>右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的顺序计算</a:t>
            </a:r>
            <a:endParaRPr lang="zh-CN" altLang="en-US" sz="32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4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4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4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4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41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41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413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8" grpId="0"/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lstStyle/>
          <a:p>
            <a:pPr eaLnBrk="1" hangingPunct="1"/>
            <a:endParaRPr lang="zh-CN" altLang="zh-CN"/>
          </a:p>
        </p:txBody>
      </p:sp>
      <p:sp>
        <p:nvSpPr>
          <p:cNvPr id="37890" name="Rectangle 3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anchor="t"/>
          <a:lstStyle/>
          <a:p>
            <a:pPr eaLnBrk="1" hangingPunct="1"/>
            <a:endParaRPr lang="zh-CN" altLang="zh-CN"/>
          </a:p>
        </p:txBody>
      </p:sp>
      <p:pic>
        <p:nvPicPr>
          <p:cNvPr id="37891" name="Picture 4" descr="07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0"/>
            <a:ext cx="58674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2" name="Picture 5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0668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Picture 6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9812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4" name="Picture 7" descr="未命名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4191000"/>
            <a:ext cx="2514600" cy="2295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5" name="Picture 8" descr="13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514600"/>
            <a:ext cx="1752600" cy="434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3" name="Picture 9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6987">
            <a:off x="3200400" y="38100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4" name="Picture 10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8956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5" name="Picture 11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5052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6" name="Picture 12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9050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7" name="Picture 13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2098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8" name="Picture 14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41148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9759" name="Picture 15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8194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9760" name="Text Box 16"/>
          <p:cNvSpPr txBox="1"/>
          <p:nvPr/>
        </p:nvSpPr>
        <p:spPr>
          <a:xfrm>
            <a:off x="3505200" y="0"/>
            <a:ext cx="5638800" cy="881063"/>
          </a:xfrm>
          <a:prstGeom prst="rect">
            <a:avLst/>
          </a:prstGeom>
          <a:solidFill>
            <a:srgbClr val="FFFF66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r>
              <a:rPr lang="zh-CN" altLang="en-US" sz="4800" b="1">
                <a:latin typeface="Arial" panose="020B0604020202020204" pitchFamily="34" charset="0"/>
                <a:ea typeface="宋体" panose="02010600030101010101" pitchFamily="2" charset="-122"/>
              </a:rPr>
              <a:t>树上还有多少苹果</a:t>
            </a:r>
            <a:r>
              <a:rPr lang="en-US" altLang="zh-CN" sz="4800" b="1"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4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9761" name="Text Box 17"/>
          <p:cNvSpPr txBox="1"/>
          <p:nvPr/>
        </p:nvSpPr>
        <p:spPr>
          <a:xfrm>
            <a:off x="4572000" y="1096963"/>
            <a:ext cx="2881313" cy="739775"/>
          </a:xfrm>
          <a:prstGeom prst="rect">
            <a:avLst/>
          </a:prstGeom>
          <a:solidFill>
            <a:srgbClr val="00FFFF"/>
          </a:solidFill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000" b="1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9762" name="Picture 18" descr="047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990600"/>
            <a:ext cx="838200" cy="83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9763" name="Text Box 19"/>
          <p:cNvSpPr txBox="1"/>
          <p:nvPr/>
        </p:nvSpPr>
        <p:spPr>
          <a:xfrm>
            <a:off x="7543800" y="1066800"/>
            <a:ext cx="504825" cy="739775"/>
          </a:xfrm>
          <a:prstGeom prst="rect">
            <a:avLst/>
          </a:prstGeom>
          <a:solidFill>
            <a:srgbClr val="FFFFCC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lstStyle/>
          <a:p>
            <a:r>
              <a:rPr lang="en-US" altLang="zh-CN" sz="4000" b="1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4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9764" name="Text Box 20"/>
          <p:cNvSpPr txBox="1"/>
          <p:nvPr/>
        </p:nvSpPr>
        <p:spPr>
          <a:xfrm>
            <a:off x="7885113" y="1125538"/>
            <a:ext cx="1439862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3200" b="1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1.37309E-06 L 0.5375 0.19418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00" y="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1.42857E-06 L 0.57084 0.23856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00" y="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2.9681E-06 L 0.37916 0.32733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0" y="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3731E-06 L 0.52917 0.41609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1.66436E-06 L 0.5875 0.36061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9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00" y="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01826E-06 L 0.44583 0.53802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9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2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1.59926E-06 L 0.4875 0.0832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00" y="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1.71481E-06 L 0.42917 0.04992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9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9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97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3" dur="500"/>
                                        <p:tgtEl>
                                          <p:spTgt spid="1597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59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60" grpId="0"/>
      <p:bldP spid="159761" grpId="0"/>
      <p:bldP spid="159763" grpId="0"/>
      <p:bldP spid="1597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lstStyle/>
          <a:p>
            <a:pPr eaLnBrk="1" hangingPunct="1"/>
            <a:endParaRPr lang="zh-CN" altLang="zh-CN"/>
          </a:p>
        </p:txBody>
      </p:sp>
      <p:sp>
        <p:nvSpPr>
          <p:cNvPr id="39938" name="Rectangle 3"/>
          <p:cNvSpPr>
            <a:spLocks noGrp="1"/>
          </p:cNvSpPr>
          <p:nvPr>
            <p:ph idx="1"/>
          </p:nvPr>
        </p:nvSpPr>
        <p:spPr>
          <a:xfrm>
            <a:off x="457200" y="1583055"/>
            <a:ext cx="8229600" cy="4525963"/>
          </a:xfrm>
        </p:spPr>
        <p:txBody>
          <a:bodyPr wrap="square" lIns="91440" tIns="45720" rIns="91440" bIns="45720" anchor="t"/>
          <a:lstStyle/>
          <a:p>
            <a:pPr eaLnBrk="1" hangingPunct="1"/>
            <a:endParaRPr lang="zh-CN" altLang="zh-CN"/>
          </a:p>
        </p:txBody>
      </p:sp>
      <p:sp>
        <p:nvSpPr>
          <p:cNvPr id="39939" name="Text Box 4"/>
          <p:cNvSpPr txBox="1"/>
          <p:nvPr/>
        </p:nvSpPr>
        <p:spPr>
          <a:xfrm>
            <a:off x="1143000" y="11430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0773" name="Picture 5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74" name="Picture 6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81800" y="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75" name="Picture 7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81800" y="22860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76" name="Picture 8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0" y="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4" name="AutoShape 9"/>
          <p:cNvSpPr/>
          <p:nvPr/>
        </p:nvSpPr>
        <p:spPr>
          <a:xfrm>
            <a:off x="381000" y="4800600"/>
            <a:ext cx="1600200" cy="1371600"/>
          </a:xfrm>
          <a:prstGeom prst="leftArrow">
            <a:avLst>
              <a:gd name="adj1" fmla="val 50000"/>
              <a:gd name="adj2" fmla="val 29161"/>
            </a:avLst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出口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0778" name="Picture 10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228600"/>
            <a:ext cx="21336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79" name="Picture 11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381000"/>
            <a:ext cx="21336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80" name="Picture 12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0400" y="304800"/>
            <a:ext cx="21336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81" name="Picture 13" descr="未命名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0"/>
            <a:ext cx="2247900" cy="1504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82" name="Picture 14" descr="未命名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0"/>
            <a:ext cx="2247900" cy="150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83" name="Text Box 15"/>
          <p:cNvSpPr txBox="1"/>
          <p:nvPr/>
        </p:nvSpPr>
        <p:spPr>
          <a:xfrm>
            <a:off x="533400" y="355600"/>
            <a:ext cx="4448175" cy="762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BABADD"/>
              </a:gs>
            </a:gsLst>
            <a:lin ang="0" scaled="1"/>
          </a:gradFill>
          <a:ln w="9525">
            <a:noFill/>
          </a:ln>
        </p:spPr>
        <p:txBody>
          <a:bodyPr wrap="none" anchor="t">
            <a:spAutoFit/>
          </a:bodyPr>
          <a:lstStyle/>
          <a:p>
            <a:pPr defTabSz="914400"/>
            <a:r>
              <a:rPr lang="zh-CN" altLang="en-US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一共有多少辆车</a:t>
            </a: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Line 16"/>
          <p:cNvSpPr/>
          <p:nvPr/>
        </p:nvSpPr>
        <p:spPr>
          <a:xfrm>
            <a:off x="457200" y="6172200"/>
            <a:ext cx="8382000" cy="0"/>
          </a:xfrm>
          <a:prstGeom prst="line">
            <a:avLst/>
          </a:prstGeom>
          <a:ln w="38100" cap="flat" cmpd="sng">
            <a:solidFill>
              <a:srgbClr val="99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9952" name="Rectangle 17"/>
          <p:cNvSpPr/>
          <p:nvPr/>
        </p:nvSpPr>
        <p:spPr>
          <a:xfrm>
            <a:off x="1143000" y="5791200"/>
            <a:ext cx="228600" cy="1066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Line 18"/>
          <p:cNvSpPr/>
          <p:nvPr/>
        </p:nvSpPr>
        <p:spPr>
          <a:xfrm>
            <a:off x="0" y="228600"/>
            <a:ext cx="8382000" cy="0"/>
          </a:xfrm>
          <a:prstGeom prst="line">
            <a:avLst/>
          </a:prstGeom>
          <a:ln w="38100" cap="flat" cmpd="sng">
            <a:solidFill>
              <a:srgbClr val="9966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9954" name="AutoShape 19"/>
          <p:cNvSpPr/>
          <p:nvPr/>
        </p:nvSpPr>
        <p:spPr>
          <a:xfrm>
            <a:off x="6172200" y="0"/>
            <a:ext cx="2971800" cy="1371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solidFill>
                  <a:srgbClr val="E016BA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停车场入口</a:t>
            </a:r>
            <a:endParaRPr lang="zh-CN" altLang="en-US" sz="4400" b="1">
              <a:solidFill>
                <a:srgbClr val="E016BA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5" name="Rectangle 20"/>
          <p:cNvSpPr/>
          <p:nvPr/>
        </p:nvSpPr>
        <p:spPr>
          <a:xfrm>
            <a:off x="6019800" y="0"/>
            <a:ext cx="152400" cy="2057400"/>
          </a:xfrm>
          <a:prstGeom prst="rect">
            <a:avLst/>
          </a:prstGeom>
          <a:solidFill>
            <a:srgbClr val="9966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0789" name="Text Box 21"/>
          <p:cNvSpPr txBox="1"/>
          <p:nvPr/>
        </p:nvSpPr>
        <p:spPr>
          <a:xfrm>
            <a:off x="2460625" y="4441825"/>
            <a:ext cx="4843145" cy="1014730"/>
          </a:xfrm>
          <a:prstGeom prst="rect">
            <a:avLst/>
          </a:prstGeom>
          <a:solidFill>
            <a:srgbClr val="FFFF66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en-US" altLang="zh-CN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 + 3 + 4 = </a:t>
            </a:r>
            <a:endParaRPr lang="en-US" altLang="zh-CN" sz="60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7" name="Rectangle 22"/>
          <p:cNvSpPr/>
          <p:nvPr/>
        </p:nvSpPr>
        <p:spPr>
          <a:xfrm>
            <a:off x="6096000" y="1295400"/>
            <a:ext cx="3048000" cy="152400"/>
          </a:xfrm>
          <a:prstGeom prst="rect">
            <a:avLst/>
          </a:prstGeom>
          <a:solidFill>
            <a:srgbClr val="9966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8" name="Oval 23"/>
          <p:cNvSpPr/>
          <p:nvPr/>
        </p:nvSpPr>
        <p:spPr>
          <a:xfrm>
            <a:off x="8686800" y="1447800"/>
            <a:ext cx="152400" cy="838200"/>
          </a:xfrm>
          <a:prstGeom prst="ellipse">
            <a:avLst/>
          </a:prstGeom>
          <a:solidFill>
            <a:srgbClr val="9966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76975" y="4441825"/>
            <a:ext cx="836295" cy="10147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altLang="zh-CN" sz="6000" b="1">
                <a:solidFill>
                  <a:schemeClr val="accent4"/>
                </a:solidFill>
              </a:rPr>
              <a:t>9</a:t>
            </a:r>
            <a:endParaRPr lang="en-US" altLang="zh-CN" sz="6000" b="1">
              <a:solidFill>
                <a:schemeClr val="accent4"/>
              </a:solidFill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2800985" y="5345430"/>
            <a:ext cx="1295400" cy="304800"/>
            <a:chOff x="0" y="0"/>
            <a:chExt cx="590" cy="90"/>
          </a:xfrm>
        </p:grpSpPr>
        <p:sp>
          <p:nvSpPr>
            <p:cNvPr id="16393" name="Line 41"/>
            <p:cNvSpPr/>
            <p:nvPr/>
          </p:nvSpPr>
          <p:spPr>
            <a:xfrm>
              <a:off x="0" y="90"/>
              <a:ext cx="59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4" name="Line 42"/>
            <p:cNvSpPr/>
            <p:nvPr/>
          </p:nvSpPr>
          <p:spPr>
            <a:xfrm flipH="1">
              <a:off x="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5" name="Line 43"/>
            <p:cNvSpPr/>
            <p:nvPr/>
          </p:nvSpPr>
          <p:spPr>
            <a:xfrm flipH="1">
              <a:off x="59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4" name="矩形 3"/>
          <p:cNvSpPr/>
          <p:nvPr/>
        </p:nvSpPr>
        <p:spPr>
          <a:xfrm>
            <a:off x="3200400" y="5649595"/>
            <a:ext cx="533400" cy="4464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/>
              <a:t>5</a:t>
            </a:r>
            <a:endParaRPr lang="en-US" altLang="zh-CN" sz="5400" b="1"/>
          </a:p>
        </p:txBody>
      </p:sp>
      <p:grpSp>
        <p:nvGrpSpPr>
          <p:cNvPr id="5" name="Group 14"/>
          <p:cNvGrpSpPr/>
          <p:nvPr/>
        </p:nvGrpSpPr>
        <p:grpSpPr>
          <a:xfrm>
            <a:off x="3796665" y="5343525"/>
            <a:ext cx="1574165" cy="612775"/>
            <a:chOff x="0" y="0"/>
            <a:chExt cx="408" cy="272"/>
          </a:xfrm>
        </p:grpSpPr>
        <p:sp>
          <p:nvSpPr>
            <p:cNvPr id="16398" name="Line 45"/>
            <p:cNvSpPr/>
            <p:nvPr/>
          </p:nvSpPr>
          <p:spPr>
            <a:xfrm>
              <a:off x="0" y="272"/>
              <a:ext cx="4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9" name="Line 46"/>
            <p:cNvSpPr/>
            <p:nvPr/>
          </p:nvSpPr>
          <p:spPr>
            <a:xfrm flipH="1">
              <a:off x="408" y="0"/>
              <a:ext cx="0" cy="27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1.93712E-06 L 0.01268 0.30952 C 0.01841 0.44868 -0.06562 0.62737 -0.13975 0.63268 L -0.30399 0.6447" pathEditMode="relative" rAng="-2135234520" ptsTypes="FfFF">
                                      <p:cBhvr>
                                        <p:cTn id="6" dur="2000" fill="hold"/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322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1 0.00139 L 0.01041 0.32848 C 0.01041 0.47527 -0.01042 0.65603 -0.02726 0.65603 L -0.06459 0.65603" pathEditMode="relative" rAng="-2110783560" ptsTypes="FfFF">
                                      <p:cBhvr>
                                        <p:cTn id="9" dur="2000" fill="hold"/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32700"/>
                                    </p:animMotion>
                                  </p:childTnLst>
                                  <p:subTnLst>
                                    <p:audio>
                                      <p:cMediaNode vol="9000">
                                        <p:cTn display="1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208 L 0.00538 0.21313 C 0.0092 0.30883 -0.14306 0.43712 -0.26944 0.44359 L -0.55174 0.45816" pathEditMode="relative" rAng="-2128322040" ptsTypes="FfFF">
                                      <p:cBhvr>
                                        <p:cTn id="13" dur="2000" fill="hold"/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00" y="230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1.44244E-06 L -3.33333E-06 0.22261 C -3.33333E-06 0.32201 -0.09427 0.44522 -0.17083 0.44522 L -0.34166 0.44522" pathEditMode="relative" rAng="-2110783560" ptsTypes="FfFF">
                                      <p:cBhvr>
                                        <p:cTn id="16" dur="2000" fill="hold"/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0" y="22300"/>
                                    </p:animMotion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92 -0.00255 L 0.10659 0.21729 C 0.10173 0.31738 0.0559 0.43573 0.02378 0.43342 L -0.04584 0.42649" pathEditMode="relative" rAng="-2076911460" ptsTypes="FfFF">
                                      <p:cBhvr>
                                        <p:cTn id="19" dur="2000" fill="hold"/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215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-0.04461 L 0.0375 0.12182 C 0.0375 0.19649 -0.14635 0.28826 -0.29583 0.28826 L -0.62916 0.28826" pathEditMode="relative" rAng="-2110783560" ptsTypes="FfFF">
                                      <p:cBhvr>
                                        <p:cTn id="23" dur="2000" fill="hold"/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00" y="166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115 L -0.0151 0.17499 C -0.02222 0.25451 -0.1493 0.3338 -0.24635 0.31993 L -0.46059 0.28757" pathEditMode="relative" rAng="-2059331940" ptsTypes="FfFF">
                                      <p:cBhvr>
                                        <p:cTn id="26" dur="2000" fill="hold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00" y="144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779 L 0.00417 0.08299 C 0.00417 0.15511 -0.06475 0.24387 -0.12083 0.24387 L -0.24583 0.24387" pathEditMode="relative" rAng="-2110783560" ptsTypes="FfFF">
                                      <p:cBhvr>
                                        <p:cTn id="29" dur="2000" fill="hold"/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161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32 -0.03375 L 0.03732 0.11558 C 0.03732 0.18331 0.01423 0.26607 -0.00434 0.26607 L -0.04601 0.26561" pathEditMode="relative" rAng="-2110783560" ptsTypes="FfFF">
                                      <p:cBhvr>
                                        <p:cTn id="32" dur="2000" fill="hold"/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150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07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mute="1">
                                        <p:cTn display="1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83" grpId="0"/>
      <p:bldP spid="160789" grpId="0"/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anchor="t"/>
          <a:lstStyle/>
          <a:p>
            <a:pPr eaLnBrk="1" hangingPunct="1"/>
            <a:endParaRPr lang="zh-CN" altLang="zh-CN"/>
          </a:p>
        </p:txBody>
      </p:sp>
      <p:sp>
        <p:nvSpPr>
          <p:cNvPr id="40963" name="Text Box 4"/>
          <p:cNvSpPr txBox="1"/>
          <p:nvPr/>
        </p:nvSpPr>
        <p:spPr>
          <a:xfrm>
            <a:off x="1143000" y="11430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Rectangle 5"/>
          <p:cNvSpPr/>
          <p:nvPr/>
        </p:nvSpPr>
        <p:spPr>
          <a:xfrm>
            <a:off x="6019800" y="0"/>
            <a:ext cx="152400" cy="2057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5" name="Rectangle 6"/>
          <p:cNvSpPr/>
          <p:nvPr/>
        </p:nvSpPr>
        <p:spPr>
          <a:xfrm>
            <a:off x="6096000" y="1295400"/>
            <a:ext cx="3048000" cy="152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6" name="Oval 7"/>
          <p:cNvSpPr/>
          <p:nvPr/>
        </p:nvSpPr>
        <p:spPr>
          <a:xfrm>
            <a:off x="8686800" y="1447800"/>
            <a:ext cx="152400" cy="838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0967" name="Picture 8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05600" y="182880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8" name="Picture 9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800" y="1981200"/>
            <a:ext cx="1905000" cy="1376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1802" name="Picture 10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352800"/>
            <a:ext cx="21336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1803" name="Picture 11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429000"/>
            <a:ext cx="19050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1804" name="Picture 12" descr="汽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429000"/>
            <a:ext cx="2133600" cy="120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1805" name="Picture 13" descr="未命名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565" y="4660900"/>
            <a:ext cx="2247900" cy="1504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1806" name="Picture 14" descr="未命名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4749800"/>
            <a:ext cx="2057400" cy="1377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74" name="AutoShape 15"/>
          <p:cNvSpPr/>
          <p:nvPr/>
        </p:nvSpPr>
        <p:spPr>
          <a:xfrm>
            <a:off x="6172200" y="0"/>
            <a:ext cx="2971800" cy="137160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4000" b="1">
                <a:solidFill>
                  <a:srgbClr val="E016BA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停车场入口</a:t>
            </a:r>
            <a:endParaRPr lang="zh-CN" altLang="en-US" sz="4000" b="1">
              <a:solidFill>
                <a:srgbClr val="E016BA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1808" name="Text Box 16"/>
          <p:cNvSpPr txBox="1"/>
          <p:nvPr/>
        </p:nvSpPr>
        <p:spPr>
          <a:xfrm>
            <a:off x="381000" y="228600"/>
            <a:ext cx="3916363" cy="800100"/>
          </a:xfrm>
          <a:prstGeom prst="rect">
            <a:avLst/>
          </a:prstGeom>
          <a:solidFill>
            <a:srgbClr val="00FF00"/>
          </a:solidFill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t">
            <a:spAutoFit/>
          </a:bodyPr>
          <a:lstStyle/>
          <a:p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还剩多少辆车</a:t>
            </a:r>
            <a:r>
              <a:rPr lang="en-US" altLang="zh-CN" sz="4400" b="1"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endParaRPr lang="en-US" altLang="zh-CN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1809" name="Text Box 17"/>
          <p:cNvSpPr txBox="1"/>
          <p:nvPr/>
        </p:nvSpPr>
        <p:spPr>
          <a:xfrm>
            <a:off x="3352800" y="3962400"/>
            <a:ext cx="4409440" cy="1014730"/>
          </a:xfrm>
          <a:prstGeom prst="rect">
            <a:avLst/>
          </a:prstGeom>
          <a:solidFill>
            <a:srgbClr val="66FFCC"/>
          </a:solidFill>
          <a:ln w="381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r>
              <a:rPr lang="en-US" altLang="zh-CN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r>
              <a:rPr lang="zh-CN" altLang="en-US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60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 =</a:t>
            </a:r>
            <a:endParaRPr lang="en-US" altLang="zh-CN" sz="60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77" name="Line 18"/>
          <p:cNvSpPr/>
          <p:nvPr/>
        </p:nvSpPr>
        <p:spPr>
          <a:xfrm>
            <a:off x="381000" y="228600"/>
            <a:ext cx="5486400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0978" name="AutoShape 19"/>
          <p:cNvSpPr/>
          <p:nvPr/>
        </p:nvSpPr>
        <p:spPr>
          <a:xfrm>
            <a:off x="381000" y="4800600"/>
            <a:ext cx="1600200" cy="1371600"/>
          </a:xfrm>
          <a:prstGeom prst="leftArrow">
            <a:avLst>
              <a:gd name="adj1" fmla="val 50000"/>
              <a:gd name="adj2" fmla="val 29161"/>
            </a:avLst>
          </a:prstGeom>
          <a:solidFill>
            <a:srgbClr val="FF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4400" b="1">
                <a:latin typeface="Arial" panose="020B0604020202020204" pitchFamily="34" charset="0"/>
                <a:ea typeface="宋体" panose="02010600030101010101" pitchFamily="2" charset="-122"/>
              </a:rPr>
              <a:t>出口</a:t>
            </a:r>
            <a:endParaRPr lang="zh-CN" altLang="en-US" sz="4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79" name="Rectangle 20"/>
          <p:cNvSpPr/>
          <p:nvPr/>
        </p:nvSpPr>
        <p:spPr>
          <a:xfrm>
            <a:off x="1143000" y="5791200"/>
            <a:ext cx="228600" cy="1066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0980" name="Picture 21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0800" y="1752600"/>
            <a:ext cx="2209800" cy="1595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1" name="Picture 22" descr="汽车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8200" y="1905000"/>
            <a:ext cx="2133600" cy="143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983730" y="3962400"/>
            <a:ext cx="6242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/>
              <a:t>4</a:t>
            </a:r>
            <a:endParaRPr lang="en-US" altLang="zh-CN" sz="6000" b="1"/>
          </a:p>
        </p:txBody>
      </p:sp>
      <p:grpSp>
        <p:nvGrpSpPr>
          <p:cNvPr id="5" name="Group 10"/>
          <p:cNvGrpSpPr/>
          <p:nvPr/>
        </p:nvGrpSpPr>
        <p:grpSpPr>
          <a:xfrm>
            <a:off x="3605530" y="4672330"/>
            <a:ext cx="1295400" cy="304800"/>
            <a:chOff x="0" y="0"/>
            <a:chExt cx="590" cy="90"/>
          </a:xfrm>
        </p:grpSpPr>
        <p:sp>
          <p:nvSpPr>
            <p:cNvPr id="16393" name="Line 41"/>
            <p:cNvSpPr/>
            <p:nvPr/>
          </p:nvSpPr>
          <p:spPr>
            <a:xfrm>
              <a:off x="0" y="90"/>
              <a:ext cx="59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4" name="Line 42"/>
            <p:cNvSpPr/>
            <p:nvPr/>
          </p:nvSpPr>
          <p:spPr>
            <a:xfrm flipH="1">
              <a:off x="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5" name="Line 43"/>
            <p:cNvSpPr/>
            <p:nvPr/>
          </p:nvSpPr>
          <p:spPr>
            <a:xfrm flipH="1">
              <a:off x="590" y="0"/>
              <a:ext cx="0" cy="9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6" name="矩形 5"/>
          <p:cNvSpPr/>
          <p:nvPr/>
        </p:nvSpPr>
        <p:spPr>
          <a:xfrm>
            <a:off x="3605530" y="5075555"/>
            <a:ext cx="1066800" cy="8521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b="1"/>
              <a:t>7</a:t>
            </a:r>
            <a:endParaRPr lang="en-US" altLang="zh-CN" sz="6000" b="1"/>
          </a:p>
        </p:txBody>
      </p:sp>
      <p:grpSp>
        <p:nvGrpSpPr>
          <p:cNvPr id="7" name="Group 14"/>
          <p:cNvGrpSpPr/>
          <p:nvPr/>
        </p:nvGrpSpPr>
        <p:grpSpPr>
          <a:xfrm>
            <a:off x="4671695" y="4826000"/>
            <a:ext cx="1348105" cy="612775"/>
            <a:chOff x="0" y="0"/>
            <a:chExt cx="408" cy="272"/>
          </a:xfrm>
        </p:grpSpPr>
        <p:sp>
          <p:nvSpPr>
            <p:cNvPr id="16398" name="Line 45"/>
            <p:cNvSpPr/>
            <p:nvPr/>
          </p:nvSpPr>
          <p:spPr>
            <a:xfrm>
              <a:off x="0" y="272"/>
              <a:ext cx="408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6399" name="Line 46"/>
            <p:cNvSpPr/>
            <p:nvPr/>
          </p:nvSpPr>
          <p:spPr>
            <a:xfrm flipH="1">
              <a:off x="408" y="0"/>
              <a:ext cx="0" cy="272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3 L 0.00035 0.01204 C 0.00052 0.01783 -0.18732 0.03704 -0.3401 0.04699 L -0.68107 0.06921" pathEditMode="relative" rAng="-2132700360" ptsTypes="FfFF">
                                      <p:cBhvr>
                                        <p:cTn id="6" dur="2000" fill="hold"/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00" y="3500"/>
                                    </p:animMotion>
                                  </p:childTnLst>
                                  <p:subTnLst>
                                    <p:audio>
                                      <p:cMediaNode vol="7000"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3000"/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000">
                                        <p:cTn display="1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2.59259E-06 L 4.72222E-06 0.13287 C 4.72222E-06 0.19282 -0.11059 0.2669 -0.20053 0.2669 L -0.40105 0.2669" pathEditMode="relative" rAng="-2110783560" ptsTypes="FfFF">
                                      <p:cBhvr>
                                        <p:cTn id="15" dur="2000" fill="hold"/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13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01 -0.00093 L 0.003539 0.10162 C 0.005279 0.14745 -0.204441 0.21759 -0.376671 0.22847 L -0.760351 0.25324" pathEditMode="relative" rAng="-2132075100" ptsTypes="FfFF">
                                      <p:cBhvr>
                                        <p:cTn id="18" dur="20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00" y="12700"/>
                                    </p:animMotion>
                                  </p:childTnLst>
                                  <p:subTnLs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1E-05 1E-06 L 0.004059 0.11528 C 0.005099 0.1669 -0.257571 0.24583 -0.473541 0.25717 L -0.953231 0.28241" pathEditMode="relative" rAng="-2128322040" ptsTypes="FfFF">
                                      <p:cBhvr>
                                        <p:cTn id="21" dur="20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00" y="14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 vol="0">
                                        <p:cTn display="1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RSCH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18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6000">
                                        <p:cTn display="1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18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9" grpId="0"/>
      <p:bldP spid="2" grpId="0"/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数据饼状图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9B700"/>
      </a:accent6>
      <a:hlink>
        <a:srgbClr val="CC3300"/>
      </a:hlink>
      <a:folHlink>
        <a:srgbClr val="9966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9B7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</Words>
  <Application>WPS 演示</Application>
  <PresentationFormat>On-screen Show (4:3)</PresentationFormat>
  <Paragraphs>178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楷体_GB2312</vt:lpstr>
      <vt:lpstr>新宋体</vt:lpstr>
      <vt:lpstr>Calibri</vt:lpstr>
      <vt:lpstr>Tahoma</vt:lpstr>
      <vt:lpstr>微软雅黑</vt:lpstr>
      <vt:lpstr>楷体</vt:lpstr>
      <vt:lpstr>Arial Unicode MS</vt:lpstr>
      <vt:lpstr>数据饼状图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拓展运用</vt:lpstr>
      <vt:lpstr>PowerPoint 演示文稿</vt:lpstr>
      <vt:lpstr>温馨提示：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2021-04-19T14:03:00Z</cp:lastPrinted>
  <dcterms:created xsi:type="dcterms:W3CDTF">2021-04-19T14:03:00Z</dcterms:created>
  <dcterms:modified xsi:type="dcterms:W3CDTF">2021-11-08T05:10:57Z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C563B3722D3C4DBDACB667F971E94EB3</vt:lpwstr>
  </property>
  <property fmtid="{D5CDD505-2E9C-101B-9397-08002B2CF9AE}" pid="7" name="KSOProductBuildVer">
    <vt:lpwstr>2052-11.1.0.11045</vt:lpwstr>
  </property>
</Properties>
</file>