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311" r:id="rId3"/>
    <p:sldId id="291" r:id="rId4"/>
    <p:sldId id="308" r:id="rId6"/>
    <p:sldId id="309" r:id="rId7"/>
    <p:sldId id="257" r:id="rId8"/>
    <p:sldId id="301" r:id="rId9"/>
    <p:sldId id="300" r:id="rId10"/>
    <p:sldId id="297" r:id="rId11"/>
    <p:sldId id="286" r:id="rId12"/>
    <p:sldId id="287" r:id="rId13"/>
    <p:sldId id="307" r:id="rId14"/>
    <p:sldId id="303" r:id="rId15"/>
    <p:sldId id="310" r:id="rId16"/>
    <p:sldId id="312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1680" y="114"/>
      </p:cViewPr>
      <p:guideLst>
        <p:guide orient="horz" pos="2200"/>
        <p:guide pos="28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9C240-3A97-4030-95AD-ECD1B0EBC4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28417-4DD3-49F4-871C-69AA62C020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86AD76F-CB6B-4DDC-92F1-034EC4D7ADB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5759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0C3B205-0A33-465C-A272-34975A50D1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BFC2BF4-A3F9-477E-A77C-72B099C49228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/>
              <a:t>谢    谢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大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control" Target="../activeX/activeX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wmf"/><Relationship Id="rId3" Type="http://schemas.openxmlformats.org/officeDocument/2006/relationships/control" Target="../activeX/activeX2.xml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加减混合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3"/>
          <p:cNvSpPr txBox="1">
            <a:spLocks noChangeArrowheads="1"/>
          </p:cNvSpPr>
          <p:nvPr/>
        </p:nvSpPr>
        <p:spPr bwMode="auto">
          <a:xfrm>
            <a:off x="233363" y="549275"/>
            <a:ext cx="4610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>
                <a:latin typeface="Times New Roman" panose="02020603050405020304" pitchFamily="49" charset="-122"/>
                <a:ea typeface="楷体" panose="02010609060101010101" pitchFamily="49" charset="-122"/>
              </a:rPr>
              <a:t>看图列式</a:t>
            </a:r>
            <a:endParaRPr lang="zh-CN" altLang="en-US" sz="3600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89090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775" y="2228850"/>
            <a:ext cx="4052888" cy="220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9625" y="2238375"/>
            <a:ext cx="4117975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9092" name="Group 6"/>
          <p:cNvGrpSpPr/>
          <p:nvPr/>
        </p:nvGrpSpPr>
        <p:grpSpPr>
          <a:xfrm>
            <a:off x="2243138" y="5106988"/>
            <a:ext cx="4048125" cy="517525"/>
            <a:chOff x="0" y="0"/>
            <a:chExt cx="2551" cy="325"/>
          </a:xfrm>
        </p:grpSpPr>
        <p:sp>
          <p:nvSpPr>
            <p:cNvPr id="89093" name="Rectangle 8"/>
            <p:cNvSpPr>
              <a:spLocks noChangeArrowheads="1"/>
            </p:cNvSpPr>
            <p:nvPr/>
          </p:nvSpPr>
          <p:spPr bwMode="auto">
            <a:xfrm>
              <a:off x="0" y="7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400">
                <a:solidFill>
                  <a:srgbClr val="002060"/>
                </a:solidFill>
              </a:endParaRPr>
            </a:p>
          </p:txBody>
        </p:sp>
        <p:sp>
          <p:nvSpPr>
            <p:cNvPr id="89094" name="Oval 9"/>
            <p:cNvSpPr>
              <a:spLocks noChangeArrowheads="1"/>
            </p:cNvSpPr>
            <p:nvPr/>
          </p:nvSpPr>
          <p:spPr bwMode="auto">
            <a:xfrm>
              <a:off x="410" y="0"/>
              <a:ext cx="318" cy="31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6600" b="0">
                <a:solidFill>
                  <a:srgbClr val="002060"/>
                </a:solidFill>
              </a:endParaRPr>
            </a:p>
          </p:txBody>
        </p:sp>
        <p:sp>
          <p:nvSpPr>
            <p:cNvPr id="89095" name="Rectangle 11"/>
            <p:cNvSpPr>
              <a:spLocks noChangeArrowheads="1"/>
            </p:cNvSpPr>
            <p:nvPr/>
          </p:nvSpPr>
          <p:spPr bwMode="auto">
            <a:xfrm>
              <a:off x="808" y="7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400">
                <a:solidFill>
                  <a:srgbClr val="002060"/>
                </a:solidFill>
              </a:endParaRPr>
            </a:p>
          </p:txBody>
        </p:sp>
        <p:sp>
          <p:nvSpPr>
            <p:cNvPr id="89096" name="Oval 12"/>
            <p:cNvSpPr>
              <a:spLocks noChangeArrowheads="1"/>
            </p:cNvSpPr>
            <p:nvPr/>
          </p:nvSpPr>
          <p:spPr bwMode="auto">
            <a:xfrm>
              <a:off x="1200" y="7"/>
              <a:ext cx="318" cy="31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br>
                <a:rPr lang="en-US" altLang="zh-CN" sz="1800"/>
              </a:br>
              <a:endParaRPr lang="zh-CN" altLang="en-US" sz="4400">
                <a:solidFill>
                  <a:srgbClr val="002060"/>
                </a:solidFill>
              </a:endParaRPr>
            </a:p>
          </p:txBody>
        </p:sp>
        <p:sp>
          <p:nvSpPr>
            <p:cNvPr id="89097" name="Rectangle 13"/>
            <p:cNvSpPr>
              <a:spLocks noChangeArrowheads="1"/>
            </p:cNvSpPr>
            <p:nvPr/>
          </p:nvSpPr>
          <p:spPr bwMode="auto">
            <a:xfrm>
              <a:off x="1632" y="7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4400">
                <a:solidFill>
                  <a:srgbClr val="002060"/>
                </a:solidFill>
              </a:endParaRPr>
            </a:p>
          </p:txBody>
        </p:sp>
        <p:sp>
          <p:nvSpPr>
            <p:cNvPr id="89098" name="Rectangle 14"/>
            <p:cNvSpPr>
              <a:spLocks noChangeArrowheads="1"/>
            </p:cNvSpPr>
            <p:nvPr/>
          </p:nvSpPr>
          <p:spPr bwMode="auto">
            <a:xfrm>
              <a:off x="1917" y="0"/>
              <a:ext cx="317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>
                  <a:ea typeface="楷体_GB2312" pitchFamily="49" charset="-122"/>
                </a:rPr>
                <a:t>＝</a:t>
              </a:r>
              <a:endParaRPr lang="zh-CN" altLang="en-US" sz="3600">
                <a:ea typeface="楷体_GB2312" pitchFamily="49" charset="-122"/>
              </a:endParaRPr>
            </a:p>
          </p:txBody>
        </p:sp>
        <p:sp>
          <p:nvSpPr>
            <p:cNvPr id="89099" name="Rectangle 15"/>
            <p:cNvSpPr>
              <a:spLocks noChangeArrowheads="1"/>
            </p:cNvSpPr>
            <p:nvPr/>
          </p:nvSpPr>
          <p:spPr bwMode="auto">
            <a:xfrm>
              <a:off x="2234" y="7"/>
              <a:ext cx="317" cy="3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P-076-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2825" y="1393825"/>
            <a:ext cx="7519988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Line 4"/>
          <p:cNvSpPr>
            <a:spLocks noChangeShapeType="1"/>
          </p:cNvSpPr>
          <p:nvPr/>
        </p:nvSpPr>
        <p:spPr bwMode="auto">
          <a:xfrm flipV="1">
            <a:off x="2260600" y="2833688"/>
            <a:ext cx="5407025" cy="12192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09" name="Line 5"/>
          <p:cNvSpPr>
            <a:spLocks noChangeShapeType="1"/>
          </p:cNvSpPr>
          <p:nvPr/>
        </p:nvSpPr>
        <p:spPr bwMode="auto">
          <a:xfrm>
            <a:off x="1692275" y="2905125"/>
            <a:ext cx="2170113" cy="1173163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>
            <a:off x="3851275" y="2833688"/>
            <a:ext cx="1731963" cy="12192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>
            <a:off x="5654675" y="2846388"/>
            <a:ext cx="1662113" cy="12446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119" name="矩形 5"/>
          <p:cNvSpPr>
            <a:spLocks noChangeArrowheads="1"/>
          </p:cNvSpPr>
          <p:nvPr/>
        </p:nvSpPr>
        <p:spPr bwMode="auto">
          <a:xfrm>
            <a:off x="250825" y="158750"/>
            <a:ext cx="67532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i="1">
                <a:solidFill>
                  <a:srgbClr val="7030A0"/>
                </a:solidFill>
                <a:latin typeface="Times New Roman" panose="02020603050405020304"/>
                <a:ea typeface="楷体" panose="02010609060101010101" pitchFamily="49" charset="-122"/>
              </a:rPr>
              <a:t>送小动物回家！</a:t>
            </a:r>
            <a:endParaRPr lang="zh-CN" altLang="en-US" sz="4400" i="1">
              <a:solidFill>
                <a:srgbClr val="7030A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5" descr="博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2" t="20250" r="27313" b="19749"/>
          <a:stretch>
            <a:fillRect/>
          </a:stretch>
        </p:blipFill>
        <p:spPr bwMode="auto">
          <a:xfrm>
            <a:off x="755650" y="1844675"/>
            <a:ext cx="309721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9" name="AutoShape 6"/>
          <p:cNvSpPr>
            <a:spLocks noChangeArrowheads="1"/>
          </p:cNvSpPr>
          <p:nvPr/>
        </p:nvSpPr>
        <p:spPr bwMode="auto">
          <a:xfrm>
            <a:off x="3736975" y="2290763"/>
            <a:ext cx="4032250" cy="72072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1140" name="Rectangle 6"/>
          <p:cNvSpPr>
            <a:spLocks noChangeArrowheads="1"/>
          </p:cNvSpPr>
          <p:nvPr/>
        </p:nvSpPr>
        <p:spPr bwMode="auto">
          <a:xfrm>
            <a:off x="3419475" y="2390775"/>
            <a:ext cx="4608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33375"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这节课你有哪些收获呢？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标题 167937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60438"/>
            <a:ext cx="6062663" cy="1325562"/>
          </a:xfrm>
        </p:spPr>
        <p:txBody>
          <a:bodyPr/>
          <a:lstStyle/>
          <a:p>
            <a:r>
              <a:rPr lang="zh-CN" altLang="en-US" sz="6600" b="1">
                <a:latin typeface="Times New Roman" panose="02020603050405020304"/>
                <a:ea typeface="楷体" panose="02010609060101010101" pitchFamily="49" charset="-122"/>
              </a:rPr>
              <a:t>作业</a:t>
            </a:r>
            <a:endParaRPr lang="zh-CN" altLang="en-US" sz="6600" b="1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2162" name="文本占位符 167938"/>
          <p:cNvSpPr>
            <a:spLocks noGrp="1" noChangeArrowheads="1"/>
          </p:cNvSpPr>
          <p:nvPr>
            <p:ph idx="4294967295"/>
          </p:nvPr>
        </p:nvSpPr>
        <p:spPr>
          <a:xfrm>
            <a:off x="0" y="2636838"/>
            <a:ext cx="8229600" cy="34893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5400">
                <a:latin typeface="Times New Roman" panose="02020603050405020304"/>
                <a:ea typeface="楷体" panose="02010609060101010101" pitchFamily="49" charset="-122"/>
              </a:rPr>
              <a:t>课本第</a:t>
            </a:r>
            <a:r>
              <a:rPr lang="en-US" altLang="zh-CN" sz="5400">
                <a:latin typeface="Times New Roman" panose="02020603050405020304"/>
                <a:ea typeface="楷体" panose="02010609060101010101" pitchFamily="49" charset="-122"/>
              </a:rPr>
              <a:t>68</a:t>
            </a:r>
            <a:r>
              <a:rPr lang="zh-CN" altLang="en-US" sz="5400">
                <a:latin typeface="Times New Roman" panose="02020603050405020304"/>
                <a:ea typeface="楷体" panose="02010609060101010101" pitchFamily="49" charset="-122"/>
              </a:rPr>
              <a:t>页</a:t>
            </a:r>
            <a:r>
              <a:rPr lang="en-US" altLang="zh-CN" sz="5400">
                <a:latin typeface="Times New Roman" panose="02020603050405020304"/>
                <a:ea typeface="楷体" panose="02010609060101010101" pitchFamily="49" charset="-122"/>
              </a:rPr>
              <a:t>1—3</a:t>
            </a:r>
            <a:r>
              <a:rPr lang="zh-CN" altLang="en-US" sz="5400">
                <a:latin typeface="Times New Roman" panose="02020603050405020304"/>
                <a:ea typeface="楷体" panose="02010609060101010101" pitchFamily="49" charset="-122"/>
              </a:rPr>
              <a:t>题。</a:t>
            </a:r>
            <a:endParaRPr lang="zh-CN" altLang="en-US" sz="5400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/>
              <a:t>谢    谢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6"/>
          <p:cNvGrpSpPr/>
          <p:nvPr/>
        </p:nvGrpSpPr>
        <p:grpSpPr>
          <a:xfrm>
            <a:off x="2097088" y="4905375"/>
            <a:ext cx="812800" cy="309563"/>
            <a:chOff x="4042" y="3585"/>
            <a:chExt cx="553" cy="262"/>
          </a:xfrm>
        </p:grpSpPr>
        <p:sp>
          <p:nvSpPr>
            <p:cNvPr id="80898" name="Rectangle 142"/>
            <p:cNvSpPr>
              <a:spLocks noChangeArrowheads="1"/>
            </p:cNvSpPr>
            <p:nvPr/>
          </p:nvSpPr>
          <p:spPr bwMode="auto">
            <a:xfrm>
              <a:off x="4147" y="3666"/>
              <a:ext cx="446" cy="181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0899" name="Rectangle 143"/>
            <p:cNvSpPr>
              <a:spLocks noChangeArrowheads="1"/>
            </p:cNvSpPr>
            <p:nvPr/>
          </p:nvSpPr>
          <p:spPr bwMode="auto">
            <a:xfrm>
              <a:off x="4042" y="3585"/>
              <a:ext cx="544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0900" name="Line 133"/>
            <p:cNvSpPr>
              <a:spLocks noChangeShapeType="1"/>
            </p:cNvSpPr>
            <p:nvPr/>
          </p:nvSpPr>
          <p:spPr bwMode="auto">
            <a:xfrm flipH="1" flipV="1">
              <a:off x="4595" y="3657"/>
              <a:ext cx="0" cy="1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31"/>
          <p:cNvGrpSpPr/>
          <p:nvPr/>
        </p:nvGrpSpPr>
        <p:grpSpPr>
          <a:xfrm>
            <a:off x="1998663" y="2290763"/>
            <a:ext cx="863600" cy="301625"/>
            <a:chOff x="4132" y="1879"/>
            <a:chExt cx="499" cy="190"/>
          </a:xfrm>
        </p:grpSpPr>
        <p:sp>
          <p:nvSpPr>
            <p:cNvPr id="80902" name="Rectangle 128"/>
            <p:cNvSpPr>
              <a:spLocks noChangeArrowheads="1"/>
            </p:cNvSpPr>
            <p:nvPr/>
          </p:nvSpPr>
          <p:spPr bwMode="auto">
            <a:xfrm>
              <a:off x="4195" y="1888"/>
              <a:ext cx="409" cy="181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0903" name="Rectangle 130"/>
            <p:cNvSpPr>
              <a:spLocks noChangeArrowheads="1"/>
            </p:cNvSpPr>
            <p:nvPr/>
          </p:nvSpPr>
          <p:spPr bwMode="auto">
            <a:xfrm>
              <a:off x="4132" y="1879"/>
              <a:ext cx="499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</p:grpSp>
      <p:pic>
        <p:nvPicPr>
          <p:cNvPr id="80904" name="Picture 29" descr="小鸭－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2133600"/>
            <a:ext cx="1068388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5" name="Rectangle 3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</a:endParaRPr>
          </a:p>
        </p:txBody>
      </p:sp>
      <p:pic>
        <p:nvPicPr>
          <p:cNvPr id="86073" name="Picture 57" descr="天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" y="2057400"/>
            <a:ext cx="17526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47"/>
          <p:cNvGrpSpPr/>
          <p:nvPr/>
        </p:nvGrpSpPr>
        <p:grpSpPr>
          <a:xfrm>
            <a:off x="1828800" y="1858963"/>
            <a:ext cx="6400800" cy="3148012"/>
            <a:chOff x="1152" y="1171"/>
            <a:chExt cx="4008" cy="1983"/>
          </a:xfrm>
        </p:grpSpPr>
        <p:grpSp>
          <p:nvGrpSpPr>
            <p:cNvPr id="80908" name="Group 24"/>
            <p:cNvGrpSpPr/>
            <p:nvPr/>
          </p:nvGrpSpPr>
          <p:grpSpPr>
            <a:xfrm>
              <a:off x="3709" y="2789"/>
              <a:ext cx="1451" cy="365"/>
              <a:chOff x="839" y="164"/>
              <a:chExt cx="1633" cy="412"/>
            </a:xfrm>
          </p:grpSpPr>
          <p:sp>
            <p:nvSpPr>
              <p:cNvPr id="80909" name="Rectangle 25"/>
              <p:cNvSpPr>
                <a:spLocks noChangeArrowheads="1"/>
              </p:cNvSpPr>
              <p:nvPr/>
            </p:nvSpPr>
            <p:spPr bwMode="auto">
              <a:xfrm>
                <a:off x="884" y="210"/>
                <a:ext cx="1588" cy="365"/>
              </a:xfrm>
              <a:prstGeom prst="rect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0910" name="Text Box 26"/>
              <p:cNvSpPr txBox="1">
                <a:spLocks noChangeArrowheads="1"/>
              </p:cNvSpPr>
              <p:nvPr/>
            </p:nvSpPr>
            <p:spPr bwMode="auto">
              <a:xfrm>
                <a:off x="839" y="164"/>
                <a:ext cx="1524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10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－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－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2=</a:t>
                </a:r>
                <a:endParaRPr lang="en-US" altLang="zh-CN" sz="3200">
                  <a:solidFill>
                    <a:srgbClr val="33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0911" name="Group 63"/>
            <p:cNvGrpSpPr/>
            <p:nvPr/>
          </p:nvGrpSpPr>
          <p:grpSpPr>
            <a:xfrm>
              <a:off x="1152" y="1180"/>
              <a:ext cx="1451" cy="365"/>
              <a:chOff x="839" y="164"/>
              <a:chExt cx="1633" cy="412"/>
            </a:xfrm>
          </p:grpSpPr>
          <p:sp>
            <p:nvSpPr>
              <p:cNvPr id="80912" name="Rectangle 64"/>
              <p:cNvSpPr>
                <a:spLocks noChangeArrowheads="1"/>
              </p:cNvSpPr>
              <p:nvPr/>
            </p:nvSpPr>
            <p:spPr bwMode="auto">
              <a:xfrm>
                <a:off x="884" y="210"/>
                <a:ext cx="1588" cy="365"/>
              </a:xfrm>
              <a:prstGeom prst="rect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0913" name="Text Box 65"/>
              <p:cNvSpPr txBox="1">
                <a:spLocks noChangeArrowheads="1"/>
              </p:cNvSpPr>
              <p:nvPr/>
            </p:nvSpPr>
            <p:spPr bwMode="auto">
              <a:xfrm>
                <a:off x="839" y="164"/>
                <a:ext cx="1524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＋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＋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r>
                  <a:rPr lang="en-US" altLang="zh-CN" sz="1800" b="0">
                    <a:solidFill>
                      <a:srgbClr val="000000"/>
                    </a:solidFill>
                  </a:rPr>
                  <a:t> 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=</a:t>
                </a:r>
                <a:endParaRPr lang="en-US" altLang="zh-CN" sz="3200">
                  <a:solidFill>
                    <a:srgbClr val="33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0914" name="Group 74"/>
            <p:cNvGrpSpPr/>
            <p:nvPr/>
          </p:nvGrpSpPr>
          <p:grpSpPr>
            <a:xfrm>
              <a:off x="3696" y="1171"/>
              <a:ext cx="1451" cy="365"/>
              <a:chOff x="839" y="164"/>
              <a:chExt cx="1633" cy="412"/>
            </a:xfrm>
          </p:grpSpPr>
          <p:sp>
            <p:nvSpPr>
              <p:cNvPr id="80915" name="Rectangle 75"/>
              <p:cNvSpPr>
                <a:spLocks noChangeArrowheads="1"/>
              </p:cNvSpPr>
              <p:nvPr/>
            </p:nvSpPr>
            <p:spPr bwMode="auto">
              <a:xfrm>
                <a:off x="884" y="210"/>
                <a:ext cx="1588" cy="365"/>
              </a:xfrm>
              <a:prstGeom prst="rect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0916" name="Text Box 76"/>
              <p:cNvSpPr txBox="1">
                <a:spLocks noChangeArrowheads="1"/>
              </p:cNvSpPr>
              <p:nvPr/>
            </p:nvSpPr>
            <p:spPr bwMode="auto">
              <a:xfrm>
                <a:off x="839" y="164"/>
                <a:ext cx="1524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＋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＋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5=</a:t>
                </a:r>
                <a:endParaRPr lang="en-US" altLang="zh-CN" sz="3200">
                  <a:solidFill>
                    <a:srgbClr val="33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0917" name="Group 85"/>
            <p:cNvGrpSpPr/>
            <p:nvPr/>
          </p:nvGrpSpPr>
          <p:grpSpPr>
            <a:xfrm>
              <a:off x="1248" y="2784"/>
              <a:ext cx="1451" cy="365"/>
              <a:chOff x="839" y="164"/>
              <a:chExt cx="1633" cy="412"/>
            </a:xfrm>
          </p:grpSpPr>
          <p:sp>
            <p:nvSpPr>
              <p:cNvPr id="80918" name="Rectangle 86"/>
              <p:cNvSpPr>
                <a:spLocks noChangeArrowheads="1"/>
              </p:cNvSpPr>
              <p:nvPr/>
            </p:nvSpPr>
            <p:spPr bwMode="auto">
              <a:xfrm>
                <a:off x="884" y="210"/>
                <a:ext cx="1588" cy="365"/>
              </a:xfrm>
              <a:prstGeom prst="rect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0919" name="Text Box 87"/>
              <p:cNvSpPr txBox="1">
                <a:spLocks noChangeArrowheads="1"/>
              </p:cNvSpPr>
              <p:nvPr/>
            </p:nvSpPr>
            <p:spPr bwMode="auto">
              <a:xfrm>
                <a:off x="839" y="164"/>
                <a:ext cx="1524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－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－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r>
                  <a:rPr lang="en-US" altLang="zh-CN" sz="1800" b="0">
                    <a:solidFill>
                      <a:srgbClr val="000000"/>
                    </a:solidFill>
                  </a:rPr>
                  <a:t> </a:t>
                </a:r>
                <a:r>
                  <a:rPr lang="en-US" altLang="zh-CN" sz="3200">
                    <a:solidFill>
                      <a:srgbClr val="333399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=</a:t>
                </a:r>
                <a:endParaRPr lang="en-US" altLang="zh-CN" sz="3200">
                  <a:solidFill>
                    <a:srgbClr val="333399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6072" name="Text Box 56"/>
          <p:cNvSpPr txBox="1">
            <a:spLocks noChangeArrowheads="1"/>
          </p:cNvSpPr>
          <p:nvPr/>
        </p:nvSpPr>
        <p:spPr bwMode="auto">
          <a:xfrm>
            <a:off x="3733800" y="4419600"/>
            <a:ext cx="76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33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2</a:t>
            </a:r>
            <a:endParaRPr lang="en-US" altLang="zh-CN" sz="3200" b="0">
              <a:solidFill>
                <a:srgbClr val="FF33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80921" name="Picture 95" descr="小鸭－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4900" y="2152650"/>
            <a:ext cx="1068388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22" name="Picture 96" descr="小鸭－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4816475"/>
            <a:ext cx="1068388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23" name="Picture 97" descr="小鸭－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6800" y="4857750"/>
            <a:ext cx="1068388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74" name="Picture 58" descr="天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0050" y="2114550"/>
            <a:ext cx="17526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76" name="Picture 60" descr="天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3400" y="4757738"/>
            <a:ext cx="1638300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75" name="Picture 59" descr="天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4724400"/>
            <a:ext cx="1800225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148" name="Text Box 132"/>
          <p:cNvSpPr txBox="1">
            <a:spLocks noChangeArrowheads="1"/>
          </p:cNvSpPr>
          <p:nvPr/>
        </p:nvSpPr>
        <p:spPr bwMode="auto">
          <a:xfrm>
            <a:off x="2084388" y="2468563"/>
            <a:ext cx="762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5</a:t>
            </a:r>
            <a:endParaRPr lang="en-US" altLang="zh-CN" sz="3200" b="0"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6153" name="Text Box 137"/>
          <p:cNvSpPr txBox="1">
            <a:spLocks noChangeArrowheads="1"/>
          </p:cNvSpPr>
          <p:nvPr/>
        </p:nvSpPr>
        <p:spPr bwMode="auto">
          <a:xfrm>
            <a:off x="2286000" y="5119688"/>
            <a:ext cx="647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5</a:t>
            </a:r>
            <a:endParaRPr lang="en-US" altLang="zh-CN" sz="3200" b="0"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138"/>
          <p:cNvGrpSpPr/>
          <p:nvPr/>
        </p:nvGrpSpPr>
        <p:grpSpPr>
          <a:xfrm>
            <a:off x="2733675" y="4991100"/>
            <a:ext cx="827088" cy="474663"/>
            <a:chOff x="4468" y="1797"/>
            <a:chExt cx="544" cy="273"/>
          </a:xfrm>
        </p:grpSpPr>
        <p:sp>
          <p:nvSpPr>
            <p:cNvPr id="80930" name="Line 139"/>
            <p:cNvSpPr>
              <a:spLocks noChangeShapeType="1"/>
            </p:cNvSpPr>
            <p:nvPr/>
          </p:nvSpPr>
          <p:spPr bwMode="auto">
            <a:xfrm flipH="1" flipV="1">
              <a:off x="5003" y="1797"/>
              <a:ext cx="0" cy="27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31" name="Line 140"/>
            <p:cNvSpPr>
              <a:spLocks noChangeShapeType="1"/>
            </p:cNvSpPr>
            <p:nvPr/>
          </p:nvSpPr>
          <p:spPr bwMode="auto">
            <a:xfrm>
              <a:off x="4468" y="2069"/>
              <a:ext cx="5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145"/>
          <p:cNvGrpSpPr/>
          <p:nvPr/>
        </p:nvGrpSpPr>
        <p:grpSpPr>
          <a:xfrm>
            <a:off x="2589213" y="2463800"/>
            <a:ext cx="806450" cy="431800"/>
            <a:chOff x="4486" y="1833"/>
            <a:chExt cx="508" cy="272"/>
          </a:xfrm>
        </p:grpSpPr>
        <p:sp>
          <p:nvSpPr>
            <p:cNvPr id="80933" name="Line 135"/>
            <p:cNvSpPr>
              <a:spLocks noChangeShapeType="1"/>
            </p:cNvSpPr>
            <p:nvPr/>
          </p:nvSpPr>
          <p:spPr bwMode="auto">
            <a:xfrm>
              <a:off x="4486" y="2095"/>
              <a:ext cx="49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34" name="Line 144"/>
            <p:cNvSpPr>
              <a:spLocks noChangeShapeType="1"/>
            </p:cNvSpPr>
            <p:nvPr/>
          </p:nvSpPr>
          <p:spPr bwMode="auto">
            <a:xfrm flipH="1" flipV="1">
              <a:off x="4994" y="1833"/>
              <a:ext cx="0" cy="2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55" name="Text Box 39"/>
          <p:cNvSpPr txBox="1">
            <a:spLocks noChangeArrowheads="1"/>
          </p:cNvSpPr>
          <p:nvPr/>
        </p:nvSpPr>
        <p:spPr bwMode="auto">
          <a:xfrm>
            <a:off x="3505200" y="1866900"/>
            <a:ext cx="906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33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8</a:t>
            </a:r>
            <a:endParaRPr lang="en-US" altLang="zh-CN" sz="3200" b="0">
              <a:solidFill>
                <a:srgbClr val="FF33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7670800" y="1828800"/>
            <a:ext cx="6350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33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10</a:t>
            </a:r>
            <a:endParaRPr lang="en-US" altLang="zh-CN" sz="3200" b="0">
              <a:solidFill>
                <a:srgbClr val="FF33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6057" name="Text Box 41"/>
          <p:cNvSpPr txBox="1">
            <a:spLocks noChangeArrowheads="1"/>
          </p:cNvSpPr>
          <p:nvPr/>
        </p:nvSpPr>
        <p:spPr bwMode="auto">
          <a:xfrm>
            <a:off x="7772400" y="4419600"/>
            <a:ext cx="76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0">
                <a:solidFill>
                  <a:srgbClr val="FF33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3</a:t>
            </a:r>
            <a:endParaRPr lang="en-US" altLang="zh-CN" sz="3200" b="0">
              <a:solidFill>
                <a:srgbClr val="FF33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323850" y="476250"/>
            <a:ext cx="8229600" cy="8207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200" kern="0">
                <a:solidFill>
                  <a:srgbClr val="000000"/>
                </a:solidFill>
                <a:latin typeface="Times New Roman" panose="02020603050405020304"/>
                <a:sym typeface="+mn-ea"/>
              </a:rPr>
              <a:t>口算</a:t>
            </a:r>
            <a:endParaRPr lang="zh-CN" altLang="en-US" sz="3200" b="0" kern="0">
              <a:solidFill>
                <a:srgbClr val="00000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6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60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6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86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86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6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72" grpId="0"/>
      <p:bldP spid="86148" grpId="0"/>
      <p:bldP spid="86153" grpId="0"/>
      <p:bldP spid="86055" grpId="0"/>
      <p:bldP spid="86071" grpId="0"/>
      <p:bldP spid="860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2"/>
          <p:cNvGrpSpPr/>
          <p:nvPr/>
        </p:nvGrpSpPr>
        <p:grpSpPr>
          <a:xfrm>
            <a:off x="2124075" y="4756150"/>
            <a:ext cx="5743575" cy="760413"/>
            <a:chOff x="1140" y="3685"/>
            <a:chExt cx="3618" cy="479"/>
          </a:xfrm>
        </p:grpSpPr>
        <p:sp>
          <p:nvSpPr>
            <p:cNvPr id="81923" name="Rectangle 3"/>
            <p:cNvSpPr>
              <a:spLocks noChangeArrowheads="1"/>
            </p:cNvSpPr>
            <p:nvPr/>
          </p:nvSpPr>
          <p:spPr bwMode="auto">
            <a:xfrm>
              <a:off x="2190" y="3702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1924" name="Rectangle 4"/>
            <p:cNvSpPr>
              <a:spLocks noChangeArrowheads="1"/>
            </p:cNvSpPr>
            <p:nvPr/>
          </p:nvSpPr>
          <p:spPr bwMode="auto">
            <a:xfrm>
              <a:off x="3288" y="3693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1925" name="Rectangle 5"/>
            <p:cNvSpPr>
              <a:spLocks noChangeArrowheads="1"/>
            </p:cNvSpPr>
            <p:nvPr/>
          </p:nvSpPr>
          <p:spPr bwMode="auto">
            <a:xfrm>
              <a:off x="4259" y="3685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1926" name="Rectangle 6"/>
            <p:cNvSpPr>
              <a:spLocks noChangeArrowheads="1"/>
            </p:cNvSpPr>
            <p:nvPr/>
          </p:nvSpPr>
          <p:spPr bwMode="auto">
            <a:xfrm>
              <a:off x="1140" y="3710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1927" name="Oval 7"/>
            <p:cNvSpPr>
              <a:spLocks noChangeArrowheads="1"/>
            </p:cNvSpPr>
            <p:nvPr/>
          </p:nvSpPr>
          <p:spPr bwMode="auto">
            <a:xfrm>
              <a:off x="1754" y="3769"/>
              <a:ext cx="318" cy="3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1928" name="Oval 8"/>
            <p:cNvSpPr>
              <a:spLocks noChangeArrowheads="1"/>
            </p:cNvSpPr>
            <p:nvPr/>
          </p:nvSpPr>
          <p:spPr bwMode="auto">
            <a:xfrm>
              <a:off x="2829" y="3769"/>
              <a:ext cx="318" cy="3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192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929" y="3854"/>
              <a:ext cx="144" cy="1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</a:rPr>
                <a:t>=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1930" name="WordArt 10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看图列式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1931" name="WordArt 11"/>
          <p:cNvSpPr>
            <a:spLocks noChangeArrowheads="1" noChangeShapeType="1" noTextEdit="1"/>
          </p:cNvSpPr>
          <p:nvPr/>
        </p:nvSpPr>
        <p:spPr bwMode="auto">
          <a:xfrm rot="-5400000">
            <a:off x="4859338" y="474663"/>
            <a:ext cx="215900" cy="583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｛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1932" name="WordArt 12"/>
          <p:cNvSpPr>
            <a:spLocks noChangeArrowheads="1" noChangeShapeType="1" noTextEdit="1"/>
          </p:cNvSpPr>
          <p:nvPr/>
        </p:nvSpPr>
        <p:spPr bwMode="auto">
          <a:xfrm>
            <a:off x="4681538" y="3590925"/>
            <a:ext cx="647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？朵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81933" name="Picture 13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888" y="1946275"/>
            <a:ext cx="5762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4" name="Picture 14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613" y="1946275"/>
            <a:ext cx="5762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5" name="Picture 15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8113" y="259556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6" name="Picture 16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8413" y="2667000"/>
            <a:ext cx="5762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7" name="Picture 17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613" y="259556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8" name="Picture 18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067175" y="2019300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39" name="Picture 19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2019300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0" name="Picture 20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2668588"/>
            <a:ext cx="5762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1" name="Picture 21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7308850" y="2019300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2" name="Picture 22" descr="花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7308851" y="2668587"/>
            <a:ext cx="5762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60" name="WordArt 23"/>
          <p:cNvSpPr>
            <a:spLocks noChangeArrowheads="1" noChangeShapeType="1" noTextEdit="1"/>
          </p:cNvSpPr>
          <p:nvPr/>
        </p:nvSpPr>
        <p:spPr bwMode="auto">
          <a:xfrm>
            <a:off x="7250113" y="4868863"/>
            <a:ext cx="4318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10</a:t>
            </a:r>
            <a:endParaRPr lang="zh-CN" altLang="en-US" sz="3600" kern="10">
              <a:ln w="9525">
                <a:solidFill>
                  <a:srgbClr val="FF33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120" name="Group 24"/>
          <p:cNvGrpSpPr/>
          <p:nvPr/>
        </p:nvGrpSpPr>
        <p:grpSpPr>
          <a:xfrm>
            <a:off x="2311400" y="4868863"/>
            <a:ext cx="3859213" cy="531812"/>
            <a:chOff x="1456" y="3067"/>
            <a:chExt cx="2431" cy="335"/>
          </a:xfrm>
        </p:grpSpPr>
        <p:sp>
          <p:nvSpPr>
            <p:cNvPr id="81945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1456" y="3085"/>
              <a:ext cx="27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5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1946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2526" y="3067"/>
              <a:ext cx="27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3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1947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615" y="3067"/>
              <a:ext cx="27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2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1948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2000" y="3121"/>
              <a:ext cx="227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+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1949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088" y="3121"/>
              <a:ext cx="227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+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6" name="Group 2"/>
          <p:cNvGrpSpPr/>
          <p:nvPr/>
        </p:nvGrpSpPr>
        <p:grpSpPr>
          <a:xfrm>
            <a:off x="1835150" y="4684713"/>
            <a:ext cx="5743575" cy="760412"/>
            <a:chOff x="1140" y="3685"/>
            <a:chExt cx="3618" cy="479"/>
          </a:xfrm>
        </p:grpSpPr>
        <p:sp>
          <p:nvSpPr>
            <p:cNvPr id="82947" name="Rectangle 3"/>
            <p:cNvSpPr>
              <a:spLocks noChangeArrowheads="1"/>
            </p:cNvSpPr>
            <p:nvPr/>
          </p:nvSpPr>
          <p:spPr bwMode="auto">
            <a:xfrm>
              <a:off x="2190" y="3702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2948" name="Rectangle 4"/>
            <p:cNvSpPr>
              <a:spLocks noChangeArrowheads="1"/>
            </p:cNvSpPr>
            <p:nvPr/>
          </p:nvSpPr>
          <p:spPr bwMode="auto">
            <a:xfrm>
              <a:off x="3288" y="3693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2949" name="Rectangle 5"/>
            <p:cNvSpPr>
              <a:spLocks noChangeArrowheads="1"/>
            </p:cNvSpPr>
            <p:nvPr/>
          </p:nvSpPr>
          <p:spPr bwMode="auto">
            <a:xfrm>
              <a:off x="4259" y="3685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2950" name="Rectangle 6"/>
            <p:cNvSpPr>
              <a:spLocks noChangeArrowheads="1"/>
            </p:cNvSpPr>
            <p:nvPr/>
          </p:nvSpPr>
          <p:spPr bwMode="auto">
            <a:xfrm>
              <a:off x="1140" y="3710"/>
              <a:ext cx="499" cy="45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2951" name="Oval 7"/>
            <p:cNvSpPr>
              <a:spLocks noChangeArrowheads="1"/>
            </p:cNvSpPr>
            <p:nvPr/>
          </p:nvSpPr>
          <p:spPr bwMode="auto">
            <a:xfrm>
              <a:off x="1754" y="3769"/>
              <a:ext cx="318" cy="3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2952" name="Oval 8"/>
            <p:cNvSpPr>
              <a:spLocks noChangeArrowheads="1"/>
            </p:cNvSpPr>
            <p:nvPr/>
          </p:nvSpPr>
          <p:spPr bwMode="auto">
            <a:xfrm>
              <a:off x="2829" y="3769"/>
              <a:ext cx="318" cy="3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0">
                <a:solidFill>
                  <a:srgbClr val="000000"/>
                </a:solidFill>
              </a:endParaRPr>
            </a:p>
          </p:txBody>
        </p:sp>
        <p:sp>
          <p:nvSpPr>
            <p:cNvPr id="82953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929" y="3854"/>
              <a:ext cx="144" cy="1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</a:rPr>
                <a:t>=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2954" name="WordArt 10"/>
          <p:cNvSpPr>
            <a:spLocks noChangeArrowheads="1" noChangeShapeType="1" noTextEdit="1"/>
          </p:cNvSpPr>
          <p:nvPr/>
        </p:nvSpPr>
        <p:spPr bwMode="auto">
          <a:xfrm rot="-5400000">
            <a:off x="4475163" y="617538"/>
            <a:ext cx="238125" cy="542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｛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2955" name="WordArt 11"/>
          <p:cNvSpPr>
            <a:spLocks noChangeArrowheads="1" noChangeShapeType="1" noTextEdit="1"/>
          </p:cNvSpPr>
          <p:nvPr/>
        </p:nvSpPr>
        <p:spPr bwMode="auto">
          <a:xfrm>
            <a:off x="4356100" y="3716338"/>
            <a:ext cx="647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个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2956" name="AutoShape 12"/>
          <p:cNvSpPr>
            <a:spLocks noChangeArrowheads="1"/>
          </p:cNvSpPr>
          <p:nvPr/>
        </p:nvSpPr>
        <p:spPr bwMode="auto">
          <a:xfrm>
            <a:off x="1692275" y="2205038"/>
            <a:ext cx="982663" cy="757237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57" name="AutoShape 13"/>
          <p:cNvSpPr>
            <a:spLocks noChangeArrowheads="1"/>
          </p:cNvSpPr>
          <p:nvPr/>
        </p:nvSpPr>
        <p:spPr bwMode="auto">
          <a:xfrm>
            <a:off x="1692275" y="1125538"/>
            <a:ext cx="982663" cy="757237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58" name="AutoShape 14"/>
          <p:cNvSpPr>
            <a:spLocks noChangeArrowheads="1"/>
          </p:cNvSpPr>
          <p:nvPr/>
        </p:nvSpPr>
        <p:spPr bwMode="auto">
          <a:xfrm>
            <a:off x="1692275" y="1125538"/>
            <a:ext cx="982663" cy="757237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59" name="AutoShape 15"/>
          <p:cNvSpPr>
            <a:spLocks noChangeArrowheads="1"/>
          </p:cNvSpPr>
          <p:nvPr/>
        </p:nvSpPr>
        <p:spPr bwMode="auto">
          <a:xfrm>
            <a:off x="2868613" y="2276475"/>
            <a:ext cx="982662" cy="757238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0" name="AutoShape 16"/>
          <p:cNvSpPr>
            <a:spLocks noChangeArrowheads="1"/>
          </p:cNvSpPr>
          <p:nvPr/>
        </p:nvSpPr>
        <p:spPr bwMode="auto">
          <a:xfrm>
            <a:off x="2868613" y="1125538"/>
            <a:ext cx="982662" cy="757237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1" name="AutoShape 17"/>
          <p:cNvSpPr>
            <a:spLocks noChangeArrowheads="1"/>
          </p:cNvSpPr>
          <p:nvPr/>
        </p:nvSpPr>
        <p:spPr bwMode="auto">
          <a:xfrm>
            <a:off x="4081463" y="1130300"/>
            <a:ext cx="982662" cy="757238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2" name="AutoShape 18"/>
          <p:cNvSpPr>
            <a:spLocks noChangeArrowheads="1"/>
          </p:cNvSpPr>
          <p:nvPr/>
        </p:nvSpPr>
        <p:spPr bwMode="auto">
          <a:xfrm>
            <a:off x="5356225" y="2336800"/>
            <a:ext cx="982663" cy="757238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3" name="AutoShape 19"/>
          <p:cNvSpPr>
            <a:spLocks noChangeArrowheads="1"/>
          </p:cNvSpPr>
          <p:nvPr/>
        </p:nvSpPr>
        <p:spPr bwMode="auto">
          <a:xfrm>
            <a:off x="5346700" y="1125538"/>
            <a:ext cx="982663" cy="757237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4" name="AutoShape 20"/>
          <p:cNvSpPr>
            <a:spLocks noChangeArrowheads="1"/>
          </p:cNvSpPr>
          <p:nvPr/>
        </p:nvSpPr>
        <p:spPr bwMode="auto">
          <a:xfrm>
            <a:off x="6605588" y="1125538"/>
            <a:ext cx="982662" cy="757237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5" name="AutoShape 21"/>
          <p:cNvSpPr>
            <a:spLocks noChangeArrowheads="1"/>
          </p:cNvSpPr>
          <p:nvPr/>
        </p:nvSpPr>
        <p:spPr bwMode="auto">
          <a:xfrm>
            <a:off x="4067175" y="2289175"/>
            <a:ext cx="982663" cy="757238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2966" name="Rectangle 22"/>
          <p:cNvSpPr>
            <a:spLocks noChangeArrowheads="1"/>
          </p:cNvSpPr>
          <p:nvPr/>
        </p:nvSpPr>
        <p:spPr bwMode="auto">
          <a:xfrm rot="-1757424">
            <a:off x="2124075" y="908050"/>
            <a:ext cx="71438" cy="10795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82967" name="Rectangle 23"/>
          <p:cNvSpPr>
            <a:spLocks noChangeArrowheads="1"/>
          </p:cNvSpPr>
          <p:nvPr/>
        </p:nvSpPr>
        <p:spPr bwMode="auto">
          <a:xfrm rot="-1757424">
            <a:off x="2124075" y="1989138"/>
            <a:ext cx="71438" cy="10795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82968" name="Rectangle 24"/>
          <p:cNvSpPr>
            <a:spLocks noChangeArrowheads="1"/>
          </p:cNvSpPr>
          <p:nvPr/>
        </p:nvSpPr>
        <p:spPr bwMode="auto">
          <a:xfrm rot="-1757424">
            <a:off x="3348038" y="908050"/>
            <a:ext cx="71437" cy="10795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82969" name="Rectangle 25"/>
          <p:cNvSpPr>
            <a:spLocks noChangeArrowheads="1"/>
          </p:cNvSpPr>
          <p:nvPr/>
        </p:nvSpPr>
        <p:spPr bwMode="auto">
          <a:xfrm rot="-1757424">
            <a:off x="3276600" y="1989138"/>
            <a:ext cx="71438" cy="10795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82970" name="Rectangle 26"/>
          <p:cNvSpPr>
            <a:spLocks noChangeArrowheads="1"/>
          </p:cNvSpPr>
          <p:nvPr/>
        </p:nvSpPr>
        <p:spPr bwMode="auto">
          <a:xfrm>
            <a:off x="6550025" y="981075"/>
            <a:ext cx="1079500" cy="1008063"/>
          </a:xfrm>
          <a:prstGeom prst="rect">
            <a:avLst/>
          </a:prstGeom>
          <a:noFill/>
          <a:ln w="15875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83988" name="WordArt 27"/>
          <p:cNvSpPr>
            <a:spLocks noChangeArrowheads="1" noChangeShapeType="1" noTextEdit="1"/>
          </p:cNvSpPr>
          <p:nvPr/>
        </p:nvSpPr>
        <p:spPr bwMode="auto">
          <a:xfrm>
            <a:off x="6961188" y="4797425"/>
            <a:ext cx="4318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4</a:t>
            </a:r>
            <a:endParaRPr lang="zh-CN" altLang="en-US" sz="3600" kern="10">
              <a:ln w="9525">
                <a:solidFill>
                  <a:srgbClr val="FF3300"/>
                </a:solidFill>
                <a:round/>
              </a:ln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148" name="Group 28"/>
          <p:cNvGrpSpPr/>
          <p:nvPr/>
        </p:nvGrpSpPr>
        <p:grpSpPr>
          <a:xfrm>
            <a:off x="2022475" y="4797425"/>
            <a:ext cx="3859213" cy="531813"/>
            <a:chOff x="1274" y="3022"/>
            <a:chExt cx="2431" cy="335"/>
          </a:xfrm>
        </p:grpSpPr>
        <p:sp>
          <p:nvSpPr>
            <p:cNvPr id="82973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274" y="3040"/>
              <a:ext cx="27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9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97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2344" y="3022"/>
              <a:ext cx="27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4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975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3433" y="3022"/>
              <a:ext cx="272" cy="31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1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97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818" y="3177"/>
              <a:ext cx="227" cy="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-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97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2898" y="3167"/>
              <a:ext cx="227" cy="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宋体" panose="02010600030101010101" pitchFamily="2" charset="-122"/>
                </a:rPr>
                <a:t>-</a:t>
              </a:r>
              <a:endParaRPr lang="zh-CN" altLang="en-US" sz="3600" kern="10">
                <a:ln w="952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398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44400" y="116332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736600" y="1554163"/>
            <a:ext cx="6910388" cy="1881187"/>
            <a:chOff x="0" y="0"/>
            <a:chExt cx="4353" cy="1185"/>
          </a:xfrm>
        </p:grpSpPr>
        <p:grpSp>
          <p:nvGrpSpPr>
            <p:cNvPr id="83971" name="Group 4"/>
            <p:cNvGrpSpPr/>
            <p:nvPr/>
          </p:nvGrpSpPr>
          <p:grpSpPr>
            <a:xfrm>
              <a:off x="878" y="501"/>
              <a:ext cx="3475" cy="684"/>
              <a:chOff x="0" y="0"/>
              <a:chExt cx="3475" cy="684"/>
            </a:xfrm>
          </p:grpSpPr>
          <p:pic>
            <p:nvPicPr>
              <p:cNvPr id="83972" name="Picture 48" descr="泡泡框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4642"/>
              <a:stretch>
                <a:fillRect/>
              </a:stretch>
            </p:blipFill>
            <p:spPr bwMode="auto">
              <a:xfrm>
                <a:off x="0" y="0"/>
                <a:ext cx="2727" cy="6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3973" name="矩形 7"/>
              <p:cNvSpPr>
                <a:spLocks noChangeArrowheads="1"/>
              </p:cNvSpPr>
              <p:nvPr/>
            </p:nvSpPr>
            <p:spPr bwMode="auto">
              <a:xfrm>
                <a:off x="379" y="198"/>
                <a:ext cx="3096" cy="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993300"/>
                    </a:solidFill>
                    <a:latin typeface="楷体_GB2312" pitchFamily="49" charset="-122"/>
                    <a:ea typeface="楷体_GB2312" pitchFamily="49" charset="-122"/>
                  </a:rPr>
                  <a:t>怎样计算连加连减？</a:t>
                </a:r>
                <a:endParaRPr lang="zh-CN" altLang="en-US" sz="2800">
                  <a:solidFill>
                    <a:srgbClr val="9933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pic>
          <p:nvPicPr>
            <p:cNvPr id="83974" name="Picture 12" descr="女天使副本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960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8"/>
          <p:cNvGrpSpPr/>
          <p:nvPr/>
        </p:nvGrpSpPr>
        <p:grpSpPr>
          <a:xfrm>
            <a:off x="1031875" y="3303588"/>
            <a:ext cx="7002463" cy="1751012"/>
            <a:chOff x="0" y="0"/>
            <a:chExt cx="4411" cy="1103"/>
          </a:xfrm>
        </p:grpSpPr>
        <p:grpSp>
          <p:nvGrpSpPr>
            <p:cNvPr id="83976" name="Group 9"/>
            <p:cNvGrpSpPr/>
            <p:nvPr/>
          </p:nvGrpSpPr>
          <p:grpSpPr>
            <a:xfrm>
              <a:off x="0" y="473"/>
              <a:ext cx="3792" cy="630"/>
              <a:chOff x="0" y="0"/>
              <a:chExt cx="3792" cy="630"/>
            </a:xfrm>
          </p:grpSpPr>
          <p:pic>
            <p:nvPicPr>
              <p:cNvPr id="83977" name="Picture 51" descr="泡泡框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673"/>
              <a:stretch>
                <a:fillRect/>
              </a:stretch>
            </p:blipFill>
            <p:spPr bwMode="auto">
              <a:xfrm flipH="1">
                <a:off x="0" y="0"/>
                <a:ext cx="3311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3978" name="矩形 7"/>
              <p:cNvSpPr>
                <a:spLocks noChangeArrowheads="1"/>
              </p:cNvSpPr>
              <p:nvPr/>
            </p:nvSpPr>
            <p:spPr bwMode="auto">
              <a:xfrm flipH="1">
                <a:off x="221" y="158"/>
                <a:ext cx="3571" cy="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8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993300"/>
                    </a:solidFill>
                    <a:latin typeface="楷体_GB2312" pitchFamily="49" charset="-122"/>
                    <a:ea typeface="楷体_GB2312" pitchFamily="49" charset="-122"/>
                  </a:rPr>
                  <a:t>按从左到右的顺序来计算。</a:t>
                </a:r>
                <a:endParaRPr lang="zh-CN" altLang="en-US" sz="2800">
                  <a:solidFill>
                    <a:srgbClr val="9933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pic>
          <p:nvPicPr>
            <p:cNvPr id="83979" name="Picture 14" descr="男天使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51" y="0"/>
              <a:ext cx="960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3980" name="Rectangle 3"/>
          <p:cNvSpPr>
            <a:spLocks noChangeArrowheads="1"/>
          </p:cNvSpPr>
          <p:nvPr/>
        </p:nvSpPr>
        <p:spPr bwMode="auto">
          <a:xfrm>
            <a:off x="539750" y="260350"/>
            <a:ext cx="822960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>
                <a:latin typeface="Times New Roman" panose="02020603050405020304" pitchFamily="49" charset="-122"/>
                <a:ea typeface="楷体" panose="02010609060101010101" pitchFamily="49" charset="-122"/>
              </a:rPr>
              <a:t>想一想</a:t>
            </a:r>
            <a:endParaRPr lang="zh-CN" altLang="en-US" sz="4000" b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330" y="266700"/>
            <a:ext cx="8768715" cy="659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038" name="" r:id="rId3" imgW="9062085" imgH="6528435"/>
        </mc:Choice>
        <mc:Fallback>
          <p:control name="" r:id="rId3" imgW="9062085" imgH="6528435">
            <p:pic>
              <p:nvPicPr>
                <p:cNvPr id="0" name="Host Control  1037"/>
                <p:cNvPicPr>
                  <a:picLocks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1595" y="191770"/>
                  <a:ext cx="9062085" cy="6528435"/>
                </a:xfrm>
                <a:prstGeom prst="rect">
                  <a:avLst/>
                </a:prstGeom>
                <a:noFill/>
              </p:spPr>
            </p:pic>
          </p:control>
        </mc:Fallback>
      </mc:AlternateContent>
    </p:controls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650" y="260350"/>
            <a:ext cx="8799830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039" name="" r:id="rId3" imgW="8064500" imgH="6051550"/>
        </mc:Choice>
        <mc:Fallback>
          <p:control name="" r:id="rId3" imgW="8064500" imgH="6051550">
            <p:pic>
              <p:nvPicPr>
                <p:cNvPr id="0" name="Host Control  1038"/>
                <p:cNvPicPr>
                  <a:picLocks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8064500" cy="6051550"/>
                </a:xfrm>
                <a:prstGeom prst="rect">
                  <a:avLst/>
                </a:prstGeom>
                <a:noFill/>
              </p:spPr>
            </p:pic>
          </p:control>
        </mc:Fallback>
      </mc:AlternateContent>
    </p:controls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25488" y="-41275"/>
            <a:ext cx="10583863" cy="689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95375" y="333375"/>
            <a:ext cx="6264275" cy="12954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zh-CN" altLang="en-US" sz="4800" kern="0">
                <a:solidFill>
                  <a:srgbClr val="FF0000"/>
                </a:solidFill>
                <a:sym typeface="+mn-ea"/>
              </a:rPr>
              <a:t>知识小结：</a:t>
            </a:r>
            <a:endParaRPr lang="zh-CN" altLang="en-US" sz="4800" kern="0">
              <a:solidFill>
                <a:srgbClr val="FF0000"/>
              </a:solidFill>
              <a:sym typeface="+mn-ea"/>
            </a:endParaRPr>
          </a:p>
          <a:p>
            <a:pPr>
              <a:buFontTx/>
              <a:buNone/>
              <a:defRPr/>
            </a:pPr>
            <a:endParaRPr lang="zh-CN" altLang="en-US" sz="800" kern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088" y="4435475"/>
            <a:ext cx="1081087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5375" y="1820863"/>
            <a:ext cx="698500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95375" y="1854200"/>
            <a:ext cx="6985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660066"/>
                </a:solidFill>
                <a:latin typeface="Times New Roman" panose="02020603050405020304"/>
                <a:ea typeface="楷体" panose="02010609060101010101" pitchFamily="49" charset="-122"/>
              </a:rPr>
              <a:t>   加减混合运算的计算过程与连加连减一样，要按从左到右的顺序计算，先计算前两个数，再用算出的得数与第三个数进行计算。</a:t>
            </a:r>
            <a:endParaRPr lang="zh-CN" altLang="en-US" sz="360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9"/>
          <p:cNvSpPr txBox="1">
            <a:spLocks noChangeArrowheads="1"/>
          </p:cNvSpPr>
          <p:nvPr/>
        </p:nvSpPr>
        <p:spPr bwMode="auto">
          <a:xfrm>
            <a:off x="1258888" y="4448175"/>
            <a:ext cx="5976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>
                <a:latin typeface="Times New Roman" panose="02020603050405020304" pitchFamily="49" charset="-122"/>
                <a:ea typeface="楷体" panose="02010609060101010101" pitchFamily="49" charset="-122"/>
              </a:rPr>
              <a:t>你能提出一个问题吗？</a:t>
            </a:r>
            <a:endParaRPr lang="zh-CN" altLang="en-US" sz="2000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88066" name="Text Box 12"/>
          <p:cNvSpPr txBox="1">
            <a:spLocks noChangeArrowheads="1"/>
          </p:cNvSpPr>
          <p:nvPr/>
        </p:nvSpPr>
        <p:spPr bwMode="auto">
          <a:xfrm>
            <a:off x="323850" y="549275"/>
            <a:ext cx="46085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>
                <a:latin typeface="Times New Roman" panose="02020603050405020304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188" y="1898650"/>
            <a:ext cx="34544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"/>
          <a:stretch>
            <a:fillRect/>
          </a:stretch>
        </p:blipFill>
        <p:spPr bwMode="auto">
          <a:xfrm>
            <a:off x="5065713" y="1908175"/>
            <a:ext cx="34274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14"/>
          <p:cNvSpPr txBox="1">
            <a:spLocks noChangeArrowheads="1"/>
          </p:cNvSpPr>
          <p:nvPr/>
        </p:nvSpPr>
        <p:spPr bwMode="auto">
          <a:xfrm>
            <a:off x="773113" y="4448175"/>
            <a:ext cx="73453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>
                <a:latin typeface="Times New Roman" panose="02020603050405020304" pitchFamily="49" charset="-122"/>
                <a:ea typeface="楷体" panose="02010609060101010101" pitchFamily="49" charset="-122"/>
              </a:rPr>
              <a:t>    池塘里原来有</a:t>
            </a:r>
            <a:r>
              <a:rPr lang="en-US" altLang="zh-CN" sz="2000">
                <a:latin typeface="Times New Roman" panose="02020603050405020304"/>
                <a:ea typeface="楷体" panose="02010609060101010101" pitchFamily="49" charset="-122"/>
              </a:rPr>
              <a:t>6</a:t>
            </a:r>
            <a:r>
              <a:rPr lang="zh-CN" altLang="en-US" sz="2000">
                <a:latin typeface="Times New Roman" panose="02020603050405020304" pitchFamily="49" charset="-122"/>
                <a:ea typeface="楷体" panose="02010609060101010101" pitchFamily="49" charset="-122"/>
              </a:rPr>
              <a:t>只小鸭，来了</a:t>
            </a:r>
            <a:r>
              <a:rPr lang="en-US" altLang="zh-CN" sz="2000"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000">
                <a:latin typeface="Times New Roman" panose="02020603050405020304" pitchFamily="49" charset="-122"/>
                <a:ea typeface="楷体" panose="02010609060101010101" pitchFamily="49" charset="-122"/>
              </a:rPr>
              <a:t>只，又走了</a:t>
            </a:r>
            <a:r>
              <a:rPr lang="en-US" altLang="zh-CN" sz="2000"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zh-CN" altLang="en-US" sz="2000">
                <a:latin typeface="Times New Roman" panose="02020603050405020304" pitchFamily="49" charset="-122"/>
                <a:ea typeface="楷体" panose="02010609060101010101" pitchFamily="49" charset="-122"/>
              </a:rPr>
              <a:t>只，现在池塘里有几只小鸭？</a:t>
            </a:r>
            <a:endParaRPr lang="zh-CN" altLang="en-US" sz="2000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pic>
        <p:nvPicPr>
          <p:cNvPr id="11272" name="Picture 22" descr="2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6100" y="2852738"/>
            <a:ext cx="49371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6" grpId="1"/>
      <p:bldP spid="1127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数学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WPS 演示</Application>
  <PresentationFormat>On-screen Show (4:3)</PresentationFormat>
  <Paragraphs>95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楷体</vt:lpstr>
      <vt:lpstr>Calibri Light</vt:lpstr>
      <vt:lpstr>Calibri</vt:lpstr>
      <vt:lpstr>黑体</vt:lpstr>
      <vt:lpstr>Times New Roman</vt:lpstr>
      <vt:lpstr>Times New Roman</vt:lpstr>
      <vt:lpstr>楷体_GB2312</vt:lpstr>
      <vt:lpstr>新宋体</vt:lpstr>
      <vt:lpstr>微软雅黑</vt:lpstr>
      <vt:lpstr>Arial Unicode MS</vt:lpstr>
      <vt:lpstr>数学</vt:lpstr>
      <vt:lpstr>加减混合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2021-04-19T16:29:00Z</cp:lastPrinted>
  <dcterms:created xsi:type="dcterms:W3CDTF">2021-04-19T16:29:00Z</dcterms:created>
  <dcterms:modified xsi:type="dcterms:W3CDTF">2021-11-08T05:14:07Z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D20E476E561041A88DB756E45C87885D</vt:lpwstr>
  </property>
  <property fmtid="{D5CDD505-2E9C-101B-9397-08002B2CF9AE}" pid="7" name="KSOProductBuildVer">
    <vt:lpwstr>2052-11.1.0.11045</vt:lpwstr>
  </property>
</Properties>
</file>