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9"/>
  </p:handoutMasterIdLst>
  <p:sldIdLst>
    <p:sldId id="316" r:id="rId3"/>
    <p:sldId id="321" r:id="rId5"/>
    <p:sldId id="315" r:id="rId6"/>
    <p:sldId id="339" r:id="rId7"/>
    <p:sldId id="340" r:id="rId8"/>
    <p:sldId id="341" r:id="rId9"/>
    <p:sldId id="342" r:id="rId10"/>
    <p:sldId id="343" r:id="rId11"/>
    <p:sldId id="344" r:id="rId12"/>
    <p:sldId id="345" r:id="rId13"/>
    <p:sldId id="346" r:id="rId14"/>
    <p:sldId id="348" r:id="rId15"/>
    <p:sldId id="351" r:id="rId16"/>
    <p:sldId id="349" r:id="rId17"/>
    <p:sldId id="350" r:id="rId18"/>
    <p:sldId id="291" r:id="rId19"/>
    <p:sldId id="292" r:id="rId20"/>
    <p:sldId id="300" r:id="rId21"/>
    <p:sldId id="302" r:id="rId22"/>
    <p:sldId id="288" r:id="rId23"/>
    <p:sldId id="289" r:id="rId24"/>
    <p:sldId id="336" r:id="rId25"/>
    <p:sldId id="318" r:id="rId26"/>
    <p:sldId id="319" r:id="rId27"/>
    <p:sldId id="334" r:id="rId2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sz="3200" b="1" i="0" u="none" kern="1200" baseline="0">
        <a:solidFill>
          <a:srgbClr val="993300"/>
        </a:solidFill>
        <a:latin typeface="Arial" panose="020B0604020202020204" pitchFamily="34" charset="0"/>
        <a:ea typeface="楷体_GB2312" pitchFamily="49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3200" b="1" i="0" u="none" kern="1200" baseline="0">
        <a:solidFill>
          <a:srgbClr val="993300"/>
        </a:solidFill>
        <a:latin typeface="Arial" panose="020B0604020202020204" pitchFamily="34" charset="0"/>
        <a:ea typeface="楷体_GB2312" pitchFamily="49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3200" b="1" i="0" u="none" kern="1200" baseline="0">
        <a:solidFill>
          <a:srgbClr val="993300"/>
        </a:solidFill>
        <a:latin typeface="Arial" panose="020B0604020202020204" pitchFamily="34" charset="0"/>
        <a:ea typeface="楷体_GB2312" pitchFamily="49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3200" b="1" i="0" u="none" kern="1200" baseline="0">
        <a:solidFill>
          <a:srgbClr val="993300"/>
        </a:solidFill>
        <a:latin typeface="Arial" panose="020B0604020202020204" pitchFamily="34" charset="0"/>
        <a:ea typeface="楷体_GB2312" pitchFamily="49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3200" b="1" i="0" u="none" kern="1200" baseline="0">
        <a:solidFill>
          <a:srgbClr val="993300"/>
        </a:solidFill>
        <a:latin typeface="Arial" panose="020B0604020202020204" pitchFamily="34" charset="0"/>
        <a:ea typeface="楷体_GB2312" pitchFamily="49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3200" b="1" i="0" u="none" kern="1200" baseline="0">
        <a:solidFill>
          <a:srgbClr val="993300"/>
        </a:solidFill>
        <a:latin typeface="Arial" panose="020B0604020202020204" pitchFamily="34" charset="0"/>
        <a:ea typeface="楷体_GB2312" pitchFamily="49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3200" b="1" i="0" u="none" kern="1200" baseline="0">
        <a:solidFill>
          <a:srgbClr val="993300"/>
        </a:solidFill>
        <a:latin typeface="Arial" panose="020B0604020202020204" pitchFamily="34" charset="0"/>
        <a:ea typeface="楷体_GB2312" pitchFamily="49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3200" b="1" i="0" u="none" kern="1200" baseline="0">
        <a:solidFill>
          <a:srgbClr val="993300"/>
        </a:solidFill>
        <a:latin typeface="Arial" panose="020B0604020202020204" pitchFamily="34" charset="0"/>
        <a:ea typeface="楷体_GB2312" pitchFamily="49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3200" b="1" i="0" u="none" kern="1200" baseline="0">
        <a:solidFill>
          <a:srgbClr val="993300"/>
        </a:solidFill>
        <a:latin typeface="Arial" panose="020B0604020202020204" pitchFamily="34" charset="0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949"/>
    <p:restoredTop sz="99284"/>
  </p:normalViewPr>
  <p:slideViewPr>
    <p:cSldViewPr showGuides="1">
      <p:cViewPr varScale="1">
        <p:scale>
          <a:sx n="78" d="100"/>
          <a:sy n="78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789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/>
            <a:endParaRPr lang="zh-CN" altLang="en-US" sz="120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37891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37892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zh-CN" altLang="en-US" sz="1200"/>
          </a:p>
        </p:txBody>
      </p:sp>
      <p:sp>
        <p:nvSpPr>
          <p:cNvPr id="3789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686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36867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en-US" altLang="en-US" sz="1200"/>
            </a:fld>
            <a:endParaRPr lang="en-US" altLang="en-US" sz="1200"/>
          </a:p>
        </p:txBody>
      </p:sp>
      <p:sp>
        <p:nvSpPr>
          <p:cNvPr id="36868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869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6870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36871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891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891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891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813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813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4813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915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915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4915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5017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018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5018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5120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120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5120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6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5222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222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5222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5325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325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5325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5427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427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5427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5529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530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5530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5632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632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5632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46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5734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734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5734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993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994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994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7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5837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837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5837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39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5939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939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5939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041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6041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042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6042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4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6144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144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6144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466" name="幻灯片图像占位符 1"/>
          <p:cNvSpPr>
            <a:spLocks noGrp="1" noRot="1" noTextEdit="1"/>
          </p:cNvSpPr>
          <p:nvPr>
            <p:ph type="sldImg" idx="2"/>
          </p:nvPr>
        </p:nvSpPr>
        <p:spPr>
          <a:ln/>
        </p:spPr>
      </p:sp>
      <p:sp>
        <p:nvSpPr>
          <p:cNvPr id="62467" name="文本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246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62469" name="页脚占位符 2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49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6349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349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6349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096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096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4096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198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198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4198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301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301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4301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403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403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4403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505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506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4506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608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608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4608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6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710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710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4710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kumimoji="0" lang="zh-CN" altLang="en-US" sz="45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20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205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05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>
              <a:buFont typeface="Arial" panose="020B0604020202020204" pitchFamily="34" charset="0"/>
            </a:pPr>
            <a:fld id="{BB962C8B-B14F-4D97-AF65-F5344CB8AC3E}" type="datetime1">
              <a:rPr lang="en-US" altLang="en-US">
                <a:ea typeface="微软雅黑" panose="020B0503020204020204" pitchFamily="34" charset="-122"/>
              </a:rPr>
            </a:fld>
            <a:endParaRPr lang="en-US" altLang="en-US">
              <a:ea typeface="微软雅黑" panose="020B0503020204020204" pitchFamily="34" charset="-122"/>
            </a:endParaRPr>
          </a:p>
        </p:txBody>
      </p:sp>
      <p:sp>
        <p:nvSpPr>
          <p:cNvPr id="205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>
              <a:buFont typeface="Arial" panose="020B0604020202020204" pitchFamily="34" charset="0"/>
            </a:pPr>
            <a:endParaRPr lang="en-US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921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22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>
              <a:buFont typeface="Arial" panose="020B0604020202020204" pitchFamily="34" charset="0"/>
            </a:pPr>
            <a:fld id="{BB962C8B-B14F-4D97-AF65-F5344CB8AC3E}" type="datetime1">
              <a:rPr lang="en-US" altLang="en-US">
                <a:ea typeface="微软雅黑" panose="020B0503020204020204" pitchFamily="34" charset="-122"/>
              </a:rPr>
            </a:fld>
            <a:endParaRPr lang="en-US" altLang="en-US">
              <a:ea typeface="微软雅黑" panose="020B0503020204020204" pitchFamily="34" charset="-122"/>
            </a:endParaRPr>
          </a:p>
        </p:txBody>
      </p:sp>
      <p:sp>
        <p:nvSpPr>
          <p:cNvPr id="922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>
              <a:buFont typeface="Arial" panose="020B0604020202020204" pitchFamily="34" charset="0"/>
            </a:pPr>
            <a:endParaRPr lang="en-US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kumimoji="0" lang="zh-CN" altLang="en-US" sz="45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45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/>
            <a:r>
              <a:rPr kumimoji="0" lang="zh-CN" altLang="en-US" sz="1800" b="0" i="0" u="none" strike="noStrike" kern="1200" cap="none" spc="20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1024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24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>
              <a:buFont typeface="Arial" panose="020B0604020202020204" pitchFamily="34" charset="0"/>
            </a:pPr>
            <a:fld id="{BB962C8B-B14F-4D97-AF65-F5344CB8AC3E}" type="datetime1">
              <a:rPr lang="en-US" altLang="en-US">
                <a:ea typeface="微软雅黑" panose="020B0503020204020204" pitchFamily="34" charset="-122"/>
              </a:rPr>
            </a:fld>
            <a:endParaRPr lang="en-US" altLang="en-US">
              <a:ea typeface="微软雅黑" panose="020B0503020204020204" pitchFamily="34" charset="-122"/>
            </a:endParaRPr>
          </a:p>
        </p:txBody>
      </p:sp>
      <p:sp>
        <p:nvSpPr>
          <p:cNvPr id="1024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>
              <a:buFont typeface="Arial" panose="020B0604020202020204" pitchFamily="34" charset="0"/>
            </a:pPr>
            <a:endParaRPr lang="en-US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307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07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>
              <a:buFont typeface="Arial" panose="020B0604020202020204" pitchFamily="34" charset="0"/>
            </a:pPr>
            <a:fld id="{BB962C8B-B14F-4D97-AF65-F5344CB8AC3E}" type="datetime1">
              <a:rPr lang="en-US" altLang="en-US">
                <a:ea typeface="微软雅黑" panose="020B0503020204020204" pitchFamily="34" charset="-122"/>
              </a:rPr>
            </a:fld>
            <a:endParaRPr lang="en-US" altLang="en-US">
              <a:ea typeface="微软雅黑" panose="020B0503020204020204" pitchFamily="34" charset="-122"/>
            </a:endParaRPr>
          </a:p>
        </p:txBody>
      </p:sp>
      <p:sp>
        <p:nvSpPr>
          <p:cNvPr id="307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>
              <a:buFont typeface="Arial" panose="020B0604020202020204" pitchFamily="34" charset="0"/>
            </a:pPr>
            <a:endParaRPr lang="en-US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kumimoji="0" lang="zh-CN" altLang="en-US" sz="33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35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409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10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>
              <a:buFont typeface="Arial" panose="020B0604020202020204" pitchFamily="34" charset="0"/>
            </a:pPr>
            <a:fld id="{BB962C8B-B14F-4D97-AF65-F5344CB8AC3E}" type="datetime1">
              <a:rPr lang="en-US" altLang="en-US">
                <a:ea typeface="微软雅黑" panose="020B0503020204020204" pitchFamily="34" charset="-122"/>
              </a:rPr>
            </a:fld>
            <a:endParaRPr lang="en-US" altLang="en-US">
              <a:ea typeface="微软雅黑" panose="020B0503020204020204" pitchFamily="34" charset="-122"/>
            </a:endParaRPr>
          </a:p>
        </p:txBody>
      </p:sp>
      <p:sp>
        <p:nvSpPr>
          <p:cNvPr id="410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>
              <a:buFont typeface="Arial" panose="020B0604020202020204" pitchFamily="34" charset="0"/>
            </a:pPr>
            <a:endParaRPr lang="en-US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512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12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>
              <a:buFont typeface="Arial" panose="020B0604020202020204" pitchFamily="34" charset="0"/>
            </a:pPr>
            <a:fld id="{BB962C8B-B14F-4D97-AF65-F5344CB8AC3E}" type="datetime1">
              <a:rPr lang="en-US" altLang="en-US">
                <a:ea typeface="微软雅黑" panose="020B0503020204020204" pitchFamily="34" charset="-122"/>
              </a:rPr>
            </a:fld>
            <a:endParaRPr lang="en-US" altLang="en-US">
              <a:ea typeface="微软雅黑" panose="020B0503020204020204" pitchFamily="34" charset="-122"/>
            </a:endParaRPr>
          </a:p>
        </p:txBody>
      </p:sp>
      <p:sp>
        <p:nvSpPr>
          <p:cNvPr id="512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>
              <a:buFont typeface="Arial" panose="020B0604020202020204" pitchFamily="34" charset="0"/>
            </a:pPr>
            <a:endParaRPr lang="en-US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20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1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20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500" b="1" i="0" u="none" strike="noStrike" kern="1200" cap="none" spc="200" normalizeH="0" baseline="0" noProof="1">
              <a:uLnTx/>
              <a:uFillTx/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614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>
              <a:buFont typeface="Arial" panose="020B0604020202020204" pitchFamily="34" charset="0"/>
            </a:pPr>
            <a:fld id="{BB962C8B-B14F-4D97-AF65-F5344CB8AC3E}" type="datetime1">
              <a:rPr lang="en-US" altLang="en-US">
                <a:ea typeface="微软雅黑" panose="020B0503020204020204" pitchFamily="34" charset="-122"/>
              </a:rPr>
            </a:fld>
            <a:endParaRPr lang="en-US" altLang="en-US">
              <a:ea typeface="微软雅黑" panose="020B0503020204020204" pitchFamily="34" charset="-122"/>
            </a:endParaRPr>
          </a:p>
        </p:txBody>
      </p:sp>
      <p:sp>
        <p:nvSpPr>
          <p:cNvPr id="615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>
              <a:buFont typeface="Arial" panose="020B0604020202020204" pitchFamily="34" charset="0"/>
            </a:pPr>
            <a:endParaRPr lang="en-US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vert="horz" lIns="90000" tIns="46800" rIns="90000" bIns="46800" rtlCol="0" anchor="t">
            <a:normAutofit/>
          </a:bodyPr>
          <a:lstStyle>
            <a:lvl1pPr>
              <a:buNone/>
              <a:defRPr sz="1200"/>
            </a:lvl1pPr>
          </a:lstStyle>
          <a:p>
            <a:pPr marL="171450" marR="0" lvl="0" indent="-171450" algn="l" defTabSz="6858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150" normalizeH="0" baseline="0" noProof="1">
              <a:ln>
                <a:noFill/>
              </a:ln>
              <a:solidFill>
                <a:srgbClr val="595959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717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17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>
              <a:buFont typeface="Arial" panose="020B0604020202020204" pitchFamily="34" charset="0"/>
            </a:pPr>
            <a:fld id="{BB962C8B-B14F-4D97-AF65-F5344CB8AC3E}" type="datetime1">
              <a:rPr lang="en-US" altLang="en-US">
                <a:ea typeface="微软雅黑" panose="020B0503020204020204" pitchFamily="34" charset="-122"/>
              </a:rPr>
            </a:fld>
            <a:endParaRPr lang="en-US" altLang="en-US">
              <a:ea typeface="微软雅黑" panose="020B0503020204020204" pitchFamily="34" charset="-122"/>
            </a:endParaRPr>
          </a:p>
        </p:txBody>
      </p:sp>
      <p:sp>
        <p:nvSpPr>
          <p:cNvPr id="717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>
              <a:buFont typeface="Arial" panose="020B0604020202020204" pitchFamily="34" charset="0"/>
            </a:pPr>
            <a:endParaRPr lang="en-US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kumimoji="0" lang="zh-CN" altLang="en-US" sz="21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1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/>
            <a:r>
              <a:rPr kumimoji="0" lang="zh-CN" altLang="en-US" sz="1300" b="0" i="0" u="none" strike="noStrike" kern="1200" cap="none" spc="30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30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30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30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30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30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30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30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30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819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19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>
              <a:buFont typeface="Arial" panose="020B0604020202020204" pitchFamily="34" charset="0"/>
            </a:pPr>
            <a:fld id="{BB962C8B-B14F-4D97-AF65-F5344CB8AC3E}" type="datetime1">
              <a:rPr lang="en-US" altLang="en-US">
                <a:ea typeface="微软雅黑" panose="020B0503020204020204" pitchFamily="34" charset="-122"/>
              </a:rPr>
            </a:fld>
            <a:endParaRPr lang="en-US" altLang="en-US">
              <a:ea typeface="微软雅黑" panose="020B0503020204020204" pitchFamily="34" charset="-122"/>
            </a:endParaRPr>
          </a:p>
        </p:txBody>
      </p:sp>
      <p:sp>
        <p:nvSpPr>
          <p:cNvPr id="819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>
              <a:buFont typeface="Arial" panose="020B0604020202020204" pitchFamily="34" charset="0"/>
            </a:pPr>
            <a:endParaRPr lang="en-US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tags" Target="../tags/tag32.xml"/><Relationship Id="rId20" Type="http://schemas.openxmlformats.org/officeDocument/2006/relationships/tags" Target="../tags/tag3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30.xml"/><Relationship Id="rId18" Type="http://schemas.openxmlformats.org/officeDocument/2006/relationships/tags" Target="../tags/tag29.xml"/><Relationship Id="rId17" Type="http://schemas.openxmlformats.org/officeDocument/2006/relationships/tags" Target="../tags/tag28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>
          <a:xfrm>
            <a:off x="455613" y="608013"/>
            <a:ext cx="8228012" cy="706437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8"/>
            </p:custDataLst>
          </p:nvPr>
        </p:nvSpPr>
        <p:spPr>
          <a:xfrm>
            <a:off x="455613" y="1490663"/>
            <a:ext cx="8228012" cy="47593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19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defRPr sz="7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20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defRPr sz="7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21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r">
              <a:defRPr sz="7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300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●"/>
        <a:defRPr kumimoji="0" sz="13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"/>
        </a:tabLst>
        <a:defRPr kumimoji="0" sz="12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l"/>
        </a:tabLst>
        <a:defRPr kumimoji="0" sz="12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Wingdings" panose="05000000000000000000" pitchFamily="2" charset="2"/>
        <a:buChar char=""/>
        <a:tabLst>
          <a:tab pos="1206500" algn=""/>
        </a:tabLst>
        <a:defRPr kumimoji="0" sz="10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Arial" panose="020B0604020202020204" pitchFamily="34" charset="0"/>
        <a:buChar char="•"/>
        <a:tabLst>
          <a:tab pos="1206500" algn="l"/>
        </a:tabLst>
        <a:defRPr kumimoji="0" sz="10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png"/><Relationship Id="rId8" Type="http://schemas.openxmlformats.org/officeDocument/2006/relationships/image" Target="../media/image18.jpeg"/><Relationship Id="rId7" Type="http://schemas.openxmlformats.org/officeDocument/2006/relationships/image" Target="../media/image17.jpe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2" Type="http://schemas.openxmlformats.org/officeDocument/2006/relationships/notesSlide" Target="../notesSlides/notesSlide18.xml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4.png"/><Relationship Id="rId1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9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12.xml"/><Relationship Id="rId8" Type="http://schemas.openxmlformats.org/officeDocument/2006/relationships/slide" Target="slide11.xml"/><Relationship Id="rId7" Type="http://schemas.openxmlformats.org/officeDocument/2006/relationships/slide" Target="slide10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7.xml"/><Relationship Id="rId3" Type="http://schemas.openxmlformats.org/officeDocument/2006/relationships/slide" Target="slide5.xml"/><Relationship Id="rId24" Type="http://schemas.openxmlformats.org/officeDocument/2006/relationships/notesSlide" Target="../notesSlides/notesSlide2.xml"/><Relationship Id="rId23" Type="http://schemas.openxmlformats.org/officeDocument/2006/relationships/slideLayout" Target="../slideLayouts/slideLayout12.xml"/><Relationship Id="rId22" Type="http://schemas.openxmlformats.org/officeDocument/2006/relationships/slide" Target="slide21.xml"/><Relationship Id="rId21" Type="http://schemas.openxmlformats.org/officeDocument/2006/relationships/slide" Target="slide25.xml"/><Relationship Id="rId20" Type="http://schemas.openxmlformats.org/officeDocument/2006/relationships/slide" Target="slide24.xml"/><Relationship Id="rId2" Type="http://schemas.openxmlformats.org/officeDocument/2006/relationships/slide" Target="slide6.xml"/><Relationship Id="rId19" Type="http://schemas.openxmlformats.org/officeDocument/2006/relationships/slide" Target="slide23.xml"/><Relationship Id="rId18" Type="http://schemas.openxmlformats.org/officeDocument/2006/relationships/slide" Target="slide22.xml"/><Relationship Id="rId17" Type="http://schemas.openxmlformats.org/officeDocument/2006/relationships/slide" Target="slide20.xml"/><Relationship Id="rId16" Type="http://schemas.openxmlformats.org/officeDocument/2006/relationships/slide" Target="slide19.xml"/><Relationship Id="rId15" Type="http://schemas.openxmlformats.org/officeDocument/2006/relationships/slide" Target="slide18.xml"/><Relationship Id="rId14" Type="http://schemas.openxmlformats.org/officeDocument/2006/relationships/slide" Target="slide17.xml"/><Relationship Id="rId13" Type="http://schemas.openxmlformats.org/officeDocument/2006/relationships/slide" Target="slide16.xml"/><Relationship Id="rId12" Type="http://schemas.openxmlformats.org/officeDocument/2006/relationships/slide" Target="slide14.xml"/><Relationship Id="rId11" Type="http://schemas.openxmlformats.org/officeDocument/2006/relationships/slide" Target="slide15.xml"/><Relationship Id="rId10" Type="http://schemas.openxmlformats.org/officeDocument/2006/relationships/slide" Target="slide13.xml"/><Relationship Id="rId1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矩形 4"/>
          <p:cNvSpPr/>
          <p:nvPr/>
        </p:nvSpPr>
        <p:spPr>
          <a:xfrm>
            <a:off x="0" y="1833563"/>
            <a:ext cx="9144000" cy="2484438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>
            <a:noAutofit/>
          </a:bodyPr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099" name="矩形 5"/>
          <p:cNvSpPr/>
          <p:nvPr/>
        </p:nvSpPr>
        <p:spPr>
          <a:xfrm>
            <a:off x="0" y="4524375"/>
            <a:ext cx="9144000" cy="53975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>
            <a:noAutofit/>
          </a:bodyPr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100" name="矩形 6"/>
          <p:cNvSpPr/>
          <p:nvPr/>
        </p:nvSpPr>
        <p:spPr>
          <a:xfrm>
            <a:off x="0" y="1779588"/>
            <a:ext cx="9144000" cy="53975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>
            <a:noAutofit/>
          </a:bodyPr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1269" name="TextBox 50"/>
          <p:cNvSpPr/>
          <p:nvPr/>
        </p:nvSpPr>
        <p:spPr>
          <a:xfrm>
            <a:off x="165100" y="1020763"/>
            <a:ext cx="63754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</a:rPr>
              <a:t>人教版数学学科一年级上册第六单元第一课</a:t>
            </a:r>
            <a:endParaRPr lang="zh-CN" altLang="en-US" sz="2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270" name="Text Box 56"/>
          <p:cNvSpPr/>
          <p:nvPr/>
        </p:nvSpPr>
        <p:spPr>
          <a:xfrm>
            <a:off x="360363" y="6202363"/>
            <a:ext cx="2468562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defTabSz="91440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1800" b="1">
                <a:solidFill>
                  <a:srgbClr val="000000"/>
                </a:solidFill>
                <a:latin typeface="微软雅黑" panose="020B0503020204020204" pitchFamily="34" charset="-122"/>
              </a:rPr>
              <a:t> </a:t>
            </a:r>
            <a:endParaRPr lang="zh-CN" altLang="en-US" sz="18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1271" name="Picture 52" descr="water"/>
          <p:cNvPicPr>
            <a:picLocks noChangeAspect="1"/>
          </p:cNvPicPr>
          <p:nvPr/>
        </p:nvPicPr>
        <p:blipFill>
          <a:blip r:embed="rId1"/>
          <a:srcRect l="22409" t="16374" b="27486"/>
          <a:stretch>
            <a:fillRect/>
          </a:stretch>
        </p:blipFill>
        <p:spPr>
          <a:xfrm rot="780000">
            <a:off x="7083425" y="-233362"/>
            <a:ext cx="1906588" cy="15732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2" name="Picture 52" descr="water"/>
          <p:cNvPicPr>
            <a:picLocks noChangeAspect="1"/>
          </p:cNvPicPr>
          <p:nvPr/>
        </p:nvPicPr>
        <p:blipFill>
          <a:blip r:embed="rId2"/>
          <a:srcRect l="22409" t="16374" b="27486"/>
          <a:stretch>
            <a:fillRect/>
          </a:stretch>
        </p:blipFill>
        <p:spPr>
          <a:xfrm>
            <a:off x="598488" y="4524375"/>
            <a:ext cx="952500" cy="7858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3" name="TextBox 50"/>
          <p:cNvSpPr/>
          <p:nvPr/>
        </p:nvSpPr>
        <p:spPr>
          <a:xfrm>
            <a:off x="598488" y="2522538"/>
            <a:ext cx="7907337" cy="11064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buClrTx/>
              <a:buSzPct val="100000"/>
              <a:buFont typeface="Arial" panose="020B0604020202020204" pitchFamily="34" charset="0"/>
              <a:buNone/>
            </a:pPr>
            <a:r>
              <a:rPr lang="en-US" altLang="zh-CN" sz="6600">
                <a:solidFill>
                  <a:srgbClr val="FFFFFF"/>
                </a:solidFill>
                <a:effectLst>
                  <a:outerShdw blurRad="38100" dist="38100" dir="2700000">
                    <a:srgbClr val="C0C0C0"/>
                  </a:outerShdw>
                </a:effectLst>
                <a:ea typeface="微软雅黑" panose="020B0503020204020204" pitchFamily="34" charset="-122"/>
                <a:sym typeface="微软雅黑" panose="020B0503020204020204" pitchFamily="34" charset="-122"/>
              </a:rPr>
              <a:t>11</a:t>
            </a:r>
            <a:r>
              <a:rPr lang="zh-CN" altLang="en-US" sz="6600">
                <a:solidFill>
                  <a:srgbClr val="FFFFFF"/>
                </a:solidFill>
                <a:effectLst>
                  <a:outerShdw blurRad="38100" dist="38100" dir="2700000">
                    <a:srgbClr val="C0C0C0"/>
                  </a:outerShdw>
                </a:effectLst>
                <a:ea typeface="微软雅黑" panose="020B0503020204020204" pitchFamily="34" charset="-122"/>
                <a:sym typeface="微软雅黑" panose="020B0503020204020204" pitchFamily="34" charset="-122"/>
              </a:rPr>
              <a:t>～</a:t>
            </a:r>
            <a:r>
              <a:rPr lang="en-US" altLang="zh-CN" sz="6600">
                <a:solidFill>
                  <a:srgbClr val="FFFFFF"/>
                </a:solidFill>
                <a:effectLst>
                  <a:outerShdw blurRad="38100" dist="38100" dir="2700000">
                    <a:srgbClr val="C0C0C0"/>
                  </a:outerShdw>
                </a:effectLst>
                <a:ea typeface="微软雅黑" panose="020B0503020204020204" pitchFamily="34" charset="-122"/>
                <a:sym typeface="微软雅黑" panose="020B0503020204020204" pitchFamily="34" charset="-122"/>
              </a:rPr>
              <a:t>20</a:t>
            </a:r>
            <a:r>
              <a:rPr lang="zh-CN" altLang="en-US" sz="6600">
                <a:solidFill>
                  <a:srgbClr val="FFFF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各数的认识</a:t>
            </a:r>
            <a:endParaRPr lang="zh-CN" altLang="en-US" sz="6600">
              <a:solidFill>
                <a:srgbClr val="FFFFFF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1274" name="Picture 20" descr="C:\Users\lx\Desktop\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831"/>
          <a:stretch>
            <a:fillRect/>
          </a:stretch>
        </p:blipFill>
        <p:spPr>
          <a:xfrm>
            <a:off x="131763" y="5207000"/>
            <a:ext cx="2214562" cy="15795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TextBox 23"/>
          <p:cNvSpPr/>
          <p:nvPr/>
        </p:nvSpPr>
        <p:spPr>
          <a:xfrm>
            <a:off x="600075" y="1600200"/>
            <a:ext cx="7715250" cy="952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（二）</a:t>
            </a:r>
            <a:r>
              <a:rPr lang="zh-CN" altLang="en-US" sz="28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数的组成和读数</a:t>
            </a:r>
            <a:endParaRPr lang="zh-CN" altLang="en-US" sz="280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483" name="TextBox 40"/>
          <p:cNvSpPr/>
          <p:nvPr/>
        </p:nvSpPr>
        <p:spPr>
          <a:xfrm>
            <a:off x="128588" y="612775"/>
            <a:ext cx="61436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</a:rPr>
              <a:t>二、探索新知</a:t>
            </a:r>
            <a:endParaRPr lang="zh-CN" altLang="en-US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</a:endParaRPr>
          </a:p>
        </p:txBody>
      </p:sp>
      <p:sp>
        <p:nvSpPr>
          <p:cNvPr id="20484" name="矩形 44"/>
          <p:cNvSpPr/>
          <p:nvPr/>
        </p:nvSpPr>
        <p:spPr>
          <a:xfrm>
            <a:off x="2155825" y="4389438"/>
            <a:ext cx="27368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</a:rPr>
              <a:t>1</a:t>
            </a:r>
            <a:r>
              <a:rPr lang="en-US" altLang="zh-CN" sz="2800" b="1">
                <a:solidFill>
                  <a:srgbClr val="000000"/>
                </a:solidFill>
                <a:ea typeface="楷体_GB2312" pitchFamily="49" charset="-122"/>
              </a:rPr>
              <a:t>5</a:t>
            </a: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读作十五 </a:t>
            </a:r>
            <a:endParaRPr lang="zh-CN" altLang="en-US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0485" name="Picture 1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4538" y="2543175"/>
            <a:ext cx="1274762" cy="1846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6" name="AutoShape 14"/>
          <p:cNvSpPr/>
          <p:nvPr/>
        </p:nvSpPr>
        <p:spPr>
          <a:xfrm rot="1200000">
            <a:off x="3463925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0487" name="AutoShape 14"/>
          <p:cNvSpPr/>
          <p:nvPr/>
        </p:nvSpPr>
        <p:spPr>
          <a:xfrm rot="1200000">
            <a:off x="375920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0488" name="AutoShape 14"/>
          <p:cNvSpPr/>
          <p:nvPr/>
        </p:nvSpPr>
        <p:spPr>
          <a:xfrm rot="1200000">
            <a:off x="404495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0489" name="AutoShape 14"/>
          <p:cNvSpPr/>
          <p:nvPr/>
        </p:nvSpPr>
        <p:spPr>
          <a:xfrm rot="1200000">
            <a:off x="433070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0490" name="AutoShape 14"/>
          <p:cNvSpPr/>
          <p:nvPr/>
        </p:nvSpPr>
        <p:spPr>
          <a:xfrm rot="1200000">
            <a:off x="461645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0491" name="Text Box 18"/>
          <p:cNvSpPr/>
          <p:nvPr/>
        </p:nvSpPr>
        <p:spPr>
          <a:xfrm>
            <a:off x="1462088" y="5162550"/>
            <a:ext cx="52863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  ）</a:t>
            </a: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个十，（  ）个一</a:t>
            </a:r>
            <a:endParaRPr lang="en-US" altLang="zh-CN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20492" name="Text Box 32"/>
          <p:cNvSpPr/>
          <p:nvPr/>
        </p:nvSpPr>
        <p:spPr>
          <a:xfrm>
            <a:off x="4021138" y="5162550"/>
            <a:ext cx="66833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800" b="1">
                <a:solidFill>
                  <a:srgbClr val="FF0000"/>
                </a:solidFill>
                <a:ea typeface="楷体_GB2312" pitchFamily="49" charset="-122"/>
              </a:rPr>
              <a:t>5</a:t>
            </a:r>
            <a:endParaRPr lang="zh-CN" altLang="en-US" sz="2800" b="1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20493" name="Text Box 24"/>
          <p:cNvSpPr/>
          <p:nvPr/>
        </p:nvSpPr>
        <p:spPr>
          <a:xfrm>
            <a:off x="1858963" y="5162550"/>
            <a:ext cx="53498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FF0000"/>
                </a:solidFill>
                <a:ea typeface="楷体_GB2312" pitchFamily="49" charset="-122"/>
              </a:rPr>
              <a:t>1</a:t>
            </a:r>
            <a:endParaRPr lang="zh-CN" altLang="en-US" sz="2800" b="1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20494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0495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0496" name="TextBox 27"/>
          <p:cNvSpPr/>
          <p:nvPr/>
        </p:nvSpPr>
        <p:spPr>
          <a:xfrm>
            <a:off x="96838" y="65088"/>
            <a:ext cx="2490787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</a:rPr>
              <a:t>11-20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</a:rPr>
              <a:t>各数的认识</a:t>
            </a:r>
            <a:endParaRPr lang="zh-CN" altLang="en-US" sz="20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0497" name="文本框 5"/>
          <p:cNvSpPr/>
          <p:nvPr/>
        </p:nvSpPr>
        <p:spPr>
          <a:xfrm>
            <a:off x="4965700" y="104775"/>
            <a:ext cx="4070350" cy="30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</a:rPr>
              <a:t>人教版数学学科一上册第六单元第一课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 fill="hold"/>
                                        <p:tgtEl>
                                          <p:spTgt spid="20491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  <p:bldP spid="20491" grpId="0" animBg="1" build="allAtOnce"/>
      <p:bldP spid="2049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TextBox 23"/>
          <p:cNvSpPr/>
          <p:nvPr/>
        </p:nvSpPr>
        <p:spPr>
          <a:xfrm>
            <a:off x="600075" y="1600200"/>
            <a:ext cx="771525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（三）</a:t>
            </a:r>
            <a:r>
              <a:rPr lang="zh-CN" altLang="en-US" sz="28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数的组成和读数</a:t>
            </a:r>
            <a:endParaRPr lang="zh-CN" altLang="en-US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507" name="TextBox 40"/>
          <p:cNvSpPr/>
          <p:nvPr/>
        </p:nvSpPr>
        <p:spPr>
          <a:xfrm>
            <a:off x="642938" y="434975"/>
            <a:ext cx="61436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</a:rPr>
              <a:t>二、探索新知</a:t>
            </a:r>
            <a:endParaRPr lang="zh-CN" altLang="en-US"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</a:endParaRPr>
          </a:p>
        </p:txBody>
      </p:sp>
      <p:sp>
        <p:nvSpPr>
          <p:cNvPr id="21508" name="矩形 44"/>
          <p:cNvSpPr/>
          <p:nvPr/>
        </p:nvSpPr>
        <p:spPr>
          <a:xfrm>
            <a:off x="2228850" y="4316413"/>
            <a:ext cx="27368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</a:rPr>
              <a:t>1</a:t>
            </a:r>
            <a:r>
              <a:rPr lang="en-US" altLang="zh-CN" sz="2800" b="1">
                <a:solidFill>
                  <a:srgbClr val="000000"/>
                </a:solidFill>
                <a:ea typeface="楷体_GB2312" pitchFamily="49" charset="-122"/>
              </a:rPr>
              <a:t>6</a:t>
            </a: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读作十六 </a:t>
            </a:r>
            <a:endParaRPr lang="zh-CN" altLang="en-US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1509" name="Picture 1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4538" y="2543175"/>
            <a:ext cx="1274762" cy="1846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0" name="AutoShape 14"/>
          <p:cNvSpPr/>
          <p:nvPr/>
        </p:nvSpPr>
        <p:spPr>
          <a:xfrm rot="1200000">
            <a:off x="3463925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1511" name="AutoShape 14"/>
          <p:cNvSpPr/>
          <p:nvPr/>
        </p:nvSpPr>
        <p:spPr>
          <a:xfrm rot="1200000">
            <a:off x="375920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1512" name="AutoShape 14"/>
          <p:cNvSpPr/>
          <p:nvPr/>
        </p:nvSpPr>
        <p:spPr>
          <a:xfrm rot="1200000">
            <a:off x="404495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1513" name="AutoShape 14"/>
          <p:cNvSpPr/>
          <p:nvPr/>
        </p:nvSpPr>
        <p:spPr>
          <a:xfrm rot="1200000">
            <a:off x="433070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1514" name="AutoShape 14"/>
          <p:cNvSpPr/>
          <p:nvPr/>
        </p:nvSpPr>
        <p:spPr>
          <a:xfrm rot="1200000">
            <a:off x="461645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1515" name="AutoShape 14"/>
          <p:cNvSpPr/>
          <p:nvPr/>
        </p:nvSpPr>
        <p:spPr>
          <a:xfrm rot="1200000">
            <a:off x="490220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1516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1517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1518" name="TextBox 27"/>
          <p:cNvSpPr/>
          <p:nvPr/>
        </p:nvSpPr>
        <p:spPr>
          <a:xfrm>
            <a:off x="96838" y="65088"/>
            <a:ext cx="2490787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</a:rPr>
              <a:t>11-20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</a:rPr>
              <a:t>各数的认识</a:t>
            </a:r>
            <a:endParaRPr lang="zh-CN" altLang="en-US" sz="20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1519" name="文本框 5"/>
          <p:cNvSpPr/>
          <p:nvPr/>
        </p:nvSpPr>
        <p:spPr>
          <a:xfrm>
            <a:off x="4965700" y="104775"/>
            <a:ext cx="4070350" cy="30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</a:rPr>
              <a:t>人教版数学学科一上册第六单元第一课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1520" name="Text Box 18"/>
          <p:cNvSpPr/>
          <p:nvPr/>
        </p:nvSpPr>
        <p:spPr>
          <a:xfrm>
            <a:off x="1462088" y="5162550"/>
            <a:ext cx="52863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  ）</a:t>
            </a: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个十，（  ）个一</a:t>
            </a:r>
            <a:endParaRPr lang="en-US" altLang="zh-CN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21521" name="Text Box 24"/>
          <p:cNvSpPr/>
          <p:nvPr/>
        </p:nvSpPr>
        <p:spPr>
          <a:xfrm>
            <a:off x="1858963" y="5162550"/>
            <a:ext cx="53498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FF0000"/>
                </a:solidFill>
                <a:ea typeface="楷体_GB2312" pitchFamily="49" charset="-122"/>
              </a:rPr>
              <a:t>1</a:t>
            </a:r>
            <a:endParaRPr lang="zh-CN" altLang="en-US" sz="2800" b="1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21522" name="Text Box 32"/>
          <p:cNvSpPr/>
          <p:nvPr/>
        </p:nvSpPr>
        <p:spPr>
          <a:xfrm>
            <a:off x="4056063" y="5162550"/>
            <a:ext cx="668337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800" b="1">
                <a:solidFill>
                  <a:srgbClr val="FF0000"/>
                </a:solidFill>
                <a:ea typeface="楷体_GB2312" pitchFamily="49" charset="-122"/>
              </a:rPr>
              <a:t>6</a:t>
            </a:r>
            <a:endParaRPr lang="en-US" altLang="zh-CN" sz="2800" b="1">
              <a:solidFill>
                <a:srgbClr val="FF00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 fill="hold"/>
                                        <p:tgtEl>
                                          <p:spTgt spid="21520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/>
      <p:bldP spid="21520" grpId="0" animBg="1" build="allAtOnce"/>
      <p:bldP spid="215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TextBox 23"/>
          <p:cNvSpPr/>
          <p:nvPr/>
        </p:nvSpPr>
        <p:spPr>
          <a:xfrm>
            <a:off x="600075" y="1600200"/>
            <a:ext cx="7715250" cy="552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3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（二）</a:t>
            </a:r>
            <a:r>
              <a:rPr lang="zh-CN" altLang="en-US" sz="3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数的组成和读数</a:t>
            </a:r>
            <a:endParaRPr lang="zh-CN" altLang="en-US" sz="30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2531" name="TextBox 40"/>
          <p:cNvSpPr/>
          <p:nvPr/>
        </p:nvSpPr>
        <p:spPr>
          <a:xfrm>
            <a:off x="642938" y="434975"/>
            <a:ext cx="61436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</a:rPr>
              <a:t>二、探索新知</a:t>
            </a:r>
            <a:endParaRPr lang="zh-CN" altLang="en-US"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</a:endParaRPr>
          </a:p>
        </p:txBody>
      </p:sp>
      <p:sp>
        <p:nvSpPr>
          <p:cNvPr id="22532" name="矩形 44"/>
          <p:cNvSpPr/>
          <p:nvPr/>
        </p:nvSpPr>
        <p:spPr>
          <a:xfrm>
            <a:off x="2346325" y="4389438"/>
            <a:ext cx="27368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</a:rPr>
              <a:t>1</a:t>
            </a:r>
            <a:r>
              <a:rPr lang="en-US" altLang="zh-CN" sz="2800" b="1">
                <a:solidFill>
                  <a:srgbClr val="000000"/>
                </a:solidFill>
                <a:ea typeface="楷体_GB2312" pitchFamily="49" charset="-122"/>
              </a:rPr>
              <a:t>7</a:t>
            </a: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读作十七 </a:t>
            </a:r>
            <a:endParaRPr lang="zh-CN" altLang="en-US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2533" name="Picture 1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4538" y="2543175"/>
            <a:ext cx="1274762" cy="1846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4" name="AutoShape 14"/>
          <p:cNvSpPr/>
          <p:nvPr/>
        </p:nvSpPr>
        <p:spPr>
          <a:xfrm rot="1200000">
            <a:off x="3463925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2535" name="AutoShape 14"/>
          <p:cNvSpPr/>
          <p:nvPr/>
        </p:nvSpPr>
        <p:spPr>
          <a:xfrm rot="1200000">
            <a:off x="375920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2536" name="AutoShape 14"/>
          <p:cNvSpPr/>
          <p:nvPr/>
        </p:nvSpPr>
        <p:spPr>
          <a:xfrm rot="1200000">
            <a:off x="404495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2537" name="AutoShape 14"/>
          <p:cNvSpPr/>
          <p:nvPr/>
        </p:nvSpPr>
        <p:spPr>
          <a:xfrm rot="1200000">
            <a:off x="433070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2538" name="AutoShape 14"/>
          <p:cNvSpPr/>
          <p:nvPr/>
        </p:nvSpPr>
        <p:spPr>
          <a:xfrm rot="1200000">
            <a:off x="461645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2539" name="AutoShape 14"/>
          <p:cNvSpPr/>
          <p:nvPr/>
        </p:nvSpPr>
        <p:spPr>
          <a:xfrm rot="1200000">
            <a:off x="490220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2540" name="AutoShape 14"/>
          <p:cNvSpPr/>
          <p:nvPr/>
        </p:nvSpPr>
        <p:spPr>
          <a:xfrm rot="1200000">
            <a:off x="5197475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2541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2542" name="矩形 2"/>
          <p:cNvSpPr/>
          <p:nvPr/>
        </p:nvSpPr>
        <p:spPr>
          <a:xfrm>
            <a:off x="0" y="-17462"/>
            <a:ext cx="9144000" cy="563562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2543" name="TextBox 27"/>
          <p:cNvSpPr/>
          <p:nvPr/>
        </p:nvSpPr>
        <p:spPr>
          <a:xfrm>
            <a:off x="96838" y="65088"/>
            <a:ext cx="2490787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</a:rPr>
              <a:t>11-20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</a:rPr>
              <a:t>各数的认识</a:t>
            </a:r>
            <a:endParaRPr lang="zh-CN" altLang="en-US" sz="20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2544" name="文本框 5"/>
          <p:cNvSpPr/>
          <p:nvPr/>
        </p:nvSpPr>
        <p:spPr>
          <a:xfrm>
            <a:off x="4965700" y="104775"/>
            <a:ext cx="4070350" cy="30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</a:rPr>
              <a:t>人教版数学学科一上册第六单元第一课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2545" name="Text Box 18"/>
          <p:cNvSpPr/>
          <p:nvPr/>
        </p:nvSpPr>
        <p:spPr>
          <a:xfrm>
            <a:off x="1462088" y="5162550"/>
            <a:ext cx="52863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  ）</a:t>
            </a: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个十，（  ）个一</a:t>
            </a:r>
            <a:endParaRPr lang="en-US" altLang="zh-CN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22546" name="Text Box 24"/>
          <p:cNvSpPr/>
          <p:nvPr/>
        </p:nvSpPr>
        <p:spPr>
          <a:xfrm>
            <a:off x="1858963" y="5162550"/>
            <a:ext cx="53498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FF0000"/>
                </a:solidFill>
                <a:ea typeface="楷体_GB2312" pitchFamily="49" charset="-122"/>
              </a:rPr>
              <a:t>1</a:t>
            </a:r>
            <a:endParaRPr lang="zh-CN" altLang="en-US" sz="2800" b="1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22547" name="Text Box 32"/>
          <p:cNvSpPr/>
          <p:nvPr/>
        </p:nvSpPr>
        <p:spPr>
          <a:xfrm>
            <a:off x="4021138" y="5160963"/>
            <a:ext cx="668337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800" b="1">
                <a:solidFill>
                  <a:srgbClr val="FF0000"/>
                </a:solidFill>
                <a:ea typeface="楷体_GB2312" pitchFamily="49" charset="-122"/>
              </a:rPr>
              <a:t>7</a:t>
            </a:r>
            <a:endParaRPr lang="en-US" altLang="zh-CN" sz="2800" b="1">
              <a:solidFill>
                <a:srgbClr val="FF00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 fill="hold"/>
                                        <p:tgtEl>
                                          <p:spTgt spid="22545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  <p:bldP spid="22545" grpId="0" animBg="1" build="allAtOnce"/>
      <p:bldP spid="2254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TextBox 23"/>
          <p:cNvSpPr/>
          <p:nvPr/>
        </p:nvSpPr>
        <p:spPr>
          <a:xfrm>
            <a:off x="600075" y="1600200"/>
            <a:ext cx="7715250" cy="552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3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（二）</a:t>
            </a:r>
            <a:r>
              <a:rPr lang="zh-CN" altLang="en-US" sz="3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数的组成和读数</a:t>
            </a:r>
            <a:endParaRPr lang="zh-CN" altLang="en-US" sz="30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55" name="TextBox 40"/>
          <p:cNvSpPr/>
          <p:nvPr/>
        </p:nvSpPr>
        <p:spPr>
          <a:xfrm>
            <a:off x="642938" y="434975"/>
            <a:ext cx="61436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</a:rPr>
              <a:t>二、探索新知</a:t>
            </a:r>
            <a:endParaRPr lang="zh-CN" altLang="en-US"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</a:endParaRPr>
          </a:p>
        </p:txBody>
      </p:sp>
      <p:sp>
        <p:nvSpPr>
          <p:cNvPr id="23556" name="矩形 44"/>
          <p:cNvSpPr/>
          <p:nvPr/>
        </p:nvSpPr>
        <p:spPr>
          <a:xfrm>
            <a:off x="2451100" y="4546600"/>
            <a:ext cx="273685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</a:rPr>
              <a:t>1</a:t>
            </a:r>
            <a:r>
              <a:rPr lang="en-US" altLang="zh-CN" sz="2800" b="1">
                <a:solidFill>
                  <a:srgbClr val="000000"/>
                </a:solidFill>
                <a:ea typeface="楷体_GB2312" pitchFamily="49" charset="-122"/>
              </a:rPr>
              <a:t>8</a:t>
            </a: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读作十八 </a:t>
            </a:r>
            <a:endParaRPr lang="zh-CN" altLang="en-US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3557" name="Picture 1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4538" y="2543175"/>
            <a:ext cx="1274762" cy="1846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8" name="AutoShape 14"/>
          <p:cNvSpPr/>
          <p:nvPr/>
        </p:nvSpPr>
        <p:spPr>
          <a:xfrm rot="1200000">
            <a:off x="3463925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3559" name="AutoShape 14"/>
          <p:cNvSpPr/>
          <p:nvPr/>
        </p:nvSpPr>
        <p:spPr>
          <a:xfrm rot="1200000">
            <a:off x="375920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3560" name="AutoShape 14"/>
          <p:cNvSpPr/>
          <p:nvPr/>
        </p:nvSpPr>
        <p:spPr>
          <a:xfrm rot="1200000">
            <a:off x="404495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3561" name="AutoShape 14"/>
          <p:cNvSpPr/>
          <p:nvPr/>
        </p:nvSpPr>
        <p:spPr>
          <a:xfrm rot="1200000">
            <a:off x="433070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3562" name="AutoShape 14"/>
          <p:cNvSpPr/>
          <p:nvPr/>
        </p:nvSpPr>
        <p:spPr>
          <a:xfrm rot="1200000">
            <a:off x="461645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3563" name="AutoShape 14"/>
          <p:cNvSpPr/>
          <p:nvPr/>
        </p:nvSpPr>
        <p:spPr>
          <a:xfrm rot="1200000">
            <a:off x="490220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3564" name="AutoShape 14"/>
          <p:cNvSpPr/>
          <p:nvPr/>
        </p:nvSpPr>
        <p:spPr>
          <a:xfrm rot="1200000">
            <a:off x="5197475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3565" name="AutoShape 14"/>
          <p:cNvSpPr/>
          <p:nvPr/>
        </p:nvSpPr>
        <p:spPr>
          <a:xfrm rot="1200000">
            <a:off x="549275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3566" name="矩形 2"/>
          <p:cNvSpPr/>
          <p:nvPr/>
        </p:nvSpPr>
        <p:spPr>
          <a:xfrm>
            <a:off x="0" y="-17462"/>
            <a:ext cx="9144000" cy="563562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3567" name="TextBox 27"/>
          <p:cNvSpPr/>
          <p:nvPr/>
        </p:nvSpPr>
        <p:spPr>
          <a:xfrm>
            <a:off x="96838" y="65088"/>
            <a:ext cx="2490787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</a:rPr>
              <a:t>11-20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</a:rPr>
              <a:t>各数的认识</a:t>
            </a:r>
            <a:endParaRPr lang="zh-CN" altLang="en-US" sz="20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3568" name="文本框 5"/>
          <p:cNvSpPr/>
          <p:nvPr/>
        </p:nvSpPr>
        <p:spPr>
          <a:xfrm>
            <a:off x="4965700" y="104775"/>
            <a:ext cx="4070350" cy="30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</a:rPr>
              <a:t>人教版数学学科一上册第六单元第一课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3569" name="Text Box 18"/>
          <p:cNvSpPr/>
          <p:nvPr/>
        </p:nvSpPr>
        <p:spPr>
          <a:xfrm>
            <a:off x="1462088" y="5162550"/>
            <a:ext cx="52863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  ）</a:t>
            </a: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个十，（  ）个一</a:t>
            </a:r>
            <a:endParaRPr lang="en-US" altLang="zh-CN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23570" name="Text Box 24"/>
          <p:cNvSpPr/>
          <p:nvPr/>
        </p:nvSpPr>
        <p:spPr>
          <a:xfrm>
            <a:off x="1852613" y="5162550"/>
            <a:ext cx="53498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FF0000"/>
                </a:solidFill>
                <a:ea typeface="楷体_GB2312" pitchFamily="49" charset="-122"/>
              </a:rPr>
              <a:t>1</a:t>
            </a:r>
            <a:endParaRPr lang="zh-CN" altLang="en-US" sz="2800" b="1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23571" name="Text Box 32"/>
          <p:cNvSpPr/>
          <p:nvPr/>
        </p:nvSpPr>
        <p:spPr>
          <a:xfrm>
            <a:off x="4021138" y="5160963"/>
            <a:ext cx="668337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800" b="1">
                <a:solidFill>
                  <a:srgbClr val="FF0000"/>
                </a:solidFill>
                <a:ea typeface="楷体_GB2312" pitchFamily="49" charset="-122"/>
              </a:rPr>
              <a:t>8</a:t>
            </a:r>
            <a:endParaRPr lang="en-US" altLang="zh-CN" sz="2800" b="1">
              <a:solidFill>
                <a:srgbClr val="FF00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 fill="hold"/>
                                        <p:tgtEl>
                                          <p:spTgt spid="23569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  <p:bldP spid="23569" grpId="0" animBg="1" build="allAtOnce"/>
      <p:bldP spid="2357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TextBox 23"/>
          <p:cNvSpPr/>
          <p:nvPr/>
        </p:nvSpPr>
        <p:spPr>
          <a:xfrm>
            <a:off x="600075" y="1600200"/>
            <a:ext cx="7715250" cy="1014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3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（三）</a:t>
            </a:r>
            <a:r>
              <a:rPr lang="zh-CN" altLang="en-US" sz="3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数的组成和读数</a:t>
            </a:r>
            <a:endParaRPr lang="zh-CN" altLang="en-US" sz="300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30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579" name="TextBox 40"/>
          <p:cNvSpPr/>
          <p:nvPr/>
        </p:nvSpPr>
        <p:spPr>
          <a:xfrm>
            <a:off x="642938" y="434975"/>
            <a:ext cx="61436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</a:rPr>
              <a:t>二、探索新知</a:t>
            </a:r>
            <a:endParaRPr lang="zh-CN" altLang="en-US"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</a:endParaRPr>
          </a:p>
        </p:txBody>
      </p:sp>
      <p:sp>
        <p:nvSpPr>
          <p:cNvPr id="24580" name="矩形 44"/>
          <p:cNvSpPr/>
          <p:nvPr/>
        </p:nvSpPr>
        <p:spPr>
          <a:xfrm>
            <a:off x="2684463" y="4830763"/>
            <a:ext cx="27368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</a:rPr>
              <a:t>1</a:t>
            </a:r>
            <a:r>
              <a:rPr lang="en-US" altLang="zh-CN" sz="2800" b="1">
                <a:solidFill>
                  <a:srgbClr val="000000"/>
                </a:solidFill>
                <a:ea typeface="楷体_GB2312" pitchFamily="49" charset="-122"/>
              </a:rPr>
              <a:t>9</a:t>
            </a: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读作十九 </a:t>
            </a:r>
            <a:endParaRPr lang="zh-CN" altLang="en-US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4581" name="Picture 1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4538" y="2543175"/>
            <a:ext cx="1274762" cy="1846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2" name="AutoShape 14"/>
          <p:cNvSpPr/>
          <p:nvPr/>
        </p:nvSpPr>
        <p:spPr>
          <a:xfrm rot="1200000">
            <a:off x="3463925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4583" name="AutoShape 14"/>
          <p:cNvSpPr/>
          <p:nvPr/>
        </p:nvSpPr>
        <p:spPr>
          <a:xfrm rot="1200000">
            <a:off x="375920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4584" name="AutoShape 14"/>
          <p:cNvSpPr/>
          <p:nvPr/>
        </p:nvSpPr>
        <p:spPr>
          <a:xfrm rot="1200000">
            <a:off x="404495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4585" name="AutoShape 14"/>
          <p:cNvSpPr/>
          <p:nvPr/>
        </p:nvSpPr>
        <p:spPr>
          <a:xfrm rot="1200000">
            <a:off x="433070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4586" name="AutoShape 14"/>
          <p:cNvSpPr/>
          <p:nvPr/>
        </p:nvSpPr>
        <p:spPr>
          <a:xfrm rot="1200000">
            <a:off x="461645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4587" name="AutoShape 14"/>
          <p:cNvSpPr/>
          <p:nvPr/>
        </p:nvSpPr>
        <p:spPr>
          <a:xfrm rot="1200000">
            <a:off x="490220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4588" name="AutoShape 14"/>
          <p:cNvSpPr/>
          <p:nvPr/>
        </p:nvSpPr>
        <p:spPr>
          <a:xfrm rot="1200000">
            <a:off x="5197475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4589" name="AutoShape 14"/>
          <p:cNvSpPr/>
          <p:nvPr/>
        </p:nvSpPr>
        <p:spPr>
          <a:xfrm rot="1200000">
            <a:off x="549275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4590" name="AutoShape 14"/>
          <p:cNvSpPr/>
          <p:nvPr/>
        </p:nvSpPr>
        <p:spPr>
          <a:xfrm rot="1200000">
            <a:off x="5788025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4591" name="Text Box 18"/>
          <p:cNvSpPr/>
          <p:nvPr/>
        </p:nvSpPr>
        <p:spPr>
          <a:xfrm>
            <a:off x="2049463" y="5530850"/>
            <a:ext cx="52863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  ）</a:t>
            </a: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个十，（  ）个一</a:t>
            </a:r>
            <a:endParaRPr lang="en-US" altLang="zh-CN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24592" name="Text Box 32"/>
          <p:cNvSpPr/>
          <p:nvPr/>
        </p:nvSpPr>
        <p:spPr>
          <a:xfrm>
            <a:off x="4586288" y="5530850"/>
            <a:ext cx="66833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800" b="1">
                <a:solidFill>
                  <a:srgbClr val="FF0000"/>
                </a:solidFill>
                <a:ea typeface="楷体_GB2312" pitchFamily="49" charset="-122"/>
              </a:rPr>
              <a:t>9</a:t>
            </a:r>
            <a:endParaRPr lang="zh-CN" altLang="en-US" sz="2800" b="1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24593" name="Text Box 24"/>
          <p:cNvSpPr/>
          <p:nvPr/>
        </p:nvSpPr>
        <p:spPr>
          <a:xfrm>
            <a:off x="2493963" y="5530850"/>
            <a:ext cx="53498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FF0000"/>
                </a:solidFill>
                <a:ea typeface="楷体_GB2312" pitchFamily="49" charset="-122"/>
              </a:rPr>
              <a:t>1</a:t>
            </a:r>
            <a:endParaRPr lang="zh-CN" altLang="en-US" sz="2800" b="1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24594" name="矩形 2"/>
          <p:cNvSpPr/>
          <p:nvPr/>
        </p:nvSpPr>
        <p:spPr>
          <a:xfrm>
            <a:off x="0" y="-17462"/>
            <a:ext cx="9144000" cy="563562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4595" name="TextBox 27"/>
          <p:cNvSpPr/>
          <p:nvPr/>
        </p:nvSpPr>
        <p:spPr>
          <a:xfrm>
            <a:off x="96838" y="65088"/>
            <a:ext cx="2490787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</a:rPr>
              <a:t>11-20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</a:rPr>
              <a:t>各数的认识</a:t>
            </a:r>
            <a:endParaRPr lang="zh-CN" altLang="en-US" sz="20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4596" name="文本框 5"/>
          <p:cNvSpPr/>
          <p:nvPr/>
        </p:nvSpPr>
        <p:spPr>
          <a:xfrm>
            <a:off x="4965700" y="104775"/>
            <a:ext cx="4070350" cy="30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</a:rPr>
              <a:t>人教版数学学科一上册第六单元第一课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 fill="hold"/>
                                        <p:tgtEl>
                                          <p:spTgt spid="24591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  <p:bldP spid="24591" grpId="0" animBg="1" build="allAtOnce"/>
      <p:bldP spid="2459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TextBox 23"/>
          <p:cNvSpPr/>
          <p:nvPr/>
        </p:nvSpPr>
        <p:spPr>
          <a:xfrm>
            <a:off x="600075" y="1600200"/>
            <a:ext cx="7715250" cy="552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3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（二）</a:t>
            </a:r>
            <a:r>
              <a:rPr lang="zh-CN" altLang="en-US" sz="30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数的组成和读数</a:t>
            </a:r>
            <a:endParaRPr lang="zh-CN" altLang="en-US" sz="30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5603" name="TextBox 40"/>
          <p:cNvSpPr/>
          <p:nvPr/>
        </p:nvSpPr>
        <p:spPr>
          <a:xfrm>
            <a:off x="642938" y="434975"/>
            <a:ext cx="61436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</a:rPr>
              <a:t>二、探索新知</a:t>
            </a:r>
            <a:endParaRPr lang="zh-CN" altLang="en-US"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</a:endParaRPr>
          </a:p>
        </p:txBody>
      </p:sp>
      <p:pic>
        <p:nvPicPr>
          <p:cNvPr id="25604" name="Picture 1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4538" y="2543175"/>
            <a:ext cx="1274762" cy="1846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5" name="AutoShape 14"/>
          <p:cNvSpPr/>
          <p:nvPr/>
        </p:nvSpPr>
        <p:spPr>
          <a:xfrm rot="1200000">
            <a:off x="3463925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5606" name="AutoShape 14"/>
          <p:cNvSpPr/>
          <p:nvPr/>
        </p:nvSpPr>
        <p:spPr>
          <a:xfrm rot="1200000">
            <a:off x="375920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5607" name="AutoShape 14"/>
          <p:cNvSpPr/>
          <p:nvPr/>
        </p:nvSpPr>
        <p:spPr>
          <a:xfrm rot="1200000">
            <a:off x="404495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5608" name="AutoShape 14"/>
          <p:cNvSpPr/>
          <p:nvPr/>
        </p:nvSpPr>
        <p:spPr>
          <a:xfrm rot="1200000">
            <a:off x="433070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5609" name="AutoShape 14"/>
          <p:cNvSpPr/>
          <p:nvPr/>
        </p:nvSpPr>
        <p:spPr>
          <a:xfrm rot="1200000">
            <a:off x="461645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5610" name="AutoShape 14"/>
          <p:cNvSpPr/>
          <p:nvPr/>
        </p:nvSpPr>
        <p:spPr>
          <a:xfrm rot="1200000">
            <a:off x="490220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5611" name="AutoShape 14"/>
          <p:cNvSpPr/>
          <p:nvPr/>
        </p:nvSpPr>
        <p:spPr>
          <a:xfrm rot="1200000">
            <a:off x="5197475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5612" name="AutoShape 14"/>
          <p:cNvSpPr/>
          <p:nvPr/>
        </p:nvSpPr>
        <p:spPr>
          <a:xfrm rot="1200000">
            <a:off x="549275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5613" name="AutoShape 14"/>
          <p:cNvSpPr/>
          <p:nvPr/>
        </p:nvSpPr>
        <p:spPr>
          <a:xfrm rot="1200000">
            <a:off x="5788025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25614" name="AutoShape 14"/>
          <p:cNvSpPr/>
          <p:nvPr/>
        </p:nvSpPr>
        <p:spPr>
          <a:xfrm rot="1200000">
            <a:off x="6092825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pic>
        <p:nvPicPr>
          <p:cNvPr id="25615" name="Picture 1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95763" y="2543175"/>
            <a:ext cx="1274762" cy="1846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16" name="Text Box 18"/>
          <p:cNvSpPr/>
          <p:nvPr/>
        </p:nvSpPr>
        <p:spPr>
          <a:xfrm>
            <a:off x="3132138" y="4724400"/>
            <a:ext cx="142875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2800" b="1">
                <a:solidFill>
                  <a:srgbClr val="FF3300"/>
                </a:solidFill>
                <a:ea typeface="楷体_GB2312" pitchFamily="49" charset="-122"/>
              </a:rPr>
              <a:t>2</a:t>
            </a:r>
            <a:r>
              <a:rPr lang="zh-CN" altLang="en-US" sz="28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个十</a:t>
            </a:r>
            <a:endParaRPr lang="en-US" altLang="zh-CN" sz="2800" b="1">
              <a:solidFill>
                <a:srgbClr val="FF33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5617" name="Text Box 38"/>
          <p:cNvSpPr/>
          <p:nvPr/>
        </p:nvSpPr>
        <p:spPr>
          <a:xfrm>
            <a:off x="4081463" y="4724400"/>
            <a:ext cx="28797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1C1C1C"/>
                </a:solidFill>
                <a:latin typeface="楷体_GB2312" pitchFamily="49" charset="-122"/>
                <a:ea typeface="楷体_GB2312" pitchFamily="49" charset="-122"/>
              </a:rPr>
              <a:t>是</a:t>
            </a:r>
            <a:r>
              <a:rPr lang="zh-CN" altLang="en-US" sz="2800" b="1">
                <a:solidFill>
                  <a:srgbClr val="FF3300"/>
                </a:solidFill>
                <a:ea typeface="楷体_GB2312" pitchFamily="49" charset="-122"/>
              </a:rPr>
              <a:t>20</a:t>
            </a:r>
            <a:endParaRPr lang="zh-CN" altLang="en-US" sz="2800" b="1">
              <a:solidFill>
                <a:srgbClr val="FF3300"/>
              </a:solidFill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25618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5619" name="矩形 2"/>
          <p:cNvSpPr/>
          <p:nvPr/>
        </p:nvSpPr>
        <p:spPr>
          <a:xfrm>
            <a:off x="0" y="-17462"/>
            <a:ext cx="9144000" cy="563562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5620" name="TextBox 27"/>
          <p:cNvSpPr/>
          <p:nvPr/>
        </p:nvSpPr>
        <p:spPr>
          <a:xfrm>
            <a:off x="96838" y="65088"/>
            <a:ext cx="2490787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</a:rPr>
              <a:t>11-20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</a:rPr>
              <a:t>各数的认识</a:t>
            </a:r>
            <a:endParaRPr lang="zh-CN" altLang="en-US" sz="20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5621" name="文本框 5"/>
          <p:cNvSpPr/>
          <p:nvPr/>
        </p:nvSpPr>
        <p:spPr>
          <a:xfrm>
            <a:off x="4965700" y="104775"/>
            <a:ext cx="4070350" cy="30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</a:rPr>
              <a:t>人教版数学学科一上册第六单元第一课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fill="hold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fill="hold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fill="hold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fill="hold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fill="hold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fill="hold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fill="hold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fill="hold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fill="hold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fill="hold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 fill="hold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07 -4.07407E-06 L 0.10816 -4.07407E-06">
                                      <p:cBhvr>
                                        <p:cTn id="41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 fill="hold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 fill="hold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/>
      <p:bldP spid="25606" grpId="0" animBg="1"/>
      <p:bldP spid="25607" grpId="0" animBg="1"/>
      <p:bldP spid="25608" grpId="0" animBg="1"/>
      <p:bldP spid="25609" grpId="0" animBg="1"/>
      <p:bldP spid="25610" grpId="0" animBg="1"/>
      <p:bldP spid="25611" grpId="0" animBg="1"/>
      <p:bldP spid="25612" grpId="0" animBg="1"/>
      <p:bldP spid="25613" grpId="0" animBg="1"/>
      <p:bldP spid="25614" grpId="0" animBg="1"/>
      <p:bldP spid="25616" grpId="0" animBg="1"/>
      <p:bldP spid="256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6" name="Picture 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7163" y="3067050"/>
            <a:ext cx="8772525" cy="666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Rectangle 34"/>
          <p:cNvSpPr/>
          <p:nvPr/>
        </p:nvSpPr>
        <p:spPr>
          <a:xfrm>
            <a:off x="457200" y="417513"/>
            <a:ext cx="3684588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（三）数的顺序</a:t>
            </a:r>
            <a:endParaRPr lang="zh-CN" altLang="en-US" sz="36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6628" name="AutoShape 36"/>
          <p:cNvSpPr/>
          <p:nvPr/>
        </p:nvSpPr>
        <p:spPr>
          <a:xfrm>
            <a:off x="8520113" y="3081338"/>
            <a:ext cx="352425" cy="601662"/>
          </a:xfrm>
          <a:prstGeom prst="irregularSeal1">
            <a:avLst/>
          </a:prstGeom>
          <a:solidFill>
            <a:srgbClr val="3366FF"/>
          </a:solidFill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3200" b="1">
              <a:solidFill>
                <a:srgbClr val="993300"/>
              </a:solidFill>
              <a:ea typeface="楷体_GB2312" pitchFamily="49" charset="-122"/>
            </a:endParaRPr>
          </a:p>
        </p:txBody>
      </p:sp>
      <p:sp>
        <p:nvSpPr>
          <p:cNvPr id="26629" name="AutoShape 37"/>
          <p:cNvSpPr/>
          <p:nvPr/>
        </p:nvSpPr>
        <p:spPr>
          <a:xfrm>
            <a:off x="5595938" y="3067050"/>
            <a:ext cx="884237" cy="630238"/>
          </a:xfrm>
          <a:prstGeom prst="irregularSeal1">
            <a:avLst/>
          </a:prstGeom>
          <a:solidFill>
            <a:srgbClr val="3366FF"/>
          </a:solidFill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3200" b="1">
              <a:solidFill>
                <a:srgbClr val="993300"/>
              </a:solidFill>
              <a:ea typeface="楷体_GB2312" pitchFamily="49" charset="-122"/>
            </a:endParaRPr>
          </a:p>
        </p:txBody>
      </p:sp>
      <p:sp>
        <p:nvSpPr>
          <p:cNvPr id="26630" name="AutoShape 35"/>
          <p:cNvSpPr/>
          <p:nvPr/>
        </p:nvSpPr>
        <p:spPr>
          <a:xfrm>
            <a:off x="7310438" y="3090863"/>
            <a:ext cx="392112" cy="554037"/>
          </a:xfrm>
          <a:prstGeom prst="irregularSeal1">
            <a:avLst/>
          </a:prstGeom>
          <a:solidFill>
            <a:srgbClr val="3366FF"/>
          </a:solidFill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3200" b="1">
              <a:solidFill>
                <a:srgbClr val="993300"/>
              </a:solidFill>
              <a:ea typeface="楷体_GB2312" pitchFamily="49" charset="-122"/>
            </a:endParaRPr>
          </a:p>
        </p:txBody>
      </p:sp>
      <p:sp>
        <p:nvSpPr>
          <p:cNvPr id="26631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6632" name="矩形 1"/>
          <p:cNvSpPr/>
          <p:nvPr/>
        </p:nvSpPr>
        <p:spPr>
          <a:xfrm>
            <a:off x="0" y="-11112"/>
            <a:ext cx="9144000" cy="563562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6633" name="TextBox 27"/>
          <p:cNvSpPr/>
          <p:nvPr/>
        </p:nvSpPr>
        <p:spPr>
          <a:xfrm>
            <a:off x="96838" y="65088"/>
            <a:ext cx="2503487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</a:rPr>
              <a:t>11-20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</a:rPr>
              <a:t>各数的认识</a:t>
            </a:r>
            <a:endParaRPr lang="zh-CN" altLang="en-US" sz="20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6634" name="文本框 5"/>
          <p:cNvSpPr/>
          <p:nvPr/>
        </p:nvSpPr>
        <p:spPr>
          <a:xfrm>
            <a:off x="5626100" y="104775"/>
            <a:ext cx="3409950" cy="30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</a:rPr>
              <a:t>人教版数学学科一上册第六单元第一课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fill="hold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fill="hold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fill="hold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  <p:bldP spid="26629" grpId="0" animBg="1"/>
      <p:bldP spid="266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650" name="Group 2"/>
          <p:cNvGrpSpPr/>
          <p:nvPr/>
        </p:nvGrpSpPr>
        <p:grpSpPr>
          <a:xfrm>
            <a:off x="-179387" y="2997200"/>
            <a:ext cx="9647237" cy="144463"/>
            <a:chOff x="0" y="0"/>
            <a:chExt cx="6078" cy="91"/>
          </a:xfrm>
        </p:grpSpPr>
        <p:cxnSp>
          <p:nvCxnSpPr>
            <p:cNvPr id="27651" name="Line 3"/>
            <p:cNvCxnSpPr/>
            <p:nvPr/>
          </p:nvCxnSpPr>
          <p:spPr>
            <a:xfrm>
              <a:off x="0" y="91"/>
              <a:ext cx="6078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7652" name="Line 4"/>
            <p:cNvCxnSpPr/>
            <p:nvPr/>
          </p:nvCxnSpPr>
          <p:spPr>
            <a:xfrm>
              <a:off x="635" y="0"/>
              <a:ext cx="0" cy="91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7653" name="Line 5"/>
            <p:cNvCxnSpPr/>
            <p:nvPr/>
          </p:nvCxnSpPr>
          <p:spPr>
            <a:xfrm>
              <a:off x="5443" y="0"/>
              <a:ext cx="0" cy="91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7654" name="Line 6"/>
            <p:cNvCxnSpPr/>
            <p:nvPr/>
          </p:nvCxnSpPr>
          <p:spPr>
            <a:xfrm>
              <a:off x="4962" y="0"/>
              <a:ext cx="0" cy="91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7655" name="Line 7"/>
            <p:cNvCxnSpPr/>
            <p:nvPr/>
          </p:nvCxnSpPr>
          <p:spPr>
            <a:xfrm>
              <a:off x="4481" y="0"/>
              <a:ext cx="0" cy="91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7656" name="Line 8"/>
            <p:cNvCxnSpPr/>
            <p:nvPr/>
          </p:nvCxnSpPr>
          <p:spPr>
            <a:xfrm>
              <a:off x="4000" y="0"/>
              <a:ext cx="0" cy="91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7657" name="Line 9"/>
            <p:cNvCxnSpPr/>
            <p:nvPr/>
          </p:nvCxnSpPr>
          <p:spPr>
            <a:xfrm>
              <a:off x="3519" y="0"/>
              <a:ext cx="0" cy="91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7658" name="Line 10"/>
            <p:cNvCxnSpPr/>
            <p:nvPr/>
          </p:nvCxnSpPr>
          <p:spPr>
            <a:xfrm>
              <a:off x="3039" y="0"/>
              <a:ext cx="0" cy="91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7659" name="Line 11"/>
            <p:cNvCxnSpPr/>
            <p:nvPr/>
          </p:nvCxnSpPr>
          <p:spPr>
            <a:xfrm>
              <a:off x="2558" y="0"/>
              <a:ext cx="0" cy="91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7660" name="Line 12"/>
            <p:cNvCxnSpPr/>
            <p:nvPr/>
          </p:nvCxnSpPr>
          <p:spPr>
            <a:xfrm>
              <a:off x="2077" y="0"/>
              <a:ext cx="0" cy="91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7661" name="Line 13"/>
            <p:cNvCxnSpPr/>
            <p:nvPr/>
          </p:nvCxnSpPr>
          <p:spPr>
            <a:xfrm>
              <a:off x="1596" y="0"/>
              <a:ext cx="0" cy="91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7662" name="Line 14"/>
            <p:cNvCxnSpPr/>
            <p:nvPr/>
          </p:nvCxnSpPr>
          <p:spPr>
            <a:xfrm>
              <a:off x="1115" y="0"/>
              <a:ext cx="0" cy="91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27663" name="Text Box 32"/>
          <p:cNvSpPr/>
          <p:nvPr/>
        </p:nvSpPr>
        <p:spPr>
          <a:xfrm>
            <a:off x="1165225" y="3141663"/>
            <a:ext cx="87471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4000" b="1">
                <a:solidFill>
                  <a:srgbClr val="000000"/>
                </a:solidFill>
                <a:ea typeface="宋体" panose="02010600030101010101" pitchFamily="2" charset="-122"/>
              </a:rPr>
              <a:t>11</a:t>
            </a:r>
            <a:endParaRPr lang="en-US" altLang="zh-CN" sz="40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27664" name="Text Box 33"/>
          <p:cNvSpPr/>
          <p:nvPr/>
        </p:nvSpPr>
        <p:spPr>
          <a:xfrm>
            <a:off x="1890713" y="3141663"/>
            <a:ext cx="8032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4000" b="1">
                <a:solidFill>
                  <a:srgbClr val="000000"/>
                </a:solidFill>
                <a:ea typeface="宋体" panose="02010600030101010101" pitchFamily="2" charset="-122"/>
              </a:rPr>
              <a:t>12</a:t>
            </a:r>
            <a:endParaRPr lang="en-US" altLang="zh-CN" sz="40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27665" name="Text Box 34"/>
          <p:cNvSpPr/>
          <p:nvPr/>
        </p:nvSpPr>
        <p:spPr>
          <a:xfrm>
            <a:off x="2660650" y="3152775"/>
            <a:ext cx="94773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4000" b="1">
                <a:solidFill>
                  <a:srgbClr val="000000"/>
                </a:solidFill>
                <a:ea typeface="宋体" panose="02010600030101010101" pitchFamily="2" charset="-122"/>
              </a:rPr>
              <a:t>13</a:t>
            </a:r>
            <a:endParaRPr lang="en-US" altLang="zh-CN" sz="40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27666" name="Text Box 35"/>
          <p:cNvSpPr/>
          <p:nvPr/>
        </p:nvSpPr>
        <p:spPr>
          <a:xfrm>
            <a:off x="3459163" y="3141663"/>
            <a:ext cx="8032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4000" b="1">
                <a:solidFill>
                  <a:srgbClr val="000000"/>
                </a:solidFill>
                <a:ea typeface="宋体" panose="02010600030101010101" pitchFamily="2" charset="-122"/>
              </a:rPr>
              <a:t>14</a:t>
            </a:r>
            <a:endParaRPr lang="en-US" altLang="zh-CN" sz="40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27667" name="Text Box 36"/>
          <p:cNvSpPr/>
          <p:nvPr/>
        </p:nvSpPr>
        <p:spPr>
          <a:xfrm>
            <a:off x="4200525" y="3140075"/>
            <a:ext cx="105251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4000" b="1">
                <a:solidFill>
                  <a:srgbClr val="000000"/>
                </a:solidFill>
                <a:ea typeface="宋体" panose="02010600030101010101" pitchFamily="2" charset="-122"/>
              </a:rPr>
              <a:t>15</a:t>
            </a:r>
            <a:endParaRPr lang="en-US" altLang="zh-CN" sz="40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27668" name="Text Box 37"/>
          <p:cNvSpPr/>
          <p:nvPr/>
        </p:nvSpPr>
        <p:spPr>
          <a:xfrm>
            <a:off x="4981575" y="3141663"/>
            <a:ext cx="8032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4000" b="1">
                <a:solidFill>
                  <a:srgbClr val="000000"/>
                </a:solidFill>
                <a:ea typeface="宋体" panose="02010600030101010101" pitchFamily="2" charset="-122"/>
              </a:rPr>
              <a:t>16</a:t>
            </a:r>
            <a:endParaRPr lang="en-US" altLang="zh-CN" sz="40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27669" name="Text Box 38"/>
          <p:cNvSpPr/>
          <p:nvPr/>
        </p:nvSpPr>
        <p:spPr>
          <a:xfrm>
            <a:off x="5734050" y="3141663"/>
            <a:ext cx="9318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4000" b="1">
                <a:solidFill>
                  <a:srgbClr val="000000"/>
                </a:solidFill>
                <a:ea typeface="宋体" panose="02010600030101010101" pitchFamily="2" charset="-122"/>
              </a:rPr>
              <a:t>17</a:t>
            </a:r>
            <a:endParaRPr lang="en-US" altLang="zh-CN" sz="40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27670" name="Text Box 39"/>
          <p:cNvSpPr/>
          <p:nvPr/>
        </p:nvSpPr>
        <p:spPr>
          <a:xfrm>
            <a:off x="6488113" y="3130550"/>
            <a:ext cx="9302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4000" b="1">
                <a:solidFill>
                  <a:srgbClr val="000000"/>
                </a:solidFill>
                <a:ea typeface="宋体" panose="02010600030101010101" pitchFamily="2" charset="-122"/>
              </a:rPr>
              <a:t>18</a:t>
            </a:r>
            <a:endParaRPr lang="en-US" altLang="zh-CN" sz="40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27671" name="Text Box 40"/>
          <p:cNvSpPr/>
          <p:nvPr/>
        </p:nvSpPr>
        <p:spPr>
          <a:xfrm>
            <a:off x="7269163" y="3128963"/>
            <a:ext cx="79216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4000" b="1">
                <a:solidFill>
                  <a:srgbClr val="000000"/>
                </a:solidFill>
                <a:ea typeface="宋体" panose="02010600030101010101" pitchFamily="2" charset="-122"/>
              </a:rPr>
              <a:t>19</a:t>
            </a:r>
            <a:endParaRPr lang="en-US" altLang="zh-CN" sz="40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27672" name="Text Box 41"/>
          <p:cNvSpPr/>
          <p:nvPr/>
        </p:nvSpPr>
        <p:spPr>
          <a:xfrm>
            <a:off x="395288" y="3159125"/>
            <a:ext cx="8032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4000" b="1">
                <a:solidFill>
                  <a:srgbClr val="000000"/>
                </a:solidFill>
                <a:ea typeface="宋体" panose="02010600030101010101" pitchFamily="2" charset="-122"/>
              </a:rPr>
              <a:t>10</a:t>
            </a:r>
            <a:endParaRPr lang="en-US" altLang="zh-CN" sz="40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27673" name="Text Box 42"/>
          <p:cNvSpPr/>
          <p:nvPr/>
        </p:nvSpPr>
        <p:spPr>
          <a:xfrm>
            <a:off x="8039100" y="3111500"/>
            <a:ext cx="8810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4000" b="1">
                <a:solidFill>
                  <a:srgbClr val="000000"/>
                </a:solidFill>
                <a:ea typeface="宋体" panose="02010600030101010101" pitchFamily="2" charset="-122"/>
              </a:rPr>
              <a:t>20</a:t>
            </a:r>
            <a:endParaRPr lang="en-US" altLang="zh-CN" sz="40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27674" name="AutoShape 74"/>
          <p:cNvSpPr/>
          <p:nvPr/>
        </p:nvSpPr>
        <p:spPr>
          <a:xfrm>
            <a:off x="5407025" y="812800"/>
            <a:ext cx="2109788" cy="1654175"/>
          </a:xfrm>
          <a:prstGeom prst="irregularSeal1">
            <a:avLst/>
          </a:prstGeom>
          <a:gradFill rotWithShape="1">
            <a:gsLst>
              <a:gs pos="0">
                <a:srgbClr val="33CCCC">
                  <a:alpha val="100000"/>
                </a:srgbClr>
              </a:gs>
              <a:gs pos="50000">
                <a:srgbClr val="FFFFFF">
                  <a:alpha val="100000"/>
                </a:srgbClr>
              </a:gs>
            </a:gsLst>
            <a:lin ang="5400000" scaled="1"/>
            <a:tileRect/>
          </a:gradFill>
          <a:ln w="127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2000" b="1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</a:rPr>
              <a:t>比</a:t>
            </a:r>
            <a:r>
              <a:rPr lang="en-US" altLang="zh-CN" sz="2000" b="1">
                <a:solidFill>
                  <a:srgbClr val="990000"/>
                </a:solidFill>
                <a:ea typeface="楷体_GB2312" pitchFamily="49" charset="-122"/>
              </a:rPr>
              <a:t>12</a:t>
            </a:r>
            <a:r>
              <a:rPr lang="zh-CN" altLang="en-US" sz="2000" b="1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</a:rPr>
              <a:t>多</a:t>
            </a:r>
            <a:r>
              <a:rPr lang="en-US" altLang="zh-CN" sz="2000" b="1">
                <a:solidFill>
                  <a:srgbClr val="990000"/>
                </a:solidFill>
                <a:ea typeface="楷体_GB2312" pitchFamily="49" charset="-122"/>
              </a:rPr>
              <a:t>1</a:t>
            </a:r>
            <a:r>
              <a:rPr lang="zh-CN" altLang="en-US" sz="2000" b="1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</a:rPr>
              <a:t>的数</a:t>
            </a:r>
            <a:endParaRPr lang="zh-CN" altLang="en-US" sz="2000" b="1">
              <a:solidFill>
                <a:srgbClr val="990000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algn="ctr" defTabSz="914400" eaLnBrk="1" hangingPunct="1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2000" b="1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</a:rPr>
              <a:t>是几？</a:t>
            </a:r>
            <a:endParaRPr lang="zh-CN" altLang="en-US" sz="2000" b="1">
              <a:solidFill>
                <a:srgbClr val="99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675" name="AutoShape 75"/>
          <p:cNvSpPr/>
          <p:nvPr/>
        </p:nvSpPr>
        <p:spPr>
          <a:xfrm rot="780000">
            <a:off x="1331913" y="1268413"/>
            <a:ext cx="2886075" cy="1773237"/>
          </a:xfrm>
          <a:prstGeom prst="irregularSeal2">
            <a:avLst/>
          </a:prstGeom>
          <a:gradFill rotWithShape="1">
            <a:gsLst>
              <a:gs pos="0">
                <a:srgbClr val="33CCCC">
                  <a:alpha val="100000"/>
                </a:srgbClr>
              </a:gs>
              <a:gs pos="50000">
                <a:srgbClr val="000000">
                  <a:alpha val="100000"/>
                </a:srgbClr>
              </a:gs>
            </a:gsLst>
            <a:lin ang="5400000" scaled="1"/>
            <a:tileRect/>
          </a:gradFill>
          <a:ln w="127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20000"/>
              </a:lnSpc>
              <a:spcAft>
                <a:spcPct val="0"/>
              </a:spcAft>
              <a:buFontTx/>
              <a:buNone/>
            </a:pPr>
            <a:r>
              <a:rPr lang="zh-CN" altLang="en-US" sz="2000" b="1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  <a:sym typeface="微软雅黑" panose="020B0503020204020204" pitchFamily="34" charset="-122"/>
              </a:rPr>
              <a:t>和</a:t>
            </a:r>
            <a:r>
              <a:rPr lang="en-US" altLang="zh-CN" sz="2000" b="1">
                <a:solidFill>
                  <a:srgbClr val="990000"/>
                </a:solidFill>
                <a:ea typeface="楷体_GB2312" pitchFamily="49" charset="-122"/>
                <a:sym typeface="微软雅黑" panose="020B0503020204020204" pitchFamily="34" charset="-122"/>
              </a:rPr>
              <a:t>18</a:t>
            </a:r>
            <a:r>
              <a:rPr lang="zh-CN" altLang="en-US" sz="2000" b="1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  <a:sym typeface="微软雅黑" panose="020B0503020204020204" pitchFamily="34" charset="-122"/>
              </a:rPr>
              <a:t>相邻的</a:t>
            </a:r>
            <a:endParaRPr lang="zh-CN" altLang="en-US" sz="2000" b="1">
              <a:solidFill>
                <a:srgbClr val="990000"/>
              </a:solidFill>
              <a:latin typeface="楷体_GB2312" pitchFamily="49" charset="-122"/>
              <a:ea typeface="楷体_GB2312" pitchFamily="49" charset="-122"/>
              <a:sym typeface="微软雅黑" panose="020B0503020204020204" pitchFamily="34" charset="-122"/>
            </a:endParaRPr>
          </a:p>
          <a:p>
            <a:pPr marL="0" lvl="0" indent="0" algn="ctr" defTabSz="914400" eaLnBrk="1" hangingPunct="1">
              <a:lnSpc>
                <a:spcPct val="120000"/>
              </a:lnSpc>
              <a:spcAft>
                <a:spcPct val="0"/>
              </a:spcAft>
              <a:buFontTx/>
              <a:buNone/>
            </a:pPr>
            <a:r>
              <a:rPr lang="zh-CN" altLang="en-US" sz="2000" b="1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  <a:sym typeface="微软雅黑" panose="020B0503020204020204" pitchFamily="34" charset="-122"/>
              </a:rPr>
              <a:t>数是几？</a:t>
            </a:r>
            <a:endParaRPr lang="zh-CN" altLang="en-US" sz="2000" b="1">
              <a:solidFill>
                <a:srgbClr val="990000"/>
              </a:solidFill>
              <a:latin typeface="楷体_GB2312" pitchFamily="49" charset="-122"/>
              <a:ea typeface="楷体_GB2312" pitchFamily="49" charset="-122"/>
              <a:sym typeface="微软雅黑" panose="020B0503020204020204" pitchFamily="34" charset="-122"/>
            </a:endParaRPr>
          </a:p>
        </p:txBody>
      </p:sp>
      <p:sp>
        <p:nvSpPr>
          <p:cNvPr id="27676" name="AutoShape 76"/>
          <p:cNvSpPr/>
          <p:nvPr/>
        </p:nvSpPr>
        <p:spPr>
          <a:xfrm>
            <a:off x="2214563" y="3860800"/>
            <a:ext cx="2862262" cy="2020888"/>
          </a:xfrm>
          <a:prstGeom prst="irregularSeal1">
            <a:avLst/>
          </a:prstGeom>
          <a:gradFill rotWithShape="1">
            <a:gsLst>
              <a:gs pos="0">
                <a:srgbClr val="33CCCC">
                  <a:alpha val="100000"/>
                </a:srgbClr>
              </a:gs>
              <a:gs pos="50000">
                <a:srgbClr val="FFFFFF">
                  <a:alpha val="100000"/>
                </a:srgbClr>
              </a:gs>
            </a:gsLst>
            <a:lin ang="5400000" scaled="1"/>
            <a:tileRect/>
          </a:gradFill>
          <a:ln w="127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990000"/>
                </a:solidFill>
                <a:ea typeface="楷体_GB2312" pitchFamily="49" charset="-122"/>
              </a:rPr>
              <a:t>10</a:t>
            </a:r>
            <a:r>
              <a:rPr lang="zh-CN" altLang="en-US" sz="2000" b="1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en-US" altLang="zh-CN" sz="2000" b="1">
                <a:solidFill>
                  <a:srgbClr val="990000"/>
                </a:solidFill>
                <a:ea typeface="楷体_GB2312" pitchFamily="49" charset="-122"/>
              </a:rPr>
              <a:t>12</a:t>
            </a:r>
            <a:r>
              <a:rPr lang="zh-CN" altLang="en-US" sz="2000" b="1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</a:rPr>
              <a:t>中间的</a:t>
            </a:r>
            <a:endParaRPr lang="zh-CN" altLang="en-US" sz="2000" b="1">
              <a:solidFill>
                <a:srgbClr val="990000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algn="ctr" defTabSz="914400" eaLnBrk="1" hangingPunct="1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2000" b="1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</a:rPr>
              <a:t>数是几？</a:t>
            </a:r>
            <a:endParaRPr lang="zh-CN" altLang="en-US" sz="2000" b="1">
              <a:solidFill>
                <a:srgbClr val="99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677" name="AutoShape 77"/>
          <p:cNvSpPr/>
          <p:nvPr/>
        </p:nvSpPr>
        <p:spPr>
          <a:xfrm rot="780000">
            <a:off x="5795963" y="4221163"/>
            <a:ext cx="2790825" cy="2006600"/>
          </a:xfrm>
          <a:prstGeom prst="irregularSeal2">
            <a:avLst/>
          </a:prstGeom>
          <a:gradFill rotWithShape="1">
            <a:gsLst>
              <a:gs pos="0">
                <a:srgbClr val="33CCCC">
                  <a:alpha val="100000"/>
                </a:srgbClr>
              </a:gs>
              <a:gs pos="50000">
                <a:srgbClr val="000000">
                  <a:alpha val="100000"/>
                </a:srgbClr>
              </a:gs>
            </a:gsLst>
            <a:lin ang="5400000" scaled="1"/>
            <a:tileRect/>
          </a:gradFill>
          <a:ln w="127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20000"/>
              </a:lnSpc>
              <a:spcAft>
                <a:spcPct val="0"/>
              </a:spcAft>
              <a:buFontTx/>
              <a:buNone/>
            </a:pPr>
            <a:r>
              <a:rPr lang="en-US" altLang="zh-CN" sz="2000" b="1">
                <a:solidFill>
                  <a:srgbClr val="990000"/>
                </a:solidFill>
                <a:ea typeface="楷体_GB2312" pitchFamily="49" charset="-122"/>
                <a:sym typeface="微软雅黑" panose="020B0503020204020204" pitchFamily="34" charset="-122"/>
              </a:rPr>
              <a:t>15</a:t>
            </a:r>
            <a:r>
              <a:rPr lang="zh-CN" altLang="en-US" sz="2000" b="1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  <a:sym typeface="微软雅黑" panose="020B0503020204020204" pitchFamily="34" charset="-122"/>
              </a:rPr>
              <a:t>在几和几</a:t>
            </a:r>
            <a:endParaRPr lang="zh-CN" altLang="en-US" sz="2000" b="1">
              <a:solidFill>
                <a:srgbClr val="990000"/>
              </a:solidFill>
              <a:latin typeface="楷体_GB2312" pitchFamily="49" charset="-122"/>
              <a:ea typeface="楷体_GB2312" pitchFamily="49" charset="-122"/>
              <a:sym typeface="微软雅黑" panose="020B0503020204020204" pitchFamily="34" charset="-122"/>
            </a:endParaRPr>
          </a:p>
          <a:p>
            <a:pPr marL="0" lvl="0" indent="0" algn="ctr" defTabSz="914400" eaLnBrk="1" hangingPunct="1">
              <a:lnSpc>
                <a:spcPct val="120000"/>
              </a:lnSpc>
              <a:spcAft>
                <a:spcPct val="0"/>
              </a:spcAft>
              <a:buFontTx/>
              <a:buNone/>
            </a:pPr>
            <a:r>
              <a:rPr lang="zh-CN" altLang="en-US" sz="2000" b="1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  <a:sym typeface="微软雅黑" panose="020B0503020204020204" pitchFamily="34" charset="-122"/>
              </a:rPr>
              <a:t>的中间？</a:t>
            </a:r>
            <a:endParaRPr lang="zh-CN" altLang="en-US" sz="2000" b="1">
              <a:solidFill>
                <a:srgbClr val="990000"/>
              </a:solidFill>
              <a:latin typeface="楷体_GB2312" pitchFamily="49" charset="-122"/>
              <a:ea typeface="楷体_GB2312" pitchFamily="49" charset="-122"/>
              <a:sym typeface="微软雅黑" panose="020B0503020204020204" pitchFamily="34" charset="-122"/>
            </a:endParaRPr>
          </a:p>
        </p:txBody>
      </p:sp>
      <p:sp>
        <p:nvSpPr>
          <p:cNvPr id="27678" name="Oval 79"/>
          <p:cNvSpPr/>
          <p:nvPr/>
        </p:nvSpPr>
        <p:spPr>
          <a:xfrm>
            <a:off x="2711450" y="3201988"/>
            <a:ext cx="719138" cy="647700"/>
          </a:xfrm>
          <a:prstGeom prst="ellipse">
            <a:avLst/>
          </a:prstGeom>
          <a:solidFill>
            <a:srgbClr val="FF99CC">
              <a:alpha val="47058"/>
            </a:srgbClr>
          </a:solidFill>
          <a:ln w="9525">
            <a:noFill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3200" b="1">
              <a:solidFill>
                <a:srgbClr val="993300"/>
              </a:solidFill>
              <a:ea typeface="楷体_GB2312" pitchFamily="49" charset="-122"/>
            </a:endParaRPr>
          </a:p>
        </p:txBody>
      </p:sp>
      <p:sp>
        <p:nvSpPr>
          <p:cNvPr id="27679" name="Oval 80"/>
          <p:cNvSpPr/>
          <p:nvPr/>
        </p:nvSpPr>
        <p:spPr>
          <a:xfrm>
            <a:off x="5795963" y="3179763"/>
            <a:ext cx="719137" cy="647700"/>
          </a:xfrm>
          <a:prstGeom prst="ellipse">
            <a:avLst/>
          </a:prstGeom>
          <a:solidFill>
            <a:srgbClr val="FF99CC">
              <a:alpha val="47058"/>
            </a:srgbClr>
          </a:solidFill>
          <a:ln w="9525">
            <a:noFill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3200" b="1">
              <a:solidFill>
                <a:srgbClr val="993300"/>
              </a:solidFill>
              <a:ea typeface="楷体_GB2312" pitchFamily="49" charset="-122"/>
            </a:endParaRPr>
          </a:p>
        </p:txBody>
      </p:sp>
      <p:sp>
        <p:nvSpPr>
          <p:cNvPr id="27680" name="Oval 81"/>
          <p:cNvSpPr/>
          <p:nvPr/>
        </p:nvSpPr>
        <p:spPr>
          <a:xfrm>
            <a:off x="7308850" y="3179763"/>
            <a:ext cx="719138" cy="647700"/>
          </a:xfrm>
          <a:prstGeom prst="ellipse">
            <a:avLst/>
          </a:prstGeom>
          <a:solidFill>
            <a:srgbClr val="FF99CC">
              <a:alpha val="47058"/>
            </a:srgbClr>
          </a:solidFill>
          <a:ln w="9525">
            <a:noFill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3200" b="1">
              <a:solidFill>
                <a:srgbClr val="993300"/>
              </a:solidFill>
              <a:ea typeface="楷体_GB2312" pitchFamily="49" charset="-122"/>
            </a:endParaRPr>
          </a:p>
        </p:txBody>
      </p:sp>
      <p:sp>
        <p:nvSpPr>
          <p:cNvPr id="27681" name="Oval 82"/>
          <p:cNvSpPr/>
          <p:nvPr/>
        </p:nvSpPr>
        <p:spPr>
          <a:xfrm>
            <a:off x="1187450" y="3201988"/>
            <a:ext cx="719138" cy="647700"/>
          </a:xfrm>
          <a:prstGeom prst="ellipse">
            <a:avLst/>
          </a:prstGeom>
          <a:solidFill>
            <a:srgbClr val="FF99CC">
              <a:alpha val="47058"/>
            </a:srgbClr>
          </a:solidFill>
          <a:ln w="9525">
            <a:noFill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3200" b="1">
              <a:solidFill>
                <a:srgbClr val="993300"/>
              </a:solidFill>
              <a:ea typeface="楷体_GB2312" pitchFamily="49" charset="-122"/>
            </a:endParaRPr>
          </a:p>
        </p:txBody>
      </p:sp>
      <p:sp>
        <p:nvSpPr>
          <p:cNvPr id="27682" name="Oval 84"/>
          <p:cNvSpPr/>
          <p:nvPr/>
        </p:nvSpPr>
        <p:spPr>
          <a:xfrm>
            <a:off x="3492500" y="3201988"/>
            <a:ext cx="719138" cy="647700"/>
          </a:xfrm>
          <a:prstGeom prst="ellipse">
            <a:avLst/>
          </a:prstGeom>
          <a:solidFill>
            <a:srgbClr val="FF99CC">
              <a:alpha val="47058"/>
            </a:srgbClr>
          </a:solidFill>
          <a:ln w="9525">
            <a:noFill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3200" b="1">
              <a:solidFill>
                <a:srgbClr val="993300"/>
              </a:solidFill>
              <a:ea typeface="楷体_GB2312" pitchFamily="49" charset="-122"/>
            </a:endParaRPr>
          </a:p>
        </p:txBody>
      </p:sp>
      <p:sp>
        <p:nvSpPr>
          <p:cNvPr id="27683" name="Oval 85"/>
          <p:cNvSpPr/>
          <p:nvPr/>
        </p:nvSpPr>
        <p:spPr>
          <a:xfrm>
            <a:off x="5014913" y="3201988"/>
            <a:ext cx="719137" cy="647700"/>
          </a:xfrm>
          <a:prstGeom prst="ellipse">
            <a:avLst/>
          </a:prstGeom>
          <a:solidFill>
            <a:srgbClr val="FF99CC">
              <a:alpha val="47058"/>
            </a:srgbClr>
          </a:solidFill>
          <a:ln w="9525">
            <a:noFill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3200" b="1">
              <a:solidFill>
                <a:srgbClr val="993300"/>
              </a:solidFill>
              <a:ea typeface="楷体_GB2312" pitchFamily="49" charset="-122"/>
            </a:endParaRPr>
          </a:p>
        </p:txBody>
      </p:sp>
      <p:pic>
        <p:nvPicPr>
          <p:cNvPr id="27684" name="Picture 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750" y="3067050"/>
            <a:ext cx="8774113" cy="668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85" name="Rectangle 34"/>
          <p:cNvSpPr/>
          <p:nvPr/>
        </p:nvSpPr>
        <p:spPr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36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（二）数的顺序</a:t>
            </a:r>
            <a:endParaRPr lang="zh-CN" altLang="en-US" sz="36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7686" name="Picture 107" descr="p-12-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3" y="4833938"/>
            <a:ext cx="1181100" cy="165576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7687" name="Group 45"/>
          <p:cNvGrpSpPr/>
          <p:nvPr/>
        </p:nvGrpSpPr>
        <p:grpSpPr>
          <a:xfrm>
            <a:off x="1187450" y="5522913"/>
            <a:ext cx="2522538" cy="536575"/>
            <a:chOff x="1111" y="3777"/>
            <a:chExt cx="1589" cy="338"/>
          </a:xfrm>
        </p:grpSpPr>
        <p:sp>
          <p:nvSpPr>
            <p:cNvPr id="27688" name="AutoShape 33"/>
            <p:cNvSpPr/>
            <p:nvPr/>
          </p:nvSpPr>
          <p:spPr>
            <a:xfrm>
              <a:off x="1111" y="3793"/>
              <a:ext cx="1589" cy="322"/>
            </a:xfrm>
            <a:prstGeom prst="wedgeRoundRectCallout">
              <a:avLst>
                <a:gd name="adj1" fmla="val -57921"/>
                <a:gd name="adj2" fmla="val -45597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20000"/>
                </a:lnSpc>
                <a:spcAft>
                  <a:spcPct val="0"/>
                </a:spcAft>
                <a:buNone/>
              </a:pPr>
              <a:r>
                <a:rPr lang="zh-CN" altLang="en-US" sz="2000" b="1">
                  <a:solidFill>
                    <a:srgbClr val="000000"/>
                  </a:solidFill>
                  <a:ea typeface="楷体_GB2312" pitchFamily="49" charset="-122"/>
                </a:rPr>
                <a:t>还有什么发现吗？</a:t>
              </a:r>
              <a:endParaRPr lang="en-US" altLang="zh-CN" sz="2000" b="1">
                <a:solidFill>
                  <a:srgbClr val="000000"/>
                </a:solidFill>
                <a:ea typeface="楷体_GB2312" pitchFamily="49" charset="-122"/>
              </a:endParaRPr>
            </a:p>
          </p:txBody>
        </p:sp>
        <p:sp>
          <p:nvSpPr>
            <p:cNvPr id="27689" name="Text Box 47"/>
            <p:cNvSpPr/>
            <p:nvPr/>
          </p:nvSpPr>
          <p:spPr>
            <a:xfrm>
              <a:off x="1157" y="3777"/>
              <a:ext cx="128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20000"/>
                </a:lnSpc>
                <a:spcAft>
                  <a:spcPct val="0"/>
                </a:spcAft>
                <a:buNone/>
              </a:pPr>
              <a:endParaRPr lang="en-US" altLang="zh-CN" sz="2000" b="1">
                <a:solidFill>
                  <a:srgbClr val="000000"/>
                </a:solidFill>
                <a:ea typeface="楷体_GB2312" pitchFamily="49" charset="-122"/>
              </a:endParaRPr>
            </a:p>
          </p:txBody>
        </p:sp>
      </p:grpSp>
      <p:sp>
        <p:nvSpPr>
          <p:cNvPr id="27690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7691" name="矩形 1"/>
          <p:cNvSpPr/>
          <p:nvPr/>
        </p:nvSpPr>
        <p:spPr>
          <a:xfrm>
            <a:off x="-25400" y="0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7692" name="TextBox 27"/>
          <p:cNvSpPr/>
          <p:nvPr/>
        </p:nvSpPr>
        <p:spPr>
          <a:xfrm>
            <a:off x="96838" y="65088"/>
            <a:ext cx="2503487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</a:rPr>
              <a:t>11-20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</a:rPr>
              <a:t>各数的认识</a:t>
            </a:r>
            <a:endParaRPr lang="zh-CN" altLang="en-US" sz="20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7693" name="文本框 5"/>
          <p:cNvSpPr/>
          <p:nvPr/>
        </p:nvSpPr>
        <p:spPr>
          <a:xfrm>
            <a:off x="5626100" y="104775"/>
            <a:ext cx="3409950" cy="30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</a:rPr>
              <a:t>人教版数学学科一上册第六单元第一课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 fill="hold"/>
                                        <p:tgtEl>
                                          <p:spTgt spid="276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 fill="hold"/>
                                        <p:tgtEl>
                                          <p:spTgt spid="27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 fill="hold"/>
                                        <p:tgtEl>
                                          <p:spTgt spid="27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 fill="hold"/>
                                        <p:tgtEl>
                                          <p:spTgt spid="27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500" fill="hold"/>
                                        <p:tgtEl>
                                          <p:spTgt spid="276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276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2767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276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 fill="hold"/>
                                        <p:tgtEl>
                                          <p:spTgt spid="276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 fill="hold"/>
                                        <p:tgtEl>
                                          <p:spTgt spid="276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 fill="hold"/>
                                        <p:tgtEl>
                                          <p:spTgt spid="27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276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276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1" dur="500" fill="hold"/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276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276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1000" fill="hold"/>
                                        <p:tgtEl>
                                          <p:spTgt spid="276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7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7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1000" fill="hold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7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1000" fill="hold"/>
                                        <p:tgtEl>
                                          <p:spTgt spid="276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 fill="hold"/>
                                        <p:tgtEl>
                                          <p:spTgt spid="27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6" dur="500" fill="hold"/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107" dur="500" fill="hold"/>
                                        <p:tgtEl>
                                          <p:spTgt spid="276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108" dur="500" fill="hold"/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</p:animClr>
                                    <p:set>
                                      <p:cBhvr>
                                        <p:cTn id="109" dur="500" fill="hold"/>
                                        <p:tgtEl>
                                          <p:spTgt spid="276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5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7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7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1000" fill="hold"/>
                                        <p:tgtEl>
                                          <p:spTgt spid="276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7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7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" dur="1000" fill="hold"/>
                                        <p:tgtEl>
                                          <p:spTgt spid="276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 fill="hold"/>
                                        <p:tgtEl>
                                          <p:spTgt spid="27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8" dur="500" fill="hold"/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139" dur="500" fill="hold"/>
                                        <p:tgtEl>
                                          <p:spTgt spid="276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140" dur="500" fill="hold"/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</p:animClr>
                                    <p:set>
                                      <p:cBhvr>
                                        <p:cTn id="141" dur="500" fill="hold"/>
                                        <p:tgtEl>
                                          <p:spTgt spid="276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3" dur="500" fill="hold"/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144" dur="500" fill="hold"/>
                                        <p:tgtEl>
                                          <p:spTgt spid="276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145" dur="500" fill="hold"/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</p:animClr>
                                    <p:set>
                                      <p:cBhvr>
                                        <p:cTn id="146" dur="500" fill="hold"/>
                                        <p:tgtEl>
                                          <p:spTgt spid="276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5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7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7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1000" fill="hold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7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7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7" dur="1000" fill="hold"/>
                                        <p:tgtEl>
                                          <p:spTgt spid="276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7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7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4" dur="1000" fill="hold"/>
                                        <p:tgtEl>
                                          <p:spTgt spid="276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4" grpId="0" animBg="1"/>
      <p:bldP spid="27674" grpId="1" animBg="1"/>
      <p:bldP spid="27675" grpId="0" animBg="1"/>
      <p:bldP spid="27675" grpId="1" animBg="1"/>
      <p:bldP spid="27676" grpId="0" animBg="1"/>
      <p:bldP spid="27676" grpId="1" animBg="1"/>
      <p:bldP spid="27677" grpId="0" animBg="1"/>
      <p:bldP spid="27677" grpId="1" animBg="1"/>
      <p:bldP spid="27678" grpId="0" animBg="1"/>
      <p:bldP spid="27678" grpId="1" animBg="1"/>
      <p:bldP spid="27678" grpId="2" animBg="1"/>
      <p:bldP spid="27679" grpId="0" animBg="1"/>
      <p:bldP spid="27679" grpId="1" animBg="1"/>
      <p:bldP spid="27679" grpId="2" animBg="1"/>
      <p:bldP spid="27680" grpId="0" animBg="1"/>
      <p:bldP spid="27680" grpId="1" animBg="1"/>
      <p:bldP spid="27680" grpId="2" animBg="1"/>
      <p:bldP spid="27681" grpId="0" animBg="1"/>
      <p:bldP spid="27681" grpId="1" animBg="1"/>
      <p:bldP spid="27681" grpId="2" animBg="1"/>
      <p:bldP spid="27682" grpId="0" animBg="1"/>
      <p:bldP spid="27682" grpId="1" animBg="1"/>
      <p:bldP spid="27682" grpId="2" animBg="1"/>
      <p:bldP spid="27683" grpId="0" animBg="1"/>
      <p:bldP spid="27683" grpId="1" animBg="1"/>
      <p:bldP spid="27683" grpId="2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8674" name="Group 2"/>
          <p:cNvGrpSpPr/>
          <p:nvPr/>
        </p:nvGrpSpPr>
        <p:grpSpPr>
          <a:xfrm>
            <a:off x="2071688" y="1643063"/>
            <a:ext cx="4371975" cy="3635375"/>
            <a:chOff x="0" y="0"/>
            <a:chExt cx="4371975" cy="3635424"/>
          </a:xfrm>
        </p:grpSpPr>
        <p:grpSp>
          <p:nvGrpSpPr>
            <p:cNvPr id="28675" name="Group 3"/>
            <p:cNvGrpSpPr>
              <a:grpSpLocks noChangeAspect="1"/>
            </p:cNvGrpSpPr>
            <p:nvPr/>
          </p:nvGrpSpPr>
          <p:grpSpPr>
            <a:xfrm>
              <a:off x="0" y="0"/>
              <a:ext cx="4371975" cy="3429000"/>
              <a:chOff x="0" y="0"/>
              <a:chExt cx="4371199" cy="3429024"/>
            </a:xfrm>
          </p:grpSpPr>
          <p:pic>
            <p:nvPicPr>
              <p:cNvPr id="28676" name="Picture 88" descr="E:\2012工作项目\人教小学数学教参\图片\铅笔修改.png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2727002" cy="338613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8677" name="Picture 89" descr="E:\2012工作项目\人教小学数学教参\图片\铅笔修改02.pn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306826" y="500066"/>
                <a:ext cx="2064373" cy="2928958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28678" name="矩形 42"/>
            <p:cNvSpPr/>
            <p:nvPr/>
          </p:nvSpPr>
          <p:spPr>
            <a:xfrm>
              <a:off x="2695576" y="333354"/>
              <a:ext cx="1071570" cy="500066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/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00000"/>
                </a:lnSpc>
                <a:spcAft>
                  <a:spcPct val="0"/>
                </a:spcAft>
                <a:buNone/>
              </a:pPr>
              <a:endParaRPr lang="zh-CN" altLang="en-US" sz="3200" b="1">
                <a:solidFill>
                  <a:srgbClr val="993300"/>
                </a:solidFill>
                <a:ea typeface="楷体_GB2312" pitchFamily="49" charset="-122"/>
              </a:endParaRPr>
            </a:p>
          </p:txBody>
        </p:sp>
        <p:sp>
          <p:nvSpPr>
            <p:cNvPr id="28679" name="矩形 43"/>
            <p:cNvSpPr/>
            <p:nvPr/>
          </p:nvSpPr>
          <p:spPr>
            <a:xfrm>
              <a:off x="1857370" y="2928934"/>
              <a:ext cx="552454" cy="500066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/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00000"/>
                </a:lnSpc>
                <a:spcAft>
                  <a:spcPct val="0"/>
                </a:spcAft>
                <a:buNone/>
              </a:pPr>
              <a:endParaRPr lang="zh-CN" altLang="en-US" sz="3200" b="1">
                <a:solidFill>
                  <a:srgbClr val="993300"/>
                </a:solidFill>
                <a:ea typeface="楷体_GB2312" pitchFamily="49" charset="-122"/>
              </a:endParaRPr>
            </a:p>
          </p:txBody>
        </p:sp>
        <p:sp>
          <p:nvSpPr>
            <p:cNvPr id="28680" name="矩形 44"/>
            <p:cNvSpPr/>
            <p:nvPr/>
          </p:nvSpPr>
          <p:spPr>
            <a:xfrm rot="1800000">
              <a:off x="3429491" y="540864"/>
              <a:ext cx="285752" cy="309456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/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00000"/>
                </a:lnSpc>
                <a:spcAft>
                  <a:spcPct val="0"/>
                </a:spcAft>
                <a:buNone/>
              </a:pPr>
              <a:endParaRPr lang="zh-CN" altLang="en-US" sz="3200" b="1">
                <a:solidFill>
                  <a:srgbClr val="993300"/>
                </a:solidFill>
                <a:ea typeface="楷体_GB2312" pitchFamily="49" charset="-122"/>
              </a:endParaRPr>
            </a:p>
          </p:txBody>
        </p:sp>
      </p:grpSp>
      <p:grpSp>
        <p:nvGrpSpPr>
          <p:cNvPr id="28681" name="Group 9"/>
          <p:cNvGrpSpPr/>
          <p:nvPr/>
        </p:nvGrpSpPr>
        <p:grpSpPr>
          <a:xfrm>
            <a:off x="579438" y="1527175"/>
            <a:ext cx="3278187" cy="2973388"/>
            <a:chOff x="0" y="0"/>
            <a:chExt cx="3278187" cy="2972703"/>
          </a:xfrm>
        </p:grpSpPr>
        <p:grpSp>
          <p:nvGrpSpPr>
            <p:cNvPr id="28682" name="Group 10"/>
            <p:cNvGrpSpPr/>
            <p:nvPr/>
          </p:nvGrpSpPr>
          <p:grpSpPr>
            <a:xfrm>
              <a:off x="0" y="0"/>
              <a:ext cx="3278187" cy="2972703"/>
              <a:chOff x="0" y="0"/>
              <a:chExt cx="3278187" cy="2972703"/>
            </a:xfrm>
          </p:grpSpPr>
          <p:grpSp>
            <p:nvGrpSpPr>
              <p:cNvPr id="28683" name="Group 11"/>
              <p:cNvGrpSpPr>
                <a:grpSpLocks noChangeAspect="1"/>
              </p:cNvGrpSpPr>
              <p:nvPr/>
            </p:nvGrpSpPr>
            <p:grpSpPr>
              <a:xfrm>
                <a:off x="0" y="0"/>
                <a:ext cx="3278187" cy="2571750"/>
                <a:chOff x="0" y="0"/>
                <a:chExt cx="4371199" cy="3429024"/>
              </a:xfrm>
            </p:grpSpPr>
            <p:pic>
              <p:nvPicPr>
                <p:cNvPr id="28684" name="Picture 88" descr="E:\2012工作项目\人教小学数学教参\图片\铅笔修改.png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>
                  <a:off x="0" y="0"/>
                  <a:ext cx="2727002" cy="338613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28685" name="Picture 89" descr="E:\2012工作项目\人教小学数学教参\图片\铅笔修改02.png"/>
                <p:cNvPicPr>
                  <a:picLocks noChangeAspect="1"/>
                </p:cNvPicPr>
                <p:nvPr/>
              </p:nvPicPr>
              <p:blipFill>
                <a:blip r:embed="rId3"/>
                <a:srcRect l="3613" t="2438"/>
                <a:stretch>
                  <a:fillRect/>
                </a:stretch>
              </p:blipFill>
              <p:spPr>
                <a:xfrm>
                  <a:off x="2381421" y="571508"/>
                  <a:ext cx="1989778" cy="285751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sp>
            <p:nvSpPr>
              <p:cNvPr id="28686" name="圆角矩形 4"/>
              <p:cNvSpPr/>
              <p:nvPr/>
            </p:nvSpPr>
            <p:spPr>
              <a:xfrm rot="18000000">
                <a:off x="1474002" y="1508224"/>
                <a:ext cx="2500330" cy="428628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noFill/>
              </a:ln>
            </p:spPr>
            <p:txBody>
              <a:bodyPr/>
              <a:lstStyle>
                <a:lvl1pPr marL="171450" indent="-171450" algn="l" defTabSz="685800" rtl="0" eaLnBrk="0" fontAlgn="base" hangingPunct="0">
                  <a:lnSpc>
                    <a:spcPct val="13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 typeface="Arial" panose="020B0604020202020204" pitchFamily="34" charset="0"/>
                  <a:buChar char="●"/>
                  <a:defRPr kumimoji="0" sz="1300" b="0" u="none" kern="1200" spc="150" baseline="0">
                    <a:solidFill>
                      <a:srgbClr val="595959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</a:defRPr>
                </a:lvl1pPr>
                <a:lvl2pPr marL="514350" indent="-171450" algn="l" defTabSz="685800" rtl="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Char char="●"/>
                  <a:tabLst>
                    <a:tab pos="1206500" algn=""/>
                  </a:tabLst>
                  <a:defRPr kumimoji="0" sz="1200" b="0" u="none" kern="1200" spc="150" baseline="0">
                    <a:solidFill>
                      <a:srgbClr val="595959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</a:defRPr>
                </a:lvl2pPr>
                <a:lvl3pPr marL="857250" indent="-171450" algn="l" defTabSz="685800" rtl="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Char char="●"/>
                  <a:tabLst>
                    <a:tab pos="1206500" algn="l"/>
                  </a:tabLst>
                  <a:defRPr kumimoji="0" sz="1200" b="0" u="none" kern="1200" spc="150" baseline="0">
                    <a:solidFill>
                      <a:srgbClr val="595959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</a:defRPr>
                </a:lvl3pPr>
                <a:lvl4pPr marL="1200150" indent="-171450" algn="l" defTabSz="685800" rtl="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ts val="300"/>
                  </a:spcAft>
                  <a:buClrTx/>
                  <a:buSzTx/>
                  <a:buFont typeface="Wingdings" panose="05000000000000000000" pitchFamily="2" charset="2"/>
                  <a:buChar char=""/>
                  <a:tabLst>
                    <a:tab pos="1206500" algn=""/>
                  </a:tabLst>
                  <a:defRPr kumimoji="0" sz="1000" b="0" u="none" kern="1200" spc="150" baseline="0">
                    <a:solidFill>
                      <a:srgbClr val="595959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</a:defRPr>
                </a:lvl4pPr>
                <a:lvl5pPr marL="1543050" indent="-171450" algn="l" defTabSz="685800" rtl="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ts val="300"/>
                  </a:spcAft>
                  <a:buClrTx/>
                  <a:buSzTx/>
                  <a:buFont typeface="Arial" panose="020B0604020202020204" pitchFamily="34" charset="0"/>
                  <a:buChar char="•"/>
                  <a:tabLst>
                    <a:tab pos="1206500" algn="l"/>
                  </a:tabLst>
                  <a:defRPr kumimoji="0" sz="1000" b="0" u="none" kern="1200" spc="150" baseline="0">
                    <a:solidFill>
                      <a:srgbClr val="595959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</a:defRPr>
                </a:lvl5pPr>
              </a:lstStyle>
              <a:p>
                <a:pPr marL="0" lvl="0" indent="0" defTabSz="914400" eaLnBrk="1" hangingPunct="1">
                  <a:lnSpc>
                    <a:spcPct val="100000"/>
                  </a:lnSpc>
                  <a:spcAft>
                    <a:spcPct val="0"/>
                  </a:spcAft>
                  <a:buNone/>
                </a:pPr>
                <a:endParaRPr lang="zh-CN" altLang="en-US" sz="3200" b="1">
                  <a:solidFill>
                    <a:srgbClr val="993300"/>
                  </a:solidFill>
                  <a:ea typeface="楷体_GB2312" pitchFamily="49" charset="-122"/>
                </a:endParaRPr>
              </a:p>
            </p:txBody>
          </p:sp>
        </p:grpSp>
        <p:sp>
          <p:nvSpPr>
            <p:cNvPr id="28687" name="矩形 48"/>
            <p:cNvSpPr/>
            <p:nvPr/>
          </p:nvSpPr>
          <p:spPr>
            <a:xfrm>
              <a:off x="1357322" y="2214578"/>
              <a:ext cx="285752" cy="571504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/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00000"/>
                </a:lnSpc>
                <a:spcAft>
                  <a:spcPct val="0"/>
                </a:spcAft>
                <a:buNone/>
              </a:pPr>
              <a:endParaRPr lang="zh-CN" altLang="en-US" sz="3200" b="1">
                <a:solidFill>
                  <a:srgbClr val="993300"/>
                </a:solidFill>
                <a:ea typeface="楷体_GB2312" pitchFamily="49" charset="-122"/>
              </a:endParaRPr>
            </a:p>
          </p:txBody>
        </p:sp>
      </p:grpSp>
      <p:pic>
        <p:nvPicPr>
          <p:cNvPr id="28688" name="Picture 89" descr="女天使副本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5388" y="654050"/>
            <a:ext cx="1001712" cy="8731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8689" name="Group 20"/>
          <p:cNvGrpSpPr>
            <a:grpSpLocks noChangeAspect="1"/>
          </p:cNvGrpSpPr>
          <p:nvPr/>
        </p:nvGrpSpPr>
        <p:grpSpPr>
          <a:xfrm>
            <a:off x="1928813" y="1643063"/>
            <a:ext cx="5000625" cy="3929062"/>
            <a:chOff x="0" y="0"/>
            <a:chExt cx="5000660" cy="3929090"/>
          </a:xfrm>
        </p:grpSpPr>
        <p:pic>
          <p:nvPicPr>
            <p:cNvPr id="28690" name="Picture 90" descr="E:\2012工作项目\人教小学数学教参\图片\十个球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5000660" cy="224984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691" name="Picture 91" descr="E:\2012工作项目\人教小学数学教参\图片\球.png"/>
            <p:cNvPicPr>
              <a:picLocks noChangeAspect="1"/>
            </p:cNvPicPr>
            <p:nvPr/>
          </p:nvPicPr>
          <p:blipFill>
            <a:blip r:embed="rId6"/>
            <a:srcRect l="47815" t="6073" r="28961" b="33199"/>
            <a:stretch>
              <a:fillRect/>
            </a:stretch>
          </p:blipFill>
          <p:spPr>
            <a:xfrm>
              <a:off x="3429023" y="2214578"/>
              <a:ext cx="789390" cy="92869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692" name="Picture 91" descr="E:\2012工作项目\人教小学数学教参\图片\球.png"/>
            <p:cNvPicPr>
              <a:picLocks noChangeAspect="1"/>
            </p:cNvPicPr>
            <p:nvPr/>
          </p:nvPicPr>
          <p:blipFill>
            <a:blip r:embed="rId6"/>
            <a:srcRect l="47815" t="6073" r="28961" b="33199"/>
            <a:stretch>
              <a:fillRect/>
            </a:stretch>
          </p:blipFill>
          <p:spPr>
            <a:xfrm>
              <a:off x="2357453" y="2214578"/>
              <a:ext cx="789390" cy="92869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693" name="Picture 91" descr="E:\2012工作项目\人教小学数学教参\图片\球.png"/>
            <p:cNvPicPr>
              <a:picLocks noChangeAspect="1"/>
            </p:cNvPicPr>
            <p:nvPr/>
          </p:nvPicPr>
          <p:blipFill>
            <a:blip r:embed="rId6"/>
            <a:srcRect l="47815" t="6073" r="28961" b="33199"/>
            <a:stretch>
              <a:fillRect/>
            </a:stretch>
          </p:blipFill>
          <p:spPr>
            <a:xfrm>
              <a:off x="1285883" y="2214578"/>
              <a:ext cx="789390" cy="92869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694" name="Picture 91" descr="E:\2012工作项目\人教小学数学教参\图片\球.png"/>
            <p:cNvPicPr>
              <a:picLocks noChangeAspect="1"/>
            </p:cNvPicPr>
            <p:nvPr/>
          </p:nvPicPr>
          <p:blipFill>
            <a:blip r:embed="rId6"/>
            <a:srcRect l="47815" t="6073" r="28961" b="33199"/>
            <a:stretch>
              <a:fillRect/>
            </a:stretch>
          </p:blipFill>
          <p:spPr>
            <a:xfrm>
              <a:off x="214313" y="2214578"/>
              <a:ext cx="789390" cy="92869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695" name="Picture 91" descr="E:\2012工作项目\人教小学数学教参\图片\球.png"/>
            <p:cNvPicPr>
              <a:picLocks noChangeAspect="1"/>
            </p:cNvPicPr>
            <p:nvPr/>
          </p:nvPicPr>
          <p:blipFill>
            <a:blip r:embed="rId6"/>
            <a:srcRect l="47815" t="6073" r="28961" b="33199"/>
            <a:stretch>
              <a:fillRect/>
            </a:stretch>
          </p:blipFill>
          <p:spPr>
            <a:xfrm>
              <a:off x="3429023" y="3000396"/>
              <a:ext cx="789390" cy="92869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696" name="Picture 91" descr="E:\2012工作项目\人教小学数学教参\图片\球.png"/>
            <p:cNvPicPr>
              <a:picLocks noChangeAspect="1"/>
            </p:cNvPicPr>
            <p:nvPr/>
          </p:nvPicPr>
          <p:blipFill>
            <a:blip r:embed="rId6"/>
            <a:srcRect l="47815" t="6073" r="28961" b="33199"/>
            <a:stretch>
              <a:fillRect/>
            </a:stretch>
          </p:blipFill>
          <p:spPr>
            <a:xfrm>
              <a:off x="2357453" y="3000396"/>
              <a:ext cx="789390" cy="92869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697" name="Picture 91" descr="E:\2012工作项目\人教小学数学教参\图片\球.png"/>
            <p:cNvPicPr>
              <a:picLocks noChangeAspect="1"/>
            </p:cNvPicPr>
            <p:nvPr/>
          </p:nvPicPr>
          <p:blipFill>
            <a:blip r:embed="rId6"/>
            <a:srcRect l="47815" t="6073" r="28961" b="33199"/>
            <a:stretch>
              <a:fillRect/>
            </a:stretch>
          </p:blipFill>
          <p:spPr>
            <a:xfrm>
              <a:off x="1285883" y="3000396"/>
              <a:ext cx="789390" cy="92869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698" name="Picture 91" descr="E:\2012工作项目\人教小学数学教参\图片\球.png"/>
            <p:cNvPicPr>
              <a:picLocks noChangeAspect="1"/>
            </p:cNvPicPr>
            <p:nvPr/>
          </p:nvPicPr>
          <p:blipFill>
            <a:blip r:embed="rId6"/>
            <a:srcRect l="47815" t="6073" r="28961" b="33199"/>
            <a:stretch>
              <a:fillRect/>
            </a:stretch>
          </p:blipFill>
          <p:spPr>
            <a:xfrm>
              <a:off x="214313" y="3000396"/>
              <a:ext cx="789390" cy="928694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8699" name="Picture 92" descr="E:\2012工作项目\人教小学数学教参\图片\一包新书（10本）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7313" y="1571625"/>
            <a:ext cx="5810250" cy="4357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700" name="Text Box 140"/>
          <p:cNvSpPr/>
          <p:nvPr/>
        </p:nvSpPr>
        <p:spPr>
          <a:xfrm>
            <a:off x="3756025" y="5370513"/>
            <a:ext cx="30956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4000" b="1">
                <a:solidFill>
                  <a:srgbClr val="993300"/>
                </a:solidFill>
                <a:ea typeface="楷体_GB2312" pitchFamily="49" charset="-122"/>
              </a:rPr>
              <a:t>11</a:t>
            </a:r>
            <a:r>
              <a:rPr lang="zh-CN" altLang="en-US" sz="4000" b="1">
                <a:solidFill>
                  <a:srgbClr val="993300"/>
                </a:solidFill>
                <a:ea typeface="楷体_GB2312" pitchFamily="49" charset="-122"/>
              </a:rPr>
              <a:t>支</a:t>
            </a:r>
            <a:endParaRPr lang="zh-CN" altLang="en-US" sz="4000" b="1">
              <a:solidFill>
                <a:srgbClr val="993300"/>
              </a:solidFill>
              <a:ea typeface="楷体_GB2312" pitchFamily="49" charset="-122"/>
            </a:endParaRPr>
          </a:p>
        </p:txBody>
      </p:sp>
      <p:sp>
        <p:nvSpPr>
          <p:cNvPr id="28701" name="Text Box 141"/>
          <p:cNvSpPr/>
          <p:nvPr/>
        </p:nvSpPr>
        <p:spPr>
          <a:xfrm>
            <a:off x="3619500" y="5227638"/>
            <a:ext cx="30956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4000" b="1">
                <a:solidFill>
                  <a:srgbClr val="993300"/>
                </a:solidFill>
                <a:ea typeface="楷体_GB2312" pitchFamily="49" charset="-122"/>
              </a:rPr>
              <a:t>18</a:t>
            </a:r>
            <a:r>
              <a:rPr lang="zh-CN" altLang="en-US" sz="4000" b="1">
                <a:solidFill>
                  <a:srgbClr val="993300"/>
                </a:solidFill>
                <a:ea typeface="楷体_GB2312" pitchFamily="49" charset="-122"/>
              </a:rPr>
              <a:t>个</a:t>
            </a:r>
            <a:endParaRPr lang="zh-CN" altLang="en-US" sz="4000" b="1">
              <a:solidFill>
                <a:srgbClr val="993300"/>
              </a:solidFill>
              <a:ea typeface="楷体_GB2312" pitchFamily="49" charset="-122"/>
            </a:endParaRPr>
          </a:p>
        </p:txBody>
      </p:sp>
      <p:sp>
        <p:nvSpPr>
          <p:cNvPr id="28702" name="Text Box 142"/>
          <p:cNvSpPr/>
          <p:nvPr/>
        </p:nvSpPr>
        <p:spPr>
          <a:xfrm>
            <a:off x="3756025" y="5262563"/>
            <a:ext cx="30956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4000" b="1">
                <a:solidFill>
                  <a:srgbClr val="993300"/>
                </a:solidFill>
                <a:ea typeface="楷体_GB2312" pitchFamily="49" charset="-122"/>
              </a:rPr>
              <a:t>13</a:t>
            </a:r>
            <a:r>
              <a:rPr lang="zh-CN" altLang="en-US" sz="4000" b="1">
                <a:solidFill>
                  <a:srgbClr val="993300"/>
                </a:solidFill>
                <a:ea typeface="楷体_GB2312" pitchFamily="49" charset="-122"/>
              </a:rPr>
              <a:t>本</a:t>
            </a:r>
            <a:endParaRPr lang="zh-CN" altLang="en-US" sz="4000" b="1">
              <a:solidFill>
                <a:srgbClr val="993300"/>
              </a:solidFill>
              <a:ea typeface="楷体_GB2312" pitchFamily="49" charset="-122"/>
            </a:endParaRPr>
          </a:p>
        </p:txBody>
      </p:sp>
      <p:pic>
        <p:nvPicPr>
          <p:cNvPr id="28703" name="Picture 92" descr="E:\2012工作项目\人教小学数学教参\图片\一包新书（10本）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8163" y="3392488"/>
            <a:ext cx="4133850" cy="310038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8704" name="Group 35"/>
          <p:cNvGrpSpPr>
            <a:grpSpLocks noChangeAspect="1"/>
          </p:cNvGrpSpPr>
          <p:nvPr/>
        </p:nvGrpSpPr>
        <p:grpSpPr>
          <a:xfrm>
            <a:off x="5438775" y="1714500"/>
            <a:ext cx="3348038" cy="2630488"/>
            <a:chOff x="0" y="0"/>
            <a:chExt cx="5000660" cy="3929090"/>
          </a:xfrm>
        </p:grpSpPr>
        <p:pic>
          <p:nvPicPr>
            <p:cNvPr id="28705" name="Picture 90" descr="E:\2012工作项目\人教小学数学教参\图片\十个球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5000660" cy="224984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706" name="Picture 91" descr="E:\2012工作项目\人教小学数学教参\图片\球.png"/>
            <p:cNvPicPr>
              <a:picLocks noChangeAspect="1"/>
            </p:cNvPicPr>
            <p:nvPr/>
          </p:nvPicPr>
          <p:blipFill>
            <a:blip r:embed="rId6"/>
            <a:srcRect l="47815" t="6073" r="28961" b="33199"/>
            <a:stretch>
              <a:fillRect/>
            </a:stretch>
          </p:blipFill>
          <p:spPr>
            <a:xfrm>
              <a:off x="3429023" y="2214578"/>
              <a:ext cx="789390" cy="92869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707" name="Picture 91" descr="E:\2012工作项目\人教小学数学教参\图片\球.png"/>
            <p:cNvPicPr>
              <a:picLocks noChangeAspect="1"/>
            </p:cNvPicPr>
            <p:nvPr/>
          </p:nvPicPr>
          <p:blipFill>
            <a:blip r:embed="rId6"/>
            <a:srcRect l="47815" t="6073" r="28961" b="33199"/>
            <a:stretch>
              <a:fillRect/>
            </a:stretch>
          </p:blipFill>
          <p:spPr>
            <a:xfrm>
              <a:off x="2357453" y="2214578"/>
              <a:ext cx="789390" cy="92869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708" name="Picture 91" descr="E:\2012工作项目\人教小学数学教参\图片\球.png"/>
            <p:cNvPicPr>
              <a:picLocks noChangeAspect="1"/>
            </p:cNvPicPr>
            <p:nvPr/>
          </p:nvPicPr>
          <p:blipFill>
            <a:blip r:embed="rId6"/>
            <a:srcRect l="47815" t="6073" r="28961" b="33199"/>
            <a:stretch>
              <a:fillRect/>
            </a:stretch>
          </p:blipFill>
          <p:spPr>
            <a:xfrm>
              <a:off x="1285883" y="2214578"/>
              <a:ext cx="789390" cy="92869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709" name="Picture 91" descr="E:\2012工作项目\人教小学数学教参\图片\球.png"/>
            <p:cNvPicPr>
              <a:picLocks noChangeAspect="1"/>
            </p:cNvPicPr>
            <p:nvPr/>
          </p:nvPicPr>
          <p:blipFill>
            <a:blip r:embed="rId6"/>
            <a:srcRect l="47815" t="6073" r="28961" b="33199"/>
            <a:stretch>
              <a:fillRect/>
            </a:stretch>
          </p:blipFill>
          <p:spPr>
            <a:xfrm>
              <a:off x="214313" y="2214578"/>
              <a:ext cx="789390" cy="92869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710" name="Picture 91" descr="E:\2012工作项目\人教小学数学教参\图片\球.png"/>
            <p:cNvPicPr>
              <a:picLocks noChangeAspect="1"/>
            </p:cNvPicPr>
            <p:nvPr/>
          </p:nvPicPr>
          <p:blipFill>
            <a:blip r:embed="rId6"/>
            <a:srcRect l="47815" t="6073" r="28961" b="33199"/>
            <a:stretch>
              <a:fillRect/>
            </a:stretch>
          </p:blipFill>
          <p:spPr>
            <a:xfrm>
              <a:off x="3429023" y="3000396"/>
              <a:ext cx="789390" cy="92869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711" name="Picture 91" descr="E:\2012工作项目\人教小学数学教参\图片\球.png"/>
            <p:cNvPicPr>
              <a:picLocks noChangeAspect="1"/>
            </p:cNvPicPr>
            <p:nvPr/>
          </p:nvPicPr>
          <p:blipFill>
            <a:blip r:embed="rId6"/>
            <a:srcRect l="47815" t="6073" r="28961" b="33199"/>
            <a:stretch>
              <a:fillRect/>
            </a:stretch>
          </p:blipFill>
          <p:spPr>
            <a:xfrm>
              <a:off x="2357453" y="3000396"/>
              <a:ext cx="789390" cy="92869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712" name="Picture 91" descr="E:\2012工作项目\人教小学数学教参\图片\球.png"/>
            <p:cNvPicPr>
              <a:picLocks noChangeAspect="1"/>
            </p:cNvPicPr>
            <p:nvPr/>
          </p:nvPicPr>
          <p:blipFill>
            <a:blip r:embed="rId6"/>
            <a:srcRect l="47815" t="6073" r="28961" b="33199"/>
            <a:stretch>
              <a:fillRect/>
            </a:stretch>
          </p:blipFill>
          <p:spPr>
            <a:xfrm>
              <a:off x="1285883" y="3000396"/>
              <a:ext cx="789390" cy="92869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713" name="Picture 91" descr="E:\2012工作项目\人教小学数学教参\图片\球.png"/>
            <p:cNvPicPr>
              <a:picLocks noChangeAspect="1"/>
            </p:cNvPicPr>
            <p:nvPr/>
          </p:nvPicPr>
          <p:blipFill>
            <a:blip r:embed="rId6"/>
            <a:srcRect l="47815" t="6073" r="28961" b="33199"/>
            <a:stretch>
              <a:fillRect/>
            </a:stretch>
          </p:blipFill>
          <p:spPr>
            <a:xfrm>
              <a:off x="214313" y="3000396"/>
              <a:ext cx="789390" cy="928694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8714" name="Picture 90" descr="E:\2012工作项目\人教小学数学教参\图片\十个球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188" y="1714500"/>
            <a:ext cx="3348037" cy="15065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715" name="Picture 9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32113" y="3643313"/>
            <a:ext cx="2357437" cy="1619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716" name="Picture 88" descr="E:\2012工作项目\人教小学数学教参\图片\铅笔修改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1563" y="1571625"/>
            <a:ext cx="2259012" cy="28051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8717" name="Group 45"/>
          <p:cNvGrpSpPr/>
          <p:nvPr/>
        </p:nvGrpSpPr>
        <p:grpSpPr>
          <a:xfrm>
            <a:off x="5451475" y="652463"/>
            <a:ext cx="1928813" cy="920750"/>
            <a:chOff x="1051" y="527"/>
            <a:chExt cx="1215" cy="580"/>
          </a:xfrm>
        </p:grpSpPr>
        <p:sp>
          <p:nvSpPr>
            <p:cNvPr id="28718" name="AutoShape 33"/>
            <p:cNvSpPr/>
            <p:nvPr/>
          </p:nvSpPr>
          <p:spPr>
            <a:xfrm>
              <a:off x="1051" y="528"/>
              <a:ext cx="1215" cy="579"/>
            </a:xfrm>
            <a:prstGeom prst="wedgeRoundRectCallout">
              <a:avLst>
                <a:gd name="adj1" fmla="val 58639"/>
                <a:gd name="adj2" fmla="val 8417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20000"/>
                </a:lnSpc>
                <a:spcAft>
                  <a:spcPct val="0"/>
                </a:spcAft>
                <a:buNone/>
              </a:pPr>
              <a:r>
                <a:rPr lang="zh-CN" altLang="en-US" sz="2000" b="1">
                  <a:solidFill>
                    <a:srgbClr val="000000"/>
                  </a:solidFill>
                  <a:ea typeface="楷体_GB2312" pitchFamily="49" charset="-122"/>
                </a:rPr>
                <a:t>让我们一起</a:t>
              </a:r>
              <a:endParaRPr lang="en-US" altLang="zh-CN" sz="2000" b="1">
                <a:solidFill>
                  <a:srgbClr val="000000"/>
                </a:solidFill>
                <a:ea typeface="楷体_GB2312" pitchFamily="49" charset="-122"/>
              </a:endParaRPr>
            </a:p>
            <a:p>
              <a:pPr marL="0" lvl="0" indent="0" defTabSz="914400" eaLnBrk="1" hangingPunct="1">
                <a:lnSpc>
                  <a:spcPct val="120000"/>
                </a:lnSpc>
                <a:spcAft>
                  <a:spcPct val="0"/>
                </a:spcAft>
                <a:buNone/>
              </a:pPr>
              <a:r>
                <a:rPr lang="zh-CN" altLang="en-US" sz="2000" b="1">
                  <a:solidFill>
                    <a:srgbClr val="000000"/>
                  </a:solidFill>
                  <a:ea typeface="楷体_GB2312" pitchFamily="49" charset="-122"/>
                </a:rPr>
                <a:t>数一数。</a:t>
              </a:r>
              <a:endParaRPr lang="en-US" altLang="zh-CN" sz="2000" b="1">
                <a:solidFill>
                  <a:srgbClr val="000000"/>
                </a:solidFill>
                <a:ea typeface="楷体_GB2312" pitchFamily="49" charset="-122"/>
              </a:endParaRPr>
            </a:p>
          </p:txBody>
        </p:sp>
        <p:sp>
          <p:nvSpPr>
            <p:cNvPr id="28719" name="Text Box 47"/>
            <p:cNvSpPr/>
            <p:nvPr/>
          </p:nvSpPr>
          <p:spPr>
            <a:xfrm>
              <a:off x="1066" y="527"/>
              <a:ext cx="210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20000"/>
                </a:lnSpc>
                <a:spcAft>
                  <a:spcPct val="0"/>
                </a:spcAft>
                <a:buNone/>
              </a:pPr>
              <a:endParaRPr lang="en-US" altLang="zh-CN" sz="2000" b="1">
                <a:solidFill>
                  <a:srgbClr val="000000"/>
                </a:solidFill>
                <a:ea typeface="楷体_GB2312" pitchFamily="49" charset="-122"/>
              </a:endParaRPr>
            </a:p>
          </p:txBody>
        </p:sp>
      </p:grpSp>
      <p:sp>
        <p:nvSpPr>
          <p:cNvPr id="28720" name="Rectangle 32"/>
          <p:cNvSpPr/>
          <p:nvPr/>
        </p:nvSpPr>
        <p:spPr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36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8721" name="Group 48"/>
          <p:cNvGrpSpPr/>
          <p:nvPr/>
        </p:nvGrpSpPr>
        <p:grpSpPr>
          <a:xfrm>
            <a:off x="1500188" y="5170488"/>
            <a:ext cx="5214937" cy="1062037"/>
            <a:chOff x="748" y="3323"/>
            <a:chExt cx="3694" cy="997"/>
          </a:xfrm>
        </p:grpSpPr>
        <p:pic>
          <p:nvPicPr>
            <p:cNvPr id="28722" name="Picture 90" descr="女天使副本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48" y="3514"/>
              <a:ext cx="960" cy="8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8723" name="AutoShape 33"/>
            <p:cNvSpPr/>
            <p:nvPr/>
          </p:nvSpPr>
          <p:spPr>
            <a:xfrm>
              <a:off x="1924" y="3323"/>
              <a:ext cx="2518" cy="846"/>
            </a:xfrm>
            <a:prstGeom prst="wedgeRoundRectCallout">
              <a:avLst>
                <a:gd name="adj1" fmla="val -55741"/>
                <a:gd name="adj2" fmla="val 28546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20000"/>
                </a:lnSpc>
                <a:spcAft>
                  <a:spcPct val="0"/>
                </a:spcAft>
                <a:buNone/>
              </a:pPr>
              <a:r>
                <a:rPr lang="zh-CN" altLang="en-US" sz="3600" b="1">
                  <a:solidFill>
                    <a:srgbClr val="000000"/>
                  </a:solidFill>
                  <a:ea typeface="楷体_GB2312" pitchFamily="49" charset="-122"/>
                </a:rPr>
                <a:t>这些都是</a:t>
              </a:r>
              <a:r>
                <a:rPr lang="en-US" altLang="zh-CN" sz="3600" b="1">
                  <a:solidFill>
                    <a:srgbClr val="000000"/>
                  </a:solidFill>
                  <a:ea typeface="楷体_GB2312" pitchFamily="49" charset="-122"/>
                </a:rPr>
                <a:t>1</a:t>
              </a:r>
              <a:r>
                <a:rPr lang="zh-CN" altLang="en-US" sz="3600" b="1">
                  <a:solidFill>
                    <a:srgbClr val="000000"/>
                  </a:solidFill>
                  <a:ea typeface="楷体_GB2312" pitchFamily="49" charset="-122"/>
                </a:rPr>
                <a:t>个</a:t>
              </a:r>
              <a:r>
                <a:rPr lang="zh-CN" altLang="en-US" sz="3600" b="1">
                  <a:solidFill>
                    <a:srgbClr val="990000"/>
                  </a:solidFill>
                  <a:ea typeface="楷体_GB2312" pitchFamily="49" charset="-122"/>
                </a:rPr>
                <a:t>十</a:t>
              </a:r>
              <a:r>
                <a:rPr lang="zh-CN" altLang="en-US" sz="3600" b="1">
                  <a:solidFill>
                    <a:srgbClr val="000000"/>
                  </a:solidFill>
                  <a:ea typeface="楷体_GB2312" pitchFamily="49" charset="-122"/>
                </a:rPr>
                <a:t>。</a:t>
              </a:r>
              <a:endParaRPr lang="en-US" altLang="zh-CN" sz="3600" b="1">
                <a:solidFill>
                  <a:srgbClr val="000000"/>
                </a:solidFill>
                <a:ea typeface="楷体_GB2312" pitchFamily="49" charset="-122"/>
              </a:endParaRPr>
            </a:p>
          </p:txBody>
        </p:sp>
      </p:grpSp>
      <p:sp>
        <p:nvSpPr>
          <p:cNvPr id="28724" name="矩形 1"/>
          <p:cNvSpPr/>
          <p:nvPr/>
        </p:nvSpPr>
        <p:spPr>
          <a:xfrm>
            <a:off x="-220662" y="6710363"/>
            <a:ext cx="9144000" cy="563562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8725" name="矩形 1"/>
          <p:cNvSpPr/>
          <p:nvPr/>
        </p:nvSpPr>
        <p:spPr>
          <a:xfrm>
            <a:off x="0" y="-52387"/>
            <a:ext cx="9144000" cy="563562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8726" name="TextBox 27"/>
          <p:cNvSpPr/>
          <p:nvPr/>
        </p:nvSpPr>
        <p:spPr>
          <a:xfrm>
            <a:off x="96838" y="65088"/>
            <a:ext cx="2503487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</a:rPr>
              <a:t>11-20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</a:rPr>
              <a:t>各数的认识</a:t>
            </a:r>
            <a:endParaRPr lang="zh-CN" altLang="en-US" sz="20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727" name="文本框 5"/>
          <p:cNvSpPr/>
          <p:nvPr/>
        </p:nvSpPr>
        <p:spPr>
          <a:xfrm>
            <a:off x="5626100" y="104775"/>
            <a:ext cx="3409950" cy="30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</a:rPr>
              <a:t>人教版数学学科一上册第六单元第一课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728" name="Rectangle 28"/>
          <p:cNvSpPr/>
          <p:nvPr/>
        </p:nvSpPr>
        <p:spPr>
          <a:xfrm>
            <a:off x="584200" y="5445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4000" b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sym typeface="微软雅黑" panose="020B0503020204020204" pitchFamily="34" charset="-122"/>
              </a:rPr>
              <a:t>三、知识运用</a:t>
            </a:r>
            <a:endParaRPr lang="zh-CN" altLang="en-US" sz="4000" b="1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 fill="hold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 fill="hold"/>
                                        <p:tgtEl>
                                          <p:spTgt spid="28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 fill="hold"/>
                                        <p:tgtEl>
                                          <p:spTgt spid="28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 fill="hold"/>
                                        <p:tgtEl>
                                          <p:spTgt spid="28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 fill="hold"/>
                                        <p:tgtEl>
                                          <p:spTgt spid="28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53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500" fill="hold"/>
                                        <p:tgtEl>
                                          <p:spTgt spid="287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3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500" fill="hold"/>
                                        <p:tgtEl>
                                          <p:spTgt spid="287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8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8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8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8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 fill="hold"/>
                                        <p:tgtEl>
                                          <p:spTgt spid="28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00" grpId="0" animBg="1"/>
      <p:bldP spid="28700" grpId="1" animBg="1"/>
      <p:bldP spid="28701" grpId="0" animBg="1"/>
      <p:bldP spid="28701" grpId="1" animBg="1"/>
      <p:bldP spid="28702" grpId="0" animBg="1"/>
      <p:bldP spid="28702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9698" name="Group 13"/>
          <p:cNvGrpSpPr/>
          <p:nvPr/>
        </p:nvGrpSpPr>
        <p:grpSpPr>
          <a:xfrm>
            <a:off x="4748213" y="1970088"/>
            <a:ext cx="3352800" cy="3192462"/>
            <a:chOff x="0" y="0"/>
            <a:chExt cx="2477" cy="2473"/>
          </a:xfrm>
        </p:grpSpPr>
        <p:grpSp>
          <p:nvGrpSpPr>
            <p:cNvPr id="29699" name="Group 14"/>
            <p:cNvGrpSpPr>
              <a:grpSpLocks noChangeAspect="1"/>
            </p:cNvGrpSpPr>
            <p:nvPr/>
          </p:nvGrpSpPr>
          <p:grpSpPr>
            <a:xfrm>
              <a:off x="0" y="0"/>
              <a:ext cx="2477" cy="2473"/>
              <a:chOff x="0" y="0"/>
              <a:chExt cx="2477" cy="2473"/>
            </a:xfrm>
          </p:grpSpPr>
          <p:pic>
            <p:nvPicPr>
              <p:cNvPr id="29700" name="Picture 17" descr="铃铛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18002"/>
              </a:blip>
              <a:srcRect l="30713" t="15379" r="57497" b="77460"/>
              <a:stretch>
                <a:fillRect/>
              </a:stretch>
            </p:blipFill>
            <p:spPr>
              <a:xfrm rot="1620000">
                <a:off x="633" y="2009"/>
                <a:ext cx="524" cy="45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9701" name="Picture 18" descr="铃铛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18002"/>
              </a:blip>
              <a:srcRect l="30713" t="15379" r="57497" b="77460"/>
              <a:stretch>
                <a:fillRect/>
              </a:stretch>
            </p:blipFill>
            <p:spPr>
              <a:xfrm rot="18540000">
                <a:off x="1815" y="1581"/>
                <a:ext cx="542" cy="43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9702" name="Picture 19" descr="铃铛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18002"/>
              </a:blip>
              <a:srcRect l="30713" t="15379" r="57497" b="77460"/>
              <a:stretch>
                <a:fillRect/>
              </a:stretch>
            </p:blipFill>
            <p:spPr>
              <a:xfrm rot="9600000">
                <a:off x="668" y="0"/>
                <a:ext cx="524" cy="45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9703" name="Picture 20" descr="铃铛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18002"/>
              </a:blip>
              <a:srcRect l="30713" t="15379" r="57497" b="77460"/>
              <a:stretch>
                <a:fillRect/>
              </a:stretch>
            </p:blipFill>
            <p:spPr>
              <a:xfrm rot="7500000">
                <a:off x="165" y="364"/>
                <a:ext cx="542" cy="44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9704" name="Picture 21" descr="铃铛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18002"/>
              </a:blip>
              <a:srcRect l="30713" t="15379" r="57497" b="77460"/>
              <a:stretch>
                <a:fillRect/>
              </a:stretch>
            </p:blipFill>
            <p:spPr>
              <a:xfrm rot="20160000">
                <a:off x="1314" y="2018"/>
                <a:ext cx="524" cy="45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9705" name="Picture 22" descr="铃铛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18002"/>
              </a:blip>
              <a:srcRect l="30713" t="15379" r="57497" b="77460"/>
              <a:stretch>
                <a:fillRect/>
              </a:stretch>
            </p:blipFill>
            <p:spPr>
              <a:xfrm rot="14220000">
                <a:off x="1776" y="365"/>
                <a:ext cx="542" cy="44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9706" name="Picture 23" descr="铃铛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18002"/>
              </a:blip>
              <a:srcRect l="30713" t="15379" r="57497" b="77460"/>
              <a:stretch>
                <a:fillRect/>
              </a:stretch>
            </p:blipFill>
            <p:spPr>
              <a:xfrm rot="16200000">
                <a:off x="1986" y="958"/>
                <a:ext cx="542" cy="44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9707" name="Picture 24" descr="铃铛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18002"/>
              </a:blip>
              <a:srcRect l="30713" t="15379" r="57497" b="77460"/>
              <a:stretch>
                <a:fillRect/>
              </a:stretch>
            </p:blipFill>
            <p:spPr>
              <a:xfrm rot="5400000">
                <a:off x="-51" y="971"/>
                <a:ext cx="542" cy="44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9708" name="Picture 25" descr="铃铛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18002"/>
              </a:blip>
              <a:srcRect l="30713" t="15379" r="57497" b="77460"/>
              <a:stretch>
                <a:fillRect/>
              </a:stretch>
            </p:blipFill>
            <p:spPr>
              <a:xfrm rot="12360000">
                <a:off x="1279" y="6"/>
                <a:ext cx="524" cy="45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9709" name="Picture 26" descr="铃铛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18002"/>
              </a:blip>
              <a:srcRect l="30713" t="15379" r="57497" b="77460"/>
              <a:stretch>
                <a:fillRect/>
              </a:stretch>
            </p:blipFill>
            <p:spPr>
              <a:xfrm rot="3540000">
                <a:off x="110" y="1588"/>
                <a:ext cx="542" cy="44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29710" name="Oval 27"/>
            <p:cNvSpPr/>
            <p:nvPr/>
          </p:nvSpPr>
          <p:spPr>
            <a:xfrm>
              <a:off x="373" y="343"/>
              <a:ext cx="1731" cy="1791"/>
            </a:xfrm>
            <a:prstGeom prst="ellipse">
              <a:avLst/>
            </a:prstGeom>
            <a:noFill/>
            <a:ln w="635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00000"/>
                </a:lnSpc>
                <a:spcAft>
                  <a:spcPct val="0"/>
                </a:spcAft>
                <a:buNone/>
              </a:pPr>
              <a:endParaRPr lang="zh-CN" altLang="en-US" sz="3200" b="1">
                <a:solidFill>
                  <a:srgbClr val="993300"/>
                </a:solidFill>
                <a:ea typeface="楷体_GB2312" pitchFamily="49" charset="-122"/>
              </a:endParaRPr>
            </a:p>
          </p:txBody>
        </p:sp>
      </p:grpSp>
      <p:pic>
        <p:nvPicPr>
          <p:cNvPr id="29711" name="Picture 89" descr="女天使副本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3450" y="725488"/>
            <a:ext cx="1524000" cy="12795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9712" name="Group 45"/>
          <p:cNvGrpSpPr/>
          <p:nvPr/>
        </p:nvGrpSpPr>
        <p:grpSpPr>
          <a:xfrm>
            <a:off x="5395913" y="920750"/>
            <a:ext cx="1928812" cy="1122363"/>
            <a:chOff x="1016" y="527"/>
            <a:chExt cx="1215" cy="1300"/>
          </a:xfrm>
        </p:grpSpPr>
        <p:sp>
          <p:nvSpPr>
            <p:cNvPr id="29713" name="AutoShape 33"/>
            <p:cNvSpPr/>
            <p:nvPr/>
          </p:nvSpPr>
          <p:spPr>
            <a:xfrm>
              <a:off x="1016" y="796"/>
              <a:ext cx="1215" cy="1031"/>
            </a:xfrm>
            <a:prstGeom prst="wedgeRoundRectCallout">
              <a:avLst>
                <a:gd name="adj1" fmla="val 58639"/>
                <a:gd name="adj2" fmla="val 8417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20000"/>
                </a:lnSpc>
                <a:spcAft>
                  <a:spcPct val="0"/>
                </a:spcAft>
                <a:buNone/>
              </a:pPr>
              <a:r>
                <a:rPr lang="zh-CN" altLang="en-US" sz="2000" b="1">
                  <a:solidFill>
                    <a:srgbClr val="000000"/>
                  </a:solidFill>
                  <a:ea typeface="楷体_GB2312" pitchFamily="49" charset="-122"/>
                </a:rPr>
                <a:t>让我们一起</a:t>
              </a:r>
              <a:endParaRPr lang="en-US" altLang="zh-CN" sz="2000" b="1">
                <a:solidFill>
                  <a:srgbClr val="000000"/>
                </a:solidFill>
                <a:ea typeface="楷体_GB2312" pitchFamily="49" charset="-122"/>
              </a:endParaRPr>
            </a:p>
            <a:p>
              <a:pPr marL="0" lvl="0" indent="0" defTabSz="914400" eaLnBrk="1" hangingPunct="1">
                <a:lnSpc>
                  <a:spcPct val="120000"/>
                </a:lnSpc>
                <a:spcAft>
                  <a:spcPct val="0"/>
                </a:spcAft>
                <a:buNone/>
              </a:pPr>
              <a:r>
                <a:rPr lang="zh-CN" altLang="en-US" sz="2000" b="1">
                  <a:solidFill>
                    <a:srgbClr val="000000"/>
                  </a:solidFill>
                  <a:ea typeface="楷体_GB2312" pitchFamily="49" charset="-122"/>
                </a:rPr>
                <a:t>数一数。</a:t>
              </a:r>
              <a:endParaRPr lang="en-US" altLang="zh-CN" sz="2000" b="1">
                <a:solidFill>
                  <a:srgbClr val="000000"/>
                </a:solidFill>
                <a:ea typeface="楷体_GB2312" pitchFamily="49" charset="-122"/>
              </a:endParaRPr>
            </a:p>
          </p:txBody>
        </p:sp>
        <p:sp>
          <p:nvSpPr>
            <p:cNvPr id="29714" name="Text Box 47"/>
            <p:cNvSpPr/>
            <p:nvPr/>
          </p:nvSpPr>
          <p:spPr>
            <a:xfrm>
              <a:off x="1066" y="527"/>
              <a:ext cx="210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20000"/>
                </a:lnSpc>
                <a:spcAft>
                  <a:spcPct val="0"/>
                </a:spcAft>
                <a:buNone/>
              </a:pPr>
              <a:endParaRPr lang="en-US" altLang="zh-CN" sz="2000" b="1">
                <a:solidFill>
                  <a:srgbClr val="000000"/>
                </a:solidFill>
                <a:ea typeface="楷体_GB2312" pitchFamily="49" charset="-122"/>
              </a:endParaRPr>
            </a:p>
          </p:txBody>
        </p:sp>
      </p:grpSp>
      <p:sp>
        <p:nvSpPr>
          <p:cNvPr id="29715" name="Rectangle 32"/>
          <p:cNvSpPr/>
          <p:nvPr/>
        </p:nvSpPr>
        <p:spPr>
          <a:xfrm>
            <a:off x="307975" y="51276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36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9716" name="Group 48"/>
          <p:cNvGrpSpPr/>
          <p:nvPr/>
        </p:nvGrpSpPr>
        <p:grpSpPr>
          <a:xfrm>
            <a:off x="1647825" y="4795838"/>
            <a:ext cx="4873625" cy="1279525"/>
            <a:chOff x="748" y="3514"/>
            <a:chExt cx="3070" cy="806"/>
          </a:xfrm>
        </p:grpSpPr>
        <p:pic>
          <p:nvPicPr>
            <p:cNvPr id="29717" name="Picture 90" descr="女天使副本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8" y="3514"/>
              <a:ext cx="960" cy="8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9718" name="AutoShape 33"/>
            <p:cNvSpPr/>
            <p:nvPr/>
          </p:nvSpPr>
          <p:spPr>
            <a:xfrm>
              <a:off x="1835" y="3695"/>
              <a:ext cx="1983" cy="528"/>
            </a:xfrm>
            <a:prstGeom prst="wedgeRoundRectCallout">
              <a:avLst>
                <a:gd name="adj1" fmla="val -56954"/>
                <a:gd name="adj2" fmla="val 21727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20000"/>
                </a:lnSpc>
                <a:spcAft>
                  <a:spcPct val="0"/>
                </a:spcAft>
                <a:buNone/>
              </a:pPr>
              <a:r>
                <a:rPr lang="en-US" altLang="zh-CN" sz="3600" b="1">
                  <a:solidFill>
                    <a:srgbClr val="000000"/>
                  </a:solidFill>
                  <a:ea typeface="楷体_GB2312" pitchFamily="49" charset="-122"/>
                </a:rPr>
                <a:t>2</a:t>
              </a:r>
              <a:r>
                <a:rPr lang="zh-CN" altLang="en-US" sz="3600" b="1">
                  <a:solidFill>
                    <a:srgbClr val="000000"/>
                  </a:solidFill>
                  <a:ea typeface="楷体_GB2312" pitchFamily="49" charset="-122"/>
                </a:rPr>
                <a:t>个十是</a:t>
              </a:r>
              <a:r>
                <a:rPr lang="en-US" altLang="zh-CN" sz="3600" b="1">
                  <a:solidFill>
                    <a:srgbClr val="000000"/>
                  </a:solidFill>
                  <a:ea typeface="楷体_GB2312" pitchFamily="49" charset="-122"/>
                </a:rPr>
                <a:t>20</a:t>
              </a:r>
              <a:r>
                <a:rPr lang="zh-CN" altLang="en-US" sz="3600" b="1">
                  <a:solidFill>
                    <a:srgbClr val="000000"/>
                  </a:solidFill>
                  <a:ea typeface="楷体_GB2312" pitchFamily="49" charset="-122"/>
                </a:rPr>
                <a:t>。</a:t>
              </a:r>
              <a:endParaRPr lang="en-US" altLang="zh-CN" sz="3600" b="1">
                <a:solidFill>
                  <a:srgbClr val="000000"/>
                </a:solidFill>
                <a:ea typeface="楷体_GB2312" pitchFamily="49" charset="-122"/>
              </a:endParaRPr>
            </a:p>
          </p:txBody>
        </p:sp>
      </p:grpSp>
      <p:pic>
        <p:nvPicPr>
          <p:cNvPr id="29719" name="Picture 17" descr="铃铛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2"/>
          </a:blip>
          <a:srcRect l="30713" t="15379" r="57497" b="77460"/>
          <a:stretch>
            <a:fillRect/>
          </a:stretch>
        </p:blipFill>
        <p:spPr>
          <a:xfrm rot="1620000">
            <a:off x="1900238" y="4564063"/>
            <a:ext cx="709612" cy="585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20" name="Picture 18" descr="铃铛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2"/>
          </a:blip>
          <a:srcRect l="30713" t="15379" r="57497" b="77460"/>
          <a:stretch>
            <a:fillRect/>
          </a:stretch>
        </p:blipFill>
        <p:spPr>
          <a:xfrm rot="18540000">
            <a:off x="3513138" y="3992563"/>
            <a:ext cx="700087" cy="593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21" name="Picture 19" descr="铃铛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2"/>
          </a:blip>
          <a:srcRect l="30713" t="15379" r="57497" b="77460"/>
          <a:stretch>
            <a:fillRect/>
          </a:stretch>
        </p:blipFill>
        <p:spPr>
          <a:xfrm rot="9600000">
            <a:off x="1947863" y="1970088"/>
            <a:ext cx="709612" cy="587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22" name="Picture 20" descr="铃铛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2"/>
          </a:blip>
          <a:srcRect l="30713" t="15379" r="57497" b="77460"/>
          <a:stretch>
            <a:fillRect/>
          </a:stretch>
        </p:blipFill>
        <p:spPr>
          <a:xfrm rot="7500000">
            <a:off x="1284288" y="2424113"/>
            <a:ext cx="698500" cy="596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23" name="Picture 21" descr="铃铛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2"/>
          </a:blip>
          <a:srcRect l="30713" t="15379" r="57497" b="77460"/>
          <a:stretch>
            <a:fillRect/>
          </a:stretch>
        </p:blipFill>
        <p:spPr>
          <a:xfrm rot="20160000">
            <a:off x="2822575" y="4575175"/>
            <a:ext cx="708025" cy="587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24" name="Picture 22" descr="铃铛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2"/>
          </a:blip>
          <a:srcRect l="30713" t="15379" r="57497" b="77460"/>
          <a:stretch>
            <a:fillRect/>
          </a:stretch>
        </p:blipFill>
        <p:spPr>
          <a:xfrm rot="14220000">
            <a:off x="3463925" y="2427288"/>
            <a:ext cx="700088" cy="5953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25" name="Picture 23" descr="铃铛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2"/>
          </a:blip>
          <a:srcRect l="15379" t="57497" r="77460" b="30713"/>
          <a:stretch>
            <a:fillRect/>
          </a:stretch>
        </p:blipFill>
        <p:spPr>
          <a:xfrm>
            <a:off x="3800475" y="3141663"/>
            <a:ext cx="595313" cy="698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26" name="Picture 24" descr="铃铛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2"/>
          </a:blip>
          <a:srcRect l="77460" t="30713" r="15379" b="57497"/>
          <a:stretch>
            <a:fillRect/>
          </a:stretch>
        </p:blipFill>
        <p:spPr>
          <a:xfrm>
            <a:off x="1042988" y="3157538"/>
            <a:ext cx="595312" cy="7000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27" name="Picture 25" descr="铃铛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2"/>
          </a:blip>
          <a:srcRect l="30713" t="15379" r="57497" b="77460"/>
          <a:stretch>
            <a:fillRect/>
          </a:stretch>
        </p:blipFill>
        <p:spPr>
          <a:xfrm rot="12360000">
            <a:off x="2774950" y="1978025"/>
            <a:ext cx="708025" cy="587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28" name="Picture 26" descr="铃铛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2"/>
          </a:blip>
          <a:srcRect l="30713" t="15379" r="57497" b="77460"/>
          <a:stretch>
            <a:fillRect/>
          </a:stretch>
        </p:blipFill>
        <p:spPr>
          <a:xfrm rot="3540000">
            <a:off x="1209675" y="4006850"/>
            <a:ext cx="700088" cy="595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29" name="Oval 27"/>
          <p:cNvSpPr/>
          <p:nvPr/>
        </p:nvSpPr>
        <p:spPr>
          <a:xfrm>
            <a:off x="1547813" y="2413000"/>
            <a:ext cx="2343150" cy="2311400"/>
          </a:xfrm>
          <a:prstGeom prst="ellipse">
            <a:avLst/>
          </a:prstGeom>
          <a:noFill/>
          <a:ln w="635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3200" b="1">
              <a:solidFill>
                <a:srgbClr val="993300"/>
              </a:solidFill>
              <a:ea typeface="楷体_GB2312" pitchFamily="49" charset="-122"/>
            </a:endParaRPr>
          </a:p>
        </p:txBody>
      </p:sp>
      <p:sp>
        <p:nvSpPr>
          <p:cNvPr id="29730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9731" name="矩形 1"/>
          <p:cNvSpPr/>
          <p:nvPr/>
        </p:nvSpPr>
        <p:spPr>
          <a:xfrm>
            <a:off x="0" y="-50800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9732" name="TextBox 27"/>
          <p:cNvSpPr/>
          <p:nvPr/>
        </p:nvSpPr>
        <p:spPr>
          <a:xfrm>
            <a:off x="96838" y="65088"/>
            <a:ext cx="2503487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</a:rPr>
              <a:t>11-20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</a:rPr>
              <a:t>各数的认识</a:t>
            </a:r>
            <a:endParaRPr lang="zh-CN" altLang="en-US" sz="20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9733" name="文本框 5"/>
          <p:cNvSpPr/>
          <p:nvPr/>
        </p:nvSpPr>
        <p:spPr>
          <a:xfrm>
            <a:off x="5626100" y="104775"/>
            <a:ext cx="3409950" cy="30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</a:rPr>
              <a:t>人教版数学学科一上册第六单元第一课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9734" name="Rectangle 28"/>
          <p:cNvSpPr/>
          <p:nvPr/>
        </p:nvSpPr>
        <p:spPr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4000" b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sym typeface="微软雅黑" panose="020B0503020204020204" pitchFamily="34" charset="-122"/>
              </a:rPr>
              <a:t>三、知识运用</a:t>
            </a:r>
            <a:endParaRPr lang="zh-CN" altLang="en-US" sz="4000" b="1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 fill="hold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 fill="hold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 fill="hold"/>
                                        <p:tgtEl>
                                          <p:spTgt spid="297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>
                                      <p:cBhvr>
                                        <p:cTn id="16" dur="indefinite" fill="hold"/>
                                        <p:tgtEl>
                                          <p:spTgt spid="29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>
                                      <p:cBhvr>
                                        <p:cTn id="21" dur="indefinite" fill="hold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>
                                      <p:cBhvr>
                                        <p:cTn id="26" dur="indefinite" fill="hold"/>
                                        <p:tgtEl>
                                          <p:spTgt spid="29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>
                                      <p:cBhvr>
                                        <p:cTn id="31" dur="indefinite" fill="hold"/>
                                        <p:tgtEl>
                                          <p:spTgt spid="29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 fill="hold"/>
                                        <p:tgtEl>
                                          <p:spTgt spid="297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>
                                      <p:cBhvr>
                                        <p:cTn id="36" dur="indefinite" fill="hold"/>
                                        <p:tgtEl>
                                          <p:spTgt spid="29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indefinite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>
                                      <p:cBhvr>
                                        <p:cTn id="41" dur="indefinite" fill="hold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 fill="hold"/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>
                                      <p:cBhvr>
                                        <p:cTn id="46" dur="indefinite" fill="hold"/>
                                        <p:tgtEl>
                                          <p:spTgt spid="29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indefinite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>
                                      <p:cBhvr>
                                        <p:cTn id="51" dur="indefinite" fill="hold"/>
                                        <p:tgtEl>
                                          <p:spTgt spid="29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indefinite" fill="hold"/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>
                                      <p:cBhvr>
                                        <p:cTn id="56" dur="indefinite" fill="hold"/>
                                        <p:tgtEl>
                                          <p:spTgt spid="29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indefinite" fill="hold"/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4"/>
                                      </p:to>
                                    </p:set>
                                    <p:animEffect filter="image">
                                      <p:cBhvr>
                                        <p:cTn id="61" dur="indefinite" fill="hold"/>
                                        <p:tgtEl>
                                          <p:spTgt spid="29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 fill="hold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2291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2292" name="TextBox 27"/>
          <p:cNvSpPr/>
          <p:nvPr/>
        </p:nvSpPr>
        <p:spPr>
          <a:xfrm>
            <a:off x="96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</a:rPr>
              <a:t>11-20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</a:rPr>
              <a:t>各数的认识</a:t>
            </a:r>
            <a:endParaRPr lang="zh-CN" altLang="en-US" sz="20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293" name="文本框 5"/>
          <p:cNvSpPr/>
          <p:nvPr/>
        </p:nvSpPr>
        <p:spPr>
          <a:xfrm>
            <a:off x="4965700" y="104775"/>
            <a:ext cx="4070350" cy="30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</a:rPr>
              <a:t>人教版数学学科一上册第六单元第一课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294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 w="12700" cap="flat" cmpd="sng">
            <a:solidFill>
              <a:srgbClr val="0070C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2295" name="文本框 1"/>
          <p:cNvSpPr/>
          <p:nvPr/>
        </p:nvSpPr>
        <p:spPr>
          <a:xfrm>
            <a:off x="339725" y="735013"/>
            <a:ext cx="1889125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BA55"/>
                </a:solidFill>
                <a:sym typeface="微软雅黑" panose="020B0503020204020204" pitchFamily="34" charset="-122"/>
              </a:rPr>
              <a:t>目 录</a:t>
            </a:r>
            <a:endParaRPr lang="zh-CN" altLang="en-US" sz="3600">
              <a:solidFill>
                <a:srgbClr val="FFBA55"/>
              </a:solidFill>
              <a:sym typeface="微软雅黑" panose="020B0503020204020204" pitchFamily="34" charset="-122"/>
            </a:endParaRPr>
          </a:p>
        </p:txBody>
      </p:sp>
      <p:sp>
        <p:nvSpPr>
          <p:cNvPr id="12296" name="文本框 2"/>
          <p:cNvSpPr/>
          <p:nvPr/>
        </p:nvSpPr>
        <p:spPr>
          <a:xfrm>
            <a:off x="203200" y="1495425"/>
            <a:ext cx="1889125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1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</a:t>
            </a:r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学习数数</a:t>
            </a:r>
            <a:endParaRPr lang="en-US" altLang="zh-CN" sz="2000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sym typeface="微软雅黑" panose="020B0503020204020204" pitchFamily="34" charset="-122"/>
            </a:endParaRPr>
          </a:p>
        </p:txBody>
      </p:sp>
      <p:sp>
        <p:nvSpPr>
          <p:cNvPr id="12297" name="文本框 6">
            <a:hlinkClick r:id="rId1" action="ppaction://hlinksldjump"/>
          </p:cNvPr>
          <p:cNvSpPr/>
          <p:nvPr/>
        </p:nvSpPr>
        <p:spPr>
          <a:xfrm>
            <a:off x="203200" y="1801813"/>
            <a:ext cx="2284413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Tx/>
              <a:buSzPct val="100000"/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2</a:t>
            </a:r>
            <a:r>
              <a:rPr lang="zh-CN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、捆一捆认一认</a:t>
            </a:r>
            <a:endParaRPr lang="zh-CN" altLang="en-US" sz="2000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12298" name="文本框 9">
            <a:hlinkClick r:id="rId2" action="ppaction://hlinksldjump"/>
          </p:cNvPr>
          <p:cNvSpPr/>
          <p:nvPr/>
        </p:nvSpPr>
        <p:spPr>
          <a:xfrm>
            <a:off x="203200" y="2506663"/>
            <a:ext cx="4398963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Tx/>
              <a:buSzPct val="100000"/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4</a:t>
            </a:r>
            <a:r>
              <a:rPr lang="zh-CN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</a:t>
            </a:r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11</a:t>
            </a:r>
            <a:r>
              <a:rPr lang="zh-CN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的组成读作写作</a:t>
            </a:r>
            <a:endParaRPr lang="zh-CN" altLang="en-US" sz="2000">
              <a:solidFill>
                <a:srgbClr val="FFBA55"/>
              </a:solidFill>
              <a:sym typeface="微软雅黑" panose="020B0503020204020204" pitchFamily="34" charset="-122"/>
            </a:endParaRPr>
          </a:p>
        </p:txBody>
      </p:sp>
      <p:sp>
        <p:nvSpPr>
          <p:cNvPr id="12299" name="文本框 10">
            <a:hlinkClick r:id="rId3" action="ppaction://hlinksldjump"/>
          </p:cNvPr>
          <p:cNvSpPr/>
          <p:nvPr/>
        </p:nvSpPr>
        <p:spPr>
          <a:xfrm>
            <a:off x="203200" y="2108200"/>
            <a:ext cx="2359025" cy="398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Tx/>
              <a:buSzPct val="100000"/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3</a:t>
            </a:r>
            <a:r>
              <a:rPr lang="zh-CN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、捆一捆认一认</a:t>
            </a:r>
            <a:endParaRPr lang="zh-CN" altLang="en-US" sz="2000">
              <a:solidFill>
                <a:srgbClr val="FFBA55"/>
              </a:solidFill>
              <a:sym typeface="微软雅黑" panose="020B0503020204020204" pitchFamily="34" charset="-122"/>
            </a:endParaRPr>
          </a:p>
        </p:txBody>
      </p:sp>
      <p:sp>
        <p:nvSpPr>
          <p:cNvPr id="12300" name="文本框 14">
            <a:hlinkClick r:id="rId4" action="ppaction://hlinksldjump"/>
          </p:cNvPr>
          <p:cNvSpPr/>
          <p:nvPr/>
        </p:nvSpPr>
        <p:spPr>
          <a:xfrm>
            <a:off x="203200" y="2830513"/>
            <a:ext cx="4210050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5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</a:t>
            </a:r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12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的组成读作写作</a:t>
            </a:r>
            <a:endParaRPr lang="en-US" altLang="en-US" sz="2000">
              <a:solidFill>
                <a:srgbClr val="FFBA55"/>
              </a:solidFill>
              <a:sym typeface="微软雅黑" panose="020B0503020204020204" pitchFamily="34" charset="-122"/>
            </a:endParaRPr>
          </a:p>
        </p:txBody>
      </p:sp>
      <p:sp>
        <p:nvSpPr>
          <p:cNvPr id="12301" name="文本框 15">
            <a:hlinkClick r:id="rId5" action="ppaction://hlinksldjump"/>
          </p:cNvPr>
          <p:cNvSpPr/>
          <p:nvPr/>
        </p:nvSpPr>
        <p:spPr>
          <a:xfrm>
            <a:off x="203200" y="3228975"/>
            <a:ext cx="36957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6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</a:t>
            </a:r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13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的组成读作写作</a:t>
            </a:r>
            <a:endParaRPr lang="en-US" altLang="en-US" sz="2000">
              <a:solidFill>
                <a:srgbClr val="FFBA55"/>
              </a:solidFill>
              <a:sym typeface="微软雅黑" panose="020B0503020204020204" pitchFamily="34" charset="-122"/>
            </a:endParaRPr>
          </a:p>
        </p:txBody>
      </p:sp>
      <p:sp>
        <p:nvSpPr>
          <p:cNvPr id="12302" name="文本框 16">
            <a:hlinkClick r:id="rId6" action="ppaction://hlinksldjump"/>
          </p:cNvPr>
          <p:cNvSpPr/>
          <p:nvPr/>
        </p:nvSpPr>
        <p:spPr>
          <a:xfrm>
            <a:off x="203200" y="3629025"/>
            <a:ext cx="3695700" cy="398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7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</a:t>
            </a:r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14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的组成读作写作</a:t>
            </a:r>
            <a:endParaRPr lang="en-US" altLang="en-US" sz="2000">
              <a:solidFill>
                <a:srgbClr val="FFBA55"/>
              </a:solidFill>
              <a:sym typeface="微软雅黑" panose="020B0503020204020204" pitchFamily="34" charset="-122"/>
            </a:endParaRPr>
          </a:p>
        </p:txBody>
      </p:sp>
      <p:sp>
        <p:nvSpPr>
          <p:cNvPr id="12303" name="文本框 17">
            <a:hlinkClick r:id="rId7" action="ppaction://hlinksldjump"/>
          </p:cNvPr>
          <p:cNvSpPr/>
          <p:nvPr/>
        </p:nvSpPr>
        <p:spPr>
          <a:xfrm>
            <a:off x="203200" y="3967163"/>
            <a:ext cx="3967163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8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</a:t>
            </a:r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15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的组成读作写作</a:t>
            </a:r>
            <a:endParaRPr lang="en-US" altLang="en-US" sz="2000">
              <a:solidFill>
                <a:srgbClr val="FFBA55"/>
              </a:solidFill>
              <a:sym typeface="微软雅黑" panose="020B0503020204020204" pitchFamily="34" charset="-122"/>
            </a:endParaRPr>
          </a:p>
        </p:txBody>
      </p:sp>
      <p:sp>
        <p:nvSpPr>
          <p:cNvPr id="12304" name="文本框 18">
            <a:hlinkClick r:id="rId8" action="ppaction://hlinksldjump"/>
          </p:cNvPr>
          <p:cNvSpPr/>
          <p:nvPr/>
        </p:nvSpPr>
        <p:spPr>
          <a:xfrm>
            <a:off x="203200" y="4365625"/>
            <a:ext cx="3695700" cy="398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9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</a:t>
            </a:r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16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的组成读作写作</a:t>
            </a:r>
            <a:endParaRPr lang="en-US" altLang="en-US" sz="2000">
              <a:solidFill>
                <a:srgbClr val="FFBA55"/>
              </a:solidFill>
              <a:sym typeface="微软雅黑" panose="020B0503020204020204" pitchFamily="34" charset="-122"/>
            </a:endParaRPr>
          </a:p>
        </p:txBody>
      </p:sp>
      <p:sp>
        <p:nvSpPr>
          <p:cNvPr id="12305" name="文本框 19">
            <a:hlinkClick r:id="rId9" action="ppaction://hlinksldjump"/>
          </p:cNvPr>
          <p:cNvSpPr/>
          <p:nvPr/>
        </p:nvSpPr>
        <p:spPr>
          <a:xfrm>
            <a:off x="203200" y="4764088"/>
            <a:ext cx="3695700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10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</a:t>
            </a:r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17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的组成读作写作</a:t>
            </a:r>
            <a:endParaRPr lang="en-US" altLang="en-US" sz="2000">
              <a:solidFill>
                <a:srgbClr val="FFBA55"/>
              </a:solidFill>
              <a:sym typeface="微软雅黑" panose="020B0503020204020204" pitchFamily="34" charset="-122"/>
            </a:endParaRPr>
          </a:p>
        </p:txBody>
      </p:sp>
      <p:sp>
        <p:nvSpPr>
          <p:cNvPr id="12306" name="文本框 20">
            <a:hlinkClick r:id="rId10" action="ppaction://hlinksldjump"/>
          </p:cNvPr>
          <p:cNvSpPr/>
          <p:nvPr/>
        </p:nvSpPr>
        <p:spPr>
          <a:xfrm>
            <a:off x="203200" y="5162550"/>
            <a:ext cx="36957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11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</a:t>
            </a:r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18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的组成读作写作</a:t>
            </a:r>
            <a:endParaRPr lang="en-US" altLang="en-US" sz="2000">
              <a:solidFill>
                <a:srgbClr val="FFBA55"/>
              </a:solidFill>
              <a:sym typeface="微软雅黑" panose="020B0503020204020204" pitchFamily="34" charset="-122"/>
            </a:endParaRPr>
          </a:p>
        </p:txBody>
      </p:sp>
      <p:sp>
        <p:nvSpPr>
          <p:cNvPr id="12307" name="文本框 21">
            <a:hlinkClick r:id="rId11" action="ppaction://hlinksldjump"/>
          </p:cNvPr>
          <p:cNvSpPr/>
          <p:nvPr/>
        </p:nvSpPr>
        <p:spPr>
          <a:xfrm>
            <a:off x="4413250" y="1581150"/>
            <a:ext cx="36957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13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</a:t>
            </a:r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20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的组成读作写作</a:t>
            </a:r>
            <a:endParaRPr lang="en-US" altLang="en-US" sz="2000">
              <a:solidFill>
                <a:srgbClr val="FFBA55"/>
              </a:solidFill>
              <a:sym typeface="微软雅黑" panose="020B0503020204020204" pitchFamily="34" charset="-122"/>
            </a:endParaRPr>
          </a:p>
        </p:txBody>
      </p:sp>
      <p:sp>
        <p:nvSpPr>
          <p:cNvPr id="12308" name="文本框 22">
            <a:hlinkClick r:id="rId12" action="ppaction://hlinksldjump"/>
          </p:cNvPr>
          <p:cNvSpPr/>
          <p:nvPr/>
        </p:nvSpPr>
        <p:spPr>
          <a:xfrm>
            <a:off x="203200" y="5562600"/>
            <a:ext cx="3695700" cy="398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12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</a:t>
            </a:r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19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的组成读作写作</a:t>
            </a:r>
            <a:endParaRPr lang="en-US" altLang="en-US" sz="2000">
              <a:solidFill>
                <a:srgbClr val="FFBA55"/>
              </a:solidFill>
              <a:sym typeface="微软雅黑" panose="020B0503020204020204" pitchFamily="34" charset="-122"/>
            </a:endParaRPr>
          </a:p>
        </p:txBody>
      </p:sp>
      <p:sp>
        <p:nvSpPr>
          <p:cNvPr id="12309" name="文本框 24">
            <a:hlinkClick r:id="rId13" action="ppaction://hlinksldjump"/>
          </p:cNvPr>
          <p:cNvSpPr/>
          <p:nvPr/>
        </p:nvSpPr>
        <p:spPr>
          <a:xfrm>
            <a:off x="4413250" y="1895475"/>
            <a:ext cx="3695700" cy="398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14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、数的顺序</a:t>
            </a:r>
            <a:endParaRPr lang="en-US" altLang="en-US" sz="2000">
              <a:solidFill>
                <a:srgbClr val="FFBA55"/>
              </a:solidFill>
              <a:sym typeface="微软雅黑" panose="020B0503020204020204" pitchFamily="34" charset="-122"/>
            </a:endParaRPr>
          </a:p>
        </p:txBody>
      </p:sp>
      <p:sp>
        <p:nvSpPr>
          <p:cNvPr id="12310" name="文本框 25">
            <a:hlinkClick r:id="rId14" action="ppaction://hlinksldjump"/>
          </p:cNvPr>
          <p:cNvSpPr/>
          <p:nvPr/>
        </p:nvSpPr>
        <p:spPr>
          <a:xfrm>
            <a:off x="4413250" y="2200275"/>
            <a:ext cx="36957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15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、数的顺序</a:t>
            </a:r>
            <a:endParaRPr lang="en-US" altLang="en-US" sz="2000">
              <a:solidFill>
                <a:srgbClr val="FFBA55"/>
              </a:solidFill>
              <a:sym typeface="微软雅黑" panose="020B0503020204020204" pitchFamily="34" charset="-122"/>
            </a:endParaRPr>
          </a:p>
        </p:txBody>
      </p:sp>
      <p:sp>
        <p:nvSpPr>
          <p:cNvPr id="12311" name="文本框 26">
            <a:hlinkClick r:id="rId15" action="ppaction://hlinksldjump"/>
          </p:cNvPr>
          <p:cNvSpPr/>
          <p:nvPr/>
        </p:nvSpPr>
        <p:spPr>
          <a:xfrm>
            <a:off x="4413250" y="2506663"/>
            <a:ext cx="3695700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17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、知识运用</a:t>
            </a:r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1</a:t>
            </a:r>
            <a:endParaRPr lang="en-US" altLang="zh-CN" sz="2000">
              <a:solidFill>
                <a:srgbClr val="FFBA55"/>
              </a:solidFill>
              <a:sym typeface="微软雅黑" panose="020B0503020204020204" pitchFamily="34" charset="-122"/>
            </a:endParaRPr>
          </a:p>
        </p:txBody>
      </p:sp>
      <p:sp>
        <p:nvSpPr>
          <p:cNvPr id="12312" name="文本框 27">
            <a:hlinkClick r:id="rId16" action="ppaction://hlinksldjump"/>
          </p:cNvPr>
          <p:cNvSpPr/>
          <p:nvPr/>
        </p:nvSpPr>
        <p:spPr>
          <a:xfrm>
            <a:off x="4413250" y="2830513"/>
            <a:ext cx="3695700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18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、知识运用</a:t>
            </a:r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2</a:t>
            </a:r>
            <a:endParaRPr lang="en-US" altLang="zh-CN" sz="2000">
              <a:solidFill>
                <a:srgbClr val="FFBA55"/>
              </a:solidFill>
              <a:sym typeface="微软雅黑" panose="020B0503020204020204" pitchFamily="34" charset="-122"/>
            </a:endParaRPr>
          </a:p>
        </p:txBody>
      </p:sp>
      <p:sp>
        <p:nvSpPr>
          <p:cNvPr id="12313" name="文本框 28">
            <a:hlinkClick r:id="rId17" action="ppaction://hlinksldjump"/>
          </p:cNvPr>
          <p:cNvSpPr/>
          <p:nvPr/>
        </p:nvSpPr>
        <p:spPr>
          <a:xfrm>
            <a:off x="4413250" y="3167063"/>
            <a:ext cx="3695700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19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、知识运用</a:t>
            </a:r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3</a:t>
            </a:r>
            <a:endParaRPr lang="en-US" altLang="zh-CN" sz="2000">
              <a:solidFill>
                <a:srgbClr val="FFBA55"/>
              </a:solidFill>
              <a:sym typeface="微软雅黑" panose="020B0503020204020204" pitchFamily="34" charset="-122"/>
            </a:endParaRPr>
          </a:p>
        </p:txBody>
      </p:sp>
      <p:sp>
        <p:nvSpPr>
          <p:cNvPr id="12314" name="文本框 29">
            <a:hlinkClick r:id="rId18" action="ppaction://hlinksldjump"/>
          </p:cNvPr>
          <p:cNvSpPr/>
          <p:nvPr/>
        </p:nvSpPr>
        <p:spPr>
          <a:xfrm>
            <a:off x="4413250" y="3890963"/>
            <a:ext cx="3695700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21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、游戏要求</a:t>
            </a:r>
            <a:endParaRPr lang="en-US" altLang="en-US" sz="2000">
              <a:solidFill>
                <a:srgbClr val="000000"/>
              </a:solidFill>
              <a:sym typeface="微软雅黑" panose="020B0503020204020204" pitchFamily="34" charset="-122"/>
            </a:endParaRPr>
          </a:p>
        </p:txBody>
      </p:sp>
      <p:sp>
        <p:nvSpPr>
          <p:cNvPr id="12315" name="文本框 30">
            <a:hlinkClick r:id="rId19" action="ppaction://hlinksldjump"/>
          </p:cNvPr>
          <p:cNvSpPr/>
          <p:nvPr/>
        </p:nvSpPr>
        <p:spPr>
          <a:xfrm>
            <a:off x="4413250" y="4206875"/>
            <a:ext cx="36957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22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、课堂总结</a:t>
            </a:r>
            <a:endParaRPr lang="en-US" altLang="en-US" sz="2000">
              <a:solidFill>
                <a:srgbClr val="FFBA55"/>
              </a:solidFill>
              <a:sym typeface="微软雅黑" panose="020B0503020204020204" pitchFamily="34" charset="-122"/>
            </a:endParaRPr>
          </a:p>
        </p:txBody>
      </p:sp>
      <p:sp>
        <p:nvSpPr>
          <p:cNvPr id="12316" name="文本框 31">
            <a:hlinkClick r:id="rId20" action="ppaction://hlinksldjump"/>
          </p:cNvPr>
          <p:cNvSpPr/>
          <p:nvPr/>
        </p:nvSpPr>
        <p:spPr>
          <a:xfrm>
            <a:off x="4413250" y="4541838"/>
            <a:ext cx="3602038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23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、魔法记忆</a:t>
            </a:r>
            <a:endParaRPr lang="en-US" altLang="en-US" sz="2000">
              <a:solidFill>
                <a:srgbClr val="FFBA55"/>
              </a:solidFill>
              <a:sym typeface="微软雅黑" panose="020B0503020204020204" pitchFamily="34" charset="-122"/>
            </a:endParaRPr>
          </a:p>
        </p:txBody>
      </p:sp>
      <p:sp>
        <p:nvSpPr>
          <p:cNvPr id="12317" name="文本框 32">
            <a:hlinkClick r:id="rId21" action="ppaction://hlinksldjump"/>
          </p:cNvPr>
          <p:cNvSpPr/>
          <p:nvPr/>
        </p:nvSpPr>
        <p:spPr>
          <a:xfrm>
            <a:off x="4413250" y="4848225"/>
            <a:ext cx="36957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24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、结束封面</a:t>
            </a:r>
            <a:endParaRPr lang="en-US" altLang="en-US" sz="2000">
              <a:solidFill>
                <a:srgbClr val="FFBA55"/>
              </a:solidFill>
              <a:sym typeface="微软雅黑" panose="020B0503020204020204" pitchFamily="34" charset="-122"/>
            </a:endParaRPr>
          </a:p>
        </p:txBody>
      </p:sp>
      <p:sp>
        <p:nvSpPr>
          <p:cNvPr id="12318" name="文本框 34">
            <a:hlinkClick r:id="rId22" action="ppaction://hlinksldjump"/>
          </p:cNvPr>
          <p:cNvSpPr/>
          <p:nvPr/>
        </p:nvSpPr>
        <p:spPr>
          <a:xfrm>
            <a:off x="4413250" y="3565525"/>
            <a:ext cx="3695700" cy="398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20</a:t>
            </a:r>
            <a:r>
              <a:rPr lang="en-US" altLang="en-US" sz="2000">
                <a:solidFill>
                  <a:srgbClr val="FFBA55"/>
                </a:solidFill>
                <a:sym typeface="微软雅黑" panose="020B0503020204020204" pitchFamily="34" charset="-122"/>
              </a:rPr>
              <a:t>、知识运用</a:t>
            </a:r>
            <a:r>
              <a:rPr lang="en-US" altLang="zh-CN" sz="2000">
                <a:solidFill>
                  <a:srgbClr val="FFBA55"/>
                </a:solidFill>
                <a:sym typeface="微软雅黑" panose="020B0503020204020204" pitchFamily="34" charset="-122"/>
              </a:rPr>
              <a:t>3</a:t>
            </a:r>
            <a:endParaRPr lang="en-US" altLang="zh-CN" sz="2000">
              <a:solidFill>
                <a:srgbClr val="FFBA55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Rectangle 28"/>
          <p:cNvSpPr/>
          <p:nvPr/>
        </p:nvSpPr>
        <p:spPr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4000" b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sym typeface="微软雅黑" panose="020B0503020204020204" pitchFamily="34" charset="-122"/>
              </a:rPr>
              <a:t>三、知识运用</a:t>
            </a:r>
            <a:endParaRPr lang="zh-CN" altLang="en-US" sz="4000" b="1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  <a:sym typeface="微软雅黑" panose="020B0503020204020204" pitchFamily="34" charset="-122"/>
            </a:endParaRPr>
          </a:p>
        </p:txBody>
      </p:sp>
      <p:grpSp>
        <p:nvGrpSpPr>
          <p:cNvPr id="30723" name="Group 6"/>
          <p:cNvGrpSpPr/>
          <p:nvPr/>
        </p:nvGrpSpPr>
        <p:grpSpPr>
          <a:xfrm>
            <a:off x="9401175" y="3019425"/>
            <a:ext cx="16192500" cy="2105025"/>
            <a:chOff x="0" y="0"/>
            <a:chExt cx="16192509" cy="2105237"/>
          </a:xfrm>
        </p:grpSpPr>
        <p:pic>
          <p:nvPicPr>
            <p:cNvPr id="30724" name="Picture 27" descr="0050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716" t="3026" r="45084" b="39005"/>
            <a:stretch>
              <a:fillRect/>
            </a:stretch>
          </p:blipFill>
          <p:spPr>
            <a:xfrm rot="21300000">
              <a:off x="9530087" y="0"/>
              <a:ext cx="900113" cy="1150938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30725" name="Group 8"/>
            <p:cNvGrpSpPr/>
            <p:nvPr/>
          </p:nvGrpSpPr>
          <p:grpSpPr>
            <a:xfrm>
              <a:off x="0" y="1038437"/>
              <a:ext cx="16192509" cy="1066800"/>
              <a:chOff x="0" y="0"/>
              <a:chExt cx="16192509" cy="1066800"/>
            </a:xfrm>
          </p:grpSpPr>
          <p:grpSp>
            <p:nvGrpSpPr>
              <p:cNvPr id="30726" name="Group 9"/>
              <p:cNvGrpSpPr/>
              <p:nvPr/>
            </p:nvGrpSpPr>
            <p:grpSpPr>
              <a:xfrm>
                <a:off x="0" y="9525"/>
                <a:ext cx="10448926" cy="1057275"/>
                <a:chOff x="0" y="0"/>
                <a:chExt cx="10448926" cy="1057275"/>
              </a:xfrm>
            </p:grpSpPr>
            <p:pic>
              <p:nvPicPr>
                <p:cNvPr id="30727" name="Picture 32" descr="E:\2012工作项目\人教小学数学教参\图片\火车.png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0" y="0"/>
                  <a:ext cx="10448926" cy="105727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grpSp>
              <p:nvGrpSpPr>
                <p:cNvPr id="30728" name="Group 11"/>
                <p:cNvGrpSpPr/>
                <p:nvPr/>
              </p:nvGrpSpPr>
              <p:grpSpPr>
                <a:xfrm>
                  <a:off x="1804987" y="214297"/>
                  <a:ext cx="8631238" cy="701675"/>
                  <a:chOff x="-51" y="0"/>
                  <a:chExt cx="5437" cy="442"/>
                </a:xfrm>
              </p:grpSpPr>
              <p:sp>
                <p:nvSpPr>
                  <p:cNvPr id="30729" name="Text Box 15"/>
                  <p:cNvSpPr/>
                  <p:nvPr/>
                </p:nvSpPr>
                <p:spPr>
                  <a:xfrm>
                    <a:off x="-51" y="0"/>
                    <a:ext cx="408" cy="44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40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1</a:t>
                    </a:r>
                    <a:endParaRPr lang="en-US" altLang="zh-CN" sz="40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0730" name="Text Box 16"/>
                  <p:cNvSpPr/>
                  <p:nvPr/>
                </p:nvSpPr>
                <p:spPr>
                  <a:xfrm>
                    <a:off x="423" y="0"/>
                    <a:ext cx="408" cy="44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40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2</a:t>
                    </a:r>
                    <a:endParaRPr lang="en-US" altLang="zh-CN" sz="40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0731" name="Text Box 17"/>
                  <p:cNvSpPr/>
                  <p:nvPr/>
                </p:nvSpPr>
                <p:spPr>
                  <a:xfrm>
                    <a:off x="876" y="0"/>
                    <a:ext cx="408" cy="44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40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3</a:t>
                    </a:r>
                    <a:endParaRPr lang="en-US" altLang="zh-CN" sz="40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0732" name="Text Box 18"/>
                  <p:cNvSpPr/>
                  <p:nvPr/>
                </p:nvSpPr>
                <p:spPr>
                  <a:xfrm>
                    <a:off x="1323" y="0"/>
                    <a:ext cx="408" cy="44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40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4</a:t>
                    </a:r>
                    <a:endParaRPr lang="en-US" altLang="zh-CN" sz="40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0733" name="Text Box 19"/>
                  <p:cNvSpPr/>
                  <p:nvPr/>
                </p:nvSpPr>
                <p:spPr>
                  <a:xfrm>
                    <a:off x="1791" y="0"/>
                    <a:ext cx="408" cy="44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40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5</a:t>
                    </a:r>
                    <a:endParaRPr lang="en-US" altLang="zh-CN" sz="40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0734" name="Text Box 20"/>
                  <p:cNvSpPr/>
                  <p:nvPr/>
                </p:nvSpPr>
                <p:spPr>
                  <a:xfrm>
                    <a:off x="2235" y="0"/>
                    <a:ext cx="408" cy="44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40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6</a:t>
                    </a:r>
                    <a:endParaRPr lang="en-US" altLang="zh-CN" sz="40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0735" name="Text Box 21"/>
                  <p:cNvSpPr/>
                  <p:nvPr/>
                </p:nvSpPr>
                <p:spPr>
                  <a:xfrm>
                    <a:off x="2706" y="0"/>
                    <a:ext cx="408" cy="44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40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7</a:t>
                    </a:r>
                    <a:endParaRPr lang="en-US" altLang="zh-CN" sz="40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0736" name="Text Box 22"/>
                  <p:cNvSpPr/>
                  <p:nvPr/>
                </p:nvSpPr>
                <p:spPr>
                  <a:xfrm>
                    <a:off x="3162" y="0"/>
                    <a:ext cx="408" cy="44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40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8</a:t>
                    </a:r>
                    <a:endParaRPr lang="en-US" altLang="zh-CN" sz="40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0737" name="Text Box 23"/>
                  <p:cNvSpPr/>
                  <p:nvPr/>
                </p:nvSpPr>
                <p:spPr>
                  <a:xfrm>
                    <a:off x="3594" y="0"/>
                    <a:ext cx="408" cy="44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40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9</a:t>
                    </a:r>
                    <a:endParaRPr lang="en-US" altLang="zh-CN" sz="40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0738" name="Text Box 24"/>
                  <p:cNvSpPr/>
                  <p:nvPr/>
                </p:nvSpPr>
                <p:spPr>
                  <a:xfrm>
                    <a:off x="3998" y="19"/>
                    <a:ext cx="499" cy="404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36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10</a:t>
                    </a:r>
                    <a:endParaRPr lang="en-US" altLang="zh-CN" sz="36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0739" name="Text Box 25"/>
                  <p:cNvSpPr/>
                  <p:nvPr/>
                </p:nvSpPr>
                <p:spPr>
                  <a:xfrm>
                    <a:off x="4463" y="19"/>
                    <a:ext cx="499" cy="404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36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11</a:t>
                    </a:r>
                    <a:endParaRPr lang="en-US" altLang="zh-CN" sz="36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0740" name="Text Box 26"/>
                  <p:cNvSpPr/>
                  <p:nvPr/>
                </p:nvSpPr>
                <p:spPr>
                  <a:xfrm>
                    <a:off x="4887" y="19"/>
                    <a:ext cx="499" cy="404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36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12</a:t>
                    </a:r>
                    <a:endParaRPr lang="en-US" altLang="zh-CN" sz="36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</p:grpSp>
          </p:grpSp>
          <p:pic>
            <p:nvPicPr>
              <p:cNvPr id="30741" name="Picture 33" descr="E:\2012工作项目\人教小学数学教参\图片\火车.png"/>
              <p:cNvPicPr>
                <a:picLocks noChangeAspect="1"/>
              </p:cNvPicPr>
              <p:nvPr/>
            </p:nvPicPr>
            <p:blipFill>
              <a:blip r:embed="rId2"/>
              <a:srcRect l="44440"/>
              <a:stretch>
                <a:fillRect/>
              </a:stretch>
            </p:blipFill>
            <p:spPr>
              <a:xfrm>
                <a:off x="10387053" y="0"/>
                <a:ext cx="5805456" cy="105727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30742" name="Group 22"/>
          <p:cNvGrpSpPr/>
          <p:nvPr/>
        </p:nvGrpSpPr>
        <p:grpSpPr>
          <a:xfrm>
            <a:off x="4000500" y="2384425"/>
            <a:ext cx="3825875" cy="511175"/>
            <a:chOff x="379" y="1979"/>
            <a:chExt cx="2410" cy="322"/>
          </a:xfrm>
        </p:grpSpPr>
        <p:sp>
          <p:nvSpPr>
            <p:cNvPr id="30743" name="AutoShape 33"/>
            <p:cNvSpPr/>
            <p:nvPr/>
          </p:nvSpPr>
          <p:spPr>
            <a:xfrm>
              <a:off x="379" y="1979"/>
              <a:ext cx="2410" cy="322"/>
            </a:xfrm>
            <a:prstGeom prst="wedgeRoundRectCallout">
              <a:avLst>
                <a:gd name="adj1" fmla="val 56884"/>
                <a:gd name="adj2" fmla="val 53722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20000"/>
                </a:lnSpc>
                <a:spcAft>
                  <a:spcPct val="0"/>
                </a:spcAft>
                <a:buNone/>
              </a:pPr>
              <a:r>
                <a:rPr lang="zh-CN" altLang="en-US" sz="2000" b="1">
                  <a:solidFill>
                    <a:srgbClr val="000000"/>
                  </a:solidFill>
                  <a:ea typeface="楷体_GB2312" pitchFamily="49" charset="-122"/>
                </a:rPr>
                <a:t>小朋友们，我在第几节车厢？</a:t>
              </a:r>
              <a:endParaRPr lang="en-US" altLang="zh-CN" sz="2000" b="1">
                <a:solidFill>
                  <a:srgbClr val="000000"/>
                </a:solidFill>
                <a:ea typeface="楷体_GB2312" pitchFamily="49" charset="-122"/>
              </a:endParaRPr>
            </a:p>
          </p:txBody>
        </p:sp>
        <p:sp>
          <p:nvSpPr>
            <p:cNvPr id="30744" name="Text Box 24"/>
            <p:cNvSpPr/>
            <p:nvPr/>
          </p:nvSpPr>
          <p:spPr>
            <a:xfrm>
              <a:off x="567" y="1979"/>
              <a:ext cx="181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20000"/>
                </a:lnSpc>
                <a:spcAft>
                  <a:spcPct val="0"/>
                </a:spcAft>
                <a:buNone/>
              </a:pPr>
              <a:endParaRPr lang="en-US" altLang="zh-CN" sz="2000" b="1">
                <a:solidFill>
                  <a:srgbClr val="000000"/>
                </a:solidFill>
                <a:ea typeface="楷体_GB2312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06 2.22222E-06 L -1.19844 -0.01412">
                                      <p:cBhvr>
                                        <p:cTn id="6" dur="3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 fill="hold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9844 -0.01412 L -1.83958 -0.01412">
                                      <p:cBhvr>
                                        <p:cTn id="17" dur="2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1746" name="Group 2"/>
          <p:cNvGrpSpPr/>
          <p:nvPr/>
        </p:nvGrpSpPr>
        <p:grpSpPr>
          <a:xfrm>
            <a:off x="-7412037" y="2922588"/>
            <a:ext cx="16190912" cy="2105025"/>
            <a:chOff x="0" y="0"/>
            <a:chExt cx="16192509" cy="2105237"/>
          </a:xfrm>
        </p:grpSpPr>
        <p:pic>
          <p:nvPicPr>
            <p:cNvPr id="31747" name="Picture 27" descr="0050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716" t="3026" r="45084" b="39005"/>
            <a:stretch>
              <a:fillRect/>
            </a:stretch>
          </p:blipFill>
          <p:spPr>
            <a:xfrm rot="21300000">
              <a:off x="9530087" y="0"/>
              <a:ext cx="900113" cy="1150938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31748" name="Group 4"/>
            <p:cNvGrpSpPr/>
            <p:nvPr/>
          </p:nvGrpSpPr>
          <p:grpSpPr>
            <a:xfrm>
              <a:off x="0" y="1038437"/>
              <a:ext cx="16192509" cy="1066800"/>
              <a:chOff x="0" y="0"/>
              <a:chExt cx="16192509" cy="1066800"/>
            </a:xfrm>
          </p:grpSpPr>
          <p:grpSp>
            <p:nvGrpSpPr>
              <p:cNvPr id="31749" name="Group 5"/>
              <p:cNvGrpSpPr/>
              <p:nvPr/>
            </p:nvGrpSpPr>
            <p:grpSpPr>
              <a:xfrm>
                <a:off x="0" y="9525"/>
                <a:ext cx="10448926" cy="1057275"/>
                <a:chOff x="0" y="0"/>
                <a:chExt cx="10448926" cy="1057275"/>
              </a:xfrm>
            </p:grpSpPr>
            <p:pic>
              <p:nvPicPr>
                <p:cNvPr id="31750" name="Picture 32" descr="E:\2012工作项目\人教小学数学教参\图片\火车.png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0" y="0"/>
                  <a:ext cx="10448926" cy="105727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grpSp>
              <p:nvGrpSpPr>
                <p:cNvPr id="31751" name="Group 7"/>
                <p:cNvGrpSpPr/>
                <p:nvPr/>
              </p:nvGrpSpPr>
              <p:grpSpPr>
                <a:xfrm>
                  <a:off x="1828799" y="214297"/>
                  <a:ext cx="8612190" cy="701675"/>
                  <a:chOff x="-36" y="0"/>
                  <a:chExt cx="5425" cy="442"/>
                </a:xfrm>
              </p:grpSpPr>
              <p:sp>
                <p:nvSpPr>
                  <p:cNvPr id="31752" name="Text Box 15"/>
                  <p:cNvSpPr/>
                  <p:nvPr/>
                </p:nvSpPr>
                <p:spPr>
                  <a:xfrm>
                    <a:off x="-36" y="0"/>
                    <a:ext cx="408" cy="44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40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1</a:t>
                    </a:r>
                    <a:endParaRPr lang="en-US" altLang="zh-CN" sz="40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1753" name="Text Box 16"/>
                  <p:cNvSpPr/>
                  <p:nvPr/>
                </p:nvSpPr>
                <p:spPr>
                  <a:xfrm>
                    <a:off x="426" y="0"/>
                    <a:ext cx="408" cy="44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40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2</a:t>
                    </a:r>
                    <a:endParaRPr lang="en-US" altLang="zh-CN" sz="40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1754" name="Text Box 17"/>
                  <p:cNvSpPr/>
                  <p:nvPr/>
                </p:nvSpPr>
                <p:spPr>
                  <a:xfrm>
                    <a:off x="879" y="0"/>
                    <a:ext cx="408" cy="44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40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3</a:t>
                    </a:r>
                    <a:endParaRPr lang="en-US" altLang="zh-CN" sz="40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1755" name="Text Box 18"/>
                  <p:cNvSpPr/>
                  <p:nvPr/>
                </p:nvSpPr>
                <p:spPr>
                  <a:xfrm>
                    <a:off x="1326" y="0"/>
                    <a:ext cx="408" cy="44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40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4</a:t>
                    </a:r>
                    <a:endParaRPr lang="en-US" altLang="zh-CN" sz="40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1756" name="Text Box 19"/>
                  <p:cNvSpPr/>
                  <p:nvPr/>
                </p:nvSpPr>
                <p:spPr>
                  <a:xfrm>
                    <a:off x="1782" y="0"/>
                    <a:ext cx="408" cy="44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40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5</a:t>
                    </a:r>
                    <a:endParaRPr lang="en-US" altLang="zh-CN" sz="40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1757" name="Text Box 20"/>
                  <p:cNvSpPr/>
                  <p:nvPr/>
                </p:nvSpPr>
                <p:spPr>
                  <a:xfrm>
                    <a:off x="2232" y="0"/>
                    <a:ext cx="408" cy="44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40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6</a:t>
                    </a:r>
                    <a:endParaRPr lang="en-US" altLang="zh-CN" sz="40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1758" name="Text Box 21"/>
                  <p:cNvSpPr/>
                  <p:nvPr/>
                </p:nvSpPr>
                <p:spPr>
                  <a:xfrm>
                    <a:off x="2685" y="0"/>
                    <a:ext cx="408" cy="44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40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7</a:t>
                    </a:r>
                    <a:endParaRPr lang="en-US" altLang="zh-CN" sz="40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1759" name="Text Box 22"/>
                  <p:cNvSpPr/>
                  <p:nvPr/>
                </p:nvSpPr>
                <p:spPr>
                  <a:xfrm>
                    <a:off x="3147" y="0"/>
                    <a:ext cx="408" cy="44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40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8</a:t>
                    </a:r>
                    <a:endParaRPr lang="en-US" altLang="zh-CN" sz="40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1760" name="Text Box 23"/>
                  <p:cNvSpPr/>
                  <p:nvPr/>
                </p:nvSpPr>
                <p:spPr>
                  <a:xfrm>
                    <a:off x="3591" y="0"/>
                    <a:ext cx="408" cy="44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40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9</a:t>
                    </a:r>
                    <a:endParaRPr lang="en-US" altLang="zh-CN" sz="40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1761" name="Text Box 24"/>
                  <p:cNvSpPr/>
                  <p:nvPr/>
                </p:nvSpPr>
                <p:spPr>
                  <a:xfrm>
                    <a:off x="3995" y="19"/>
                    <a:ext cx="499" cy="404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36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10</a:t>
                    </a:r>
                    <a:endParaRPr lang="en-US" altLang="zh-CN" sz="36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1762" name="Text Box 25"/>
                  <p:cNvSpPr/>
                  <p:nvPr/>
                </p:nvSpPr>
                <p:spPr>
                  <a:xfrm>
                    <a:off x="4466" y="19"/>
                    <a:ext cx="499" cy="404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36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11</a:t>
                    </a:r>
                    <a:endParaRPr lang="en-US" altLang="zh-CN" sz="36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31763" name="Text Box 26"/>
                  <p:cNvSpPr/>
                  <p:nvPr/>
                </p:nvSpPr>
                <p:spPr>
                  <a:xfrm>
                    <a:off x="4890" y="19"/>
                    <a:ext cx="499" cy="404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171450" indent="-171450" algn="l" defTabSz="685800" rtl="0" eaLnBrk="0" fontAlgn="base" hangingPunct="0">
                      <a:lnSpc>
                        <a:spcPct val="13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defRPr kumimoji="0" sz="13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1pPr>
                    <a:lvl2pPr marL="5143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2pPr>
                    <a:lvl3pPr marL="8572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600"/>
                      </a:spcAft>
                      <a:buClrTx/>
                      <a:buSzTx/>
                      <a:buFont typeface="Arial" panose="020B0604020202020204" pitchFamily="34" charset="0"/>
                      <a:buChar char="●"/>
                      <a:tabLst>
                        <a:tab pos="1206500" algn="l"/>
                      </a:tabLst>
                      <a:defRPr kumimoji="0" sz="12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3pPr>
                    <a:lvl4pPr marL="12001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Wingdings" panose="05000000000000000000" pitchFamily="2" charset="2"/>
                      <a:buChar char=""/>
                      <a:tabLst>
                        <a:tab pos="1206500" algn="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4pPr>
                    <a:lvl5pPr marL="1543050" indent="-171450" algn="l" defTabSz="685800" rtl="0" eaLnBrk="0" fontAlgn="base" hangingPunct="0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ts val="300"/>
                      </a:spcAft>
                      <a:buClrTx/>
                      <a:buSzTx/>
                      <a:buFont typeface="Arial" panose="020B0604020202020204" pitchFamily="34" charset="0"/>
                      <a:buChar char="•"/>
                      <a:tabLst>
                        <a:tab pos="1206500" algn="l"/>
                      </a:tabLst>
                      <a:defRPr kumimoji="0" sz="1000" b="0" u="none" kern="1200" spc="150" baseline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</a:defRPr>
                    </a:lvl5pPr>
                  </a:lstStyle>
                  <a:p>
                    <a:pPr marL="0" lvl="0" indent="0" algn="ctr" defTabSz="91440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None/>
                    </a:pPr>
                    <a:r>
                      <a:rPr lang="en-US" altLang="zh-CN" sz="3600" b="1">
                        <a:solidFill>
                          <a:srgbClr val="FFFFFF"/>
                        </a:solidFill>
                        <a:ea typeface="黑体" panose="02010609060101010101" pitchFamily="49" charset="-122"/>
                      </a:rPr>
                      <a:t>12</a:t>
                    </a:r>
                    <a:endParaRPr lang="en-US" altLang="zh-CN" sz="3600" b="1">
                      <a:solidFill>
                        <a:srgbClr val="000000"/>
                      </a:solidFill>
                      <a:ea typeface="黑体" panose="02010609060101010101" pitchFamily="49" charset="-122"/>
                    </a:endParaRPr>
                  </a:p>
                </p:txBody>
              </p:sp>
            </p:grpSp>
          </p:grpSp>
          <p:pic>
            <p:nvPicPr>
              <p:cNvPr id="31764" name="Picture 33" descr="E:\2012工作项目\人教小学数学教参\图片\火车.png"/>
              <p:cNvPicPr>
                <a:picLocks noChangeAspect="1"/>
              </p:cNvPicPr>
              <p:nvPr/>
            </p:nvPicPr>
            <p:blipFill>
              <a:blip r:embed="rId2"/>
              <a:srcRect l="44440"/>
              <a:stretch>
                <a:fillRect/>
              </a:stretch>
            </p:blipFill>
            <p:spPr>
              <a:xfrm>
                <a:off x="10387053" y="0"/>
                <a:ext cx="5805456" cy="105727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pic>
        <p:nvPicPr>
          <p:cNvPr id="31765" name="Picture 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2463" y="3273425"/>
            <a:ext cx="660400" cy="758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66" name="Text Box 28"/>
          <p:cNvSpPr/>
          <p:nvPr/>
        </p:nvSpPr>
        <p:spPr>
          <a:xfrm>
            <a:off x="2982913" y="4214813"/>
            <a:ext cx="7905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  <a:ea typeface="宋体" panose="02010600030101010101" pitchFamily="2" charset="-122"/>
              </a:rPr>
              <a:t>13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31767" name="Text Box 29"/>
          <p:cNvSpPr/>
          <p:nvPr/>
        </p:nvSpPr>
        <p:spPr>
          <a:xfrm>
            <a:off x="3692525" y="4214813"/>
            <a:ext cx="7905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  <a:ea typeface="宋体" panose="02010600030101010101" pitchFamily="2" charset="-122"/>
              </a:rPr>
              <a:t>14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31768" name="Text Box 30"/>
          <p:cNvSpPr/>
          <p:nvPr/>
        </p:nvSpPr>
        <p:spPr>
          <a:xfrm>
            <a:off x="4433888" y="4214813"/>
            <a:ext cx="7905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  <a:ea typeface="宋体" panose="02010600030101010101" pitchFamily="2" charset="-122"/>
              </a:rPr>
              <a:t>15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31769" name="Text Box 31"/>
          <p:cNvSpPr/>
          <p:nvPr/>
        </p:nvSpPr>
        <p:spPr>
          <a:xfrm>
            <a:off x="5167313" y="4214813"/>
            <a:ext cx="7905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  <a:ea typeface="宋体" panose="02010600030101010101" pitchFamily="2" charset="-122"/>
              </a:rPr>
              <a:t>16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31770" name="Text Box 32"/>
          <p:cNvSpPr/>
          <p:nvPr/>
        </p:nvSpPr>
        <p:spPr>
          <a:xfrm>
            <a:off x="5881688" y="4214813"/>
            <a:ext cx="7905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  <a:ea typeface="宋体" panose="02010600030101010101" pitchFamily="2" charset="-122"/>
              </a:rPr>
              <a:t>17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31771" name="Text Box 33"/>
          <p:cNvSpPr/>
          <p:nvPr/>
        </p:nvSpPr>
        <p:spPr>
          <a:xfrm>
            <a:off x="6589713" y="4214813"/>
            <a:ext cx="7905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  <a:ea typeface="宋体" panose="02010600030101010101" pitchFamily="2" charset="-122"/>
              </a:rPr>
              <a:t>18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31772" name="Text Box 34"/>
          <p:cNvSpPr/>
          <p:nvPr/>
        </p:nvSpPr>
        <p:spPr>
          <a:xfrm>
            <a:off x="7296150" y="4214813"/>
            <a:ext cx="7905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  <a:ea typeface="宋体" panose="02010600030101010101" pitchFamily="2" charset="-122"/>
              </a:rPr>
              <a:t>19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31773" name="Text Box 35"/>
          <p:cNvSpPr/>
          <p:nvPr/>
        </p:nvSpPr>
        <p:spPr>
          <a:xfrm>
            <a:off x="8062913" y="4214813"/>
            <a:ext cx="7905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  <a:ea typeface="宋体" panose="02010600030101010101" pitchFamily="2" charset="-122"/>
              </a:rPr>
              <a:t>20</a:t>
            </a:r>
            <a:endParaRPr lang="en-US" altLang="zh-CN" sz="3600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pic>
        <p:nvPicPr>
          <p:cNvPr id="31774" name="Picture 40" descr="005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866" t="12172" b="32886"/>
          <a:stretch>
            <a:fillRect/>
          </a:stretch>
        </p:blipFill>
        <p:spPr>
          <a:xfrm>
            <a:off x="5148263" y="2935288"/>
            <a:ext cx="885825" cy="108743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1775" name="Group 31"/>
          <p:cNvGrpSpPr/>
          <p:nvPr/>
        </p:nvGrpSpPr>
        <p:grpSpPr>
          <a:xfrm>
            <a:off x="7451725" y="1946275"/>
            <a:ext cx="1892300" cy="1836738"/>
            <a:chOff x="0" y="0"/>
            <a:chExt cx="1202" cy="1207"/>
          </a:xfrm>
        </p:grpSpPr>
        <p:pic>
          <p:nvPicPr>
            <p:cNvPr id="31776" name="Picture 43" descr="b3db3d388d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7" y="0"/>
              <a:ext cx="789" cy="12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777" name="Text Box 44"/>
            <p:cNvSpPr/>
            <p:nvPr/>
          </p:nvSpPr>
          <p:spPr>
            <a:xfrm>
              <a:off x="0" y="113"/>
              <a:ext cx="1202" cy="54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zh-CN" altLang="en-US" sz="4800" b="1">
                  <a:solidFill>
                    <a:srgbClr val="CC3300"/>
                  </a:solidFill>
                  <a:ea typeface="黑体" panose="02010609060101010101" pitchFamily="49" charset="-122"/>
                </a:rPr>
                <a:t>奖</a:t>
              </a:r>
              <a:endParaRPr lang="zh-CN" altLang="en-US" sz="4800" b="1">
                <a:solidFill>
                  <a:srgbClr val="CC3300"/>
                </a:solidFill>
                <a:ea typeface="黑体" panose="02010609060101010101" pitchFamily="49" charset="-122"/>
              </a:endParaRPr>
            </a:p>
          </p:txBody>
        </p:sp>
      </p:grpSp>
      <p:sp>
        <p:nvSpPr>
          <p:cNvPr id="31778" name="Rectangle 28"/>
          <p:cNvSpPr/>
          <p:nvPr/>
        </p:nvSpPr>
        <p:spPr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4000" b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sym typeface="微软雅黑" panose="020B0503020204020204" pitchFamily="34" charset="-122"/>
              </a:rPr>
              <a:t>三、知识运用</a:t>
            </a:r>
            <a:endParaRPr lang="zh-CN" altLang="en-US" sz="4000" b="1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  <a:sym typeface="微软雅黑" panose="020B0503020204020204" pitchFamily="34" charset="-122"/>
            </a:endParaRPr>
          </a:p>
        </p:txBody>
      </p:sp>
      <p:pic>
        <p:nvPicPr>
          <p:cNvPr id="31779" name="Picture 55" descr="女天使副本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9800" y="4886325"/>
            <a:ext cx="1524000" cy="12795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1780" name="Group 39"/>
          <p:cNvGrpSpPr/>
          <p:nvPr/>
        </p:nvGrpSpPr>
        <p:grpSpPr>
          <a:xfrm>
            <a:off x="4427538" y="2205038"/>
            <a:ext cx="2881312" cy="504825"/>
            <a:chOff x="657" y="1071"/>
            <a:chExt cx="1767" cy="318"/>
          </a:xfrm>
        </p:grpSpPr>
        <p:sp>
          <p:nvSpPr>
            <p:cNvPr id="31781" name="AutoShape 33"/>
            <p:cNvSpPr/>
            <p:nvPr/>
          </p:nvSpPr>
          <p:spPr>
            <a:xfrm>
              <a:off x="657" y="1071"/>
              <a:ext cx="1767" cy="318"/>
            </a:xfrm>
            <a:prstGeom prst="wedgeRoundRectCallout">
              <a:avLst>
                <a:gd name="adj1" fmla="val -37644"/>
                <a:gd name="adj2" fmla="val 139310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20000"/>
                </a:lnSpc>
                <a:spcAft>
                  <a:spcPct val="0"/>
                </a:spcAft>
                <a:buNone/>
              </a:pPr>
              <a:r>
                <a:rPr lang="zh-CN" altLang="en-US" sz="2000" b="1">
                  <a:solidFill>
                    <a:srgbClr val="000000"/>
                  </a:solidFill>
                  <a:ea typeface="楷体_GB2312" pitchFamily="49" charset="-122"/>
                </a:rPr>
                <a:t>我在他前面</a:t>
              </a:r>
              <a:r>
                <a:rPr lang="en-US" altLang="zh-CN" sz="2000" b="1">
                  <a:solidFill>
                    <a:srgbClr val="000000"/>
                  </a:solidFill>
                  <a:ea typeface="楷体_GB2312" pitchFamily="49" charset="-122"/>
                </a:rPr>
                <a:t>1</a:t>
              </a:r>
              <a:r>
                <a:rPr lang="zh-CN" altLang="en-US" sz="2000" b="1">
                  <a:solidFill>
                    <a:srgbClr val="000000"/>
                  </a:solidFill>
                  <a:ea typeface="楷体_GB2312" pitchFamily="49" charset="-122"/>
                </a:rPr>
                <a:t>节车厢。</a:t>
              </a:r>
              <a:endParaRPr lang="en-US" altLang="zh-CN" sz="2000" b="1">
                <a:solidFill>
                  <a:srgbClr val="000000"/>
                </a:solidFill>
                <a:ea typeface="楷体_GB2312" pitchFamily="49" charset="-122"/>
              </a:endParaRPr>
            </a:p>
          </p:txBody>
        </p:sp>
        <p:sp>
          <p:nvSpPr>
            <p:cNvPr id="31782" name="Text Box 41"/>
            <p:cNvSpPr/>
            <p:nvPr/>
          </p:nvSpPr>
          <p:spPr>
            <a:xfrm>
              <a:off x="703" y="1071"/>
              <a:ext cx="15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20000"/>
                </a:lnSpc>
                <a:spcAft>
                  <a:spcPct val="0"/>
                </a:spcAft>
                <a:buNone/>
              </a:pPr>
              <a:r>
                <a:rPr lang="en-US" altLang="zh-CN" sz="2000" b="1">
                  <a:solidFill>
                    <a:srgbClr val="000000"/>
                  </a:solidFill>
                  <a:ea typeface="楷体_GB2312" pitchFamily="49" charset="-122"/>
                </a:rPr>
                <a:t>  </a:t>
              </a:r>
              <a:endParaRPr lang="en-US" altLang="zh-CN" sz="2000" b="1">
                <a:solidFill>
                  <a:srgbClr val="000000"/>
                </a:solidFill>
                <a:ea typeface="楷体_GB2312" pitchFamily="49" charset="-122"/>
              </a:endParaRPr>
            </a:p>
          </p:txBody>
        </p:sp>
      </p:grpSp>
      <p:grpSp>
        <p:nvGrpSpPr>
          <p:cNvPr id="31783" name="Group 36"/>
          <p:cNvGrpSpPr/>
          <p:nvPr/>
        </p:nvGrpSpPr>
        <p:grpSpPr>
          <a:xfrm>
            <a:off x="2700338" y="2205038"/>
            <a:ext cx="3157537" cy="528637"/>
            <a:chOff x="890" y="1670"/>
            <a:chExt cx="1989" cy="333"/>
          </a:xfrm>
        </p:grpSpPr>
        <p:sp>
          <p:nvSpPr>
            <p:cNvPr id="31784" name="AutoShape 33"/>
            <p:cNvSpPr/>
            <p:nvPr/>
          </p:nvSpPr>
          <p:spPr>
            <a:xfrm>
              <a:off x="890" y="1670"/>
              <a:ext cx="1989" cy="322"/>
            </a:xfrm>
            <a:prstGeom prst="wedgeRoundRectCallout">
              <a:avLst>
                <a:gd name="adj1" fmla="val 32625"/>
                <a:gd name="adj2" fmla="val 118130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20000"/>
                </a:lnSpc>
                <a:spcAft>
                  <a:spcPct val="0"/>
                </a:spcAft>
                <a:buNone/>
              </a:pPr>
              <a:r>
                <a:rPr lang="zh-CN" altLang="en-US" sz="2000" b="1">
                  <a:solidFill>
                    <a:srgbClr val="000000"/>
                  </a:solidFill>
                  <a:ea typeface="楷体_GB2312" pitchFamily="49" charset="-122"/>
                </a:rPr>
                <a:t>我在她后面第</a:t>
              </a:r>
              <a:r>
                <a:rPr lang="en-US" altLang="zh-CN" sz="2000" b="1">
                  <a:solidFill>
                    <a:srgbClr val="000000"/>
                  </a:solidFill>
                  <a:ea typeface="楷体_GB2312" pitchFamily="49" charset="-122"/>
                </a:rPr>
                <a:t>4</a:t>
              </a:r>
              <a:r>
                <a:rPr lang="zh-CN" altLang="en-US" sz="2000" b="1">
                  <a:solidFill>
                    <a:srgbClr val="000000"/>
                  </a:solidFill>
                  <a:ea typeface="楷体_GB2312" pitchFamily="49" charset="-122"/>
                </a:rPr>
                <a:t>节车厢。</a:t>
              </a:r>
              <a:endParaRPr lang="en-US" altLang="zh-CN" sz="2000" b="1">
                <a:solidFill>
                  <a:srgbClr val="000000"/>
                </a:solidFill>
                <a:ea typeface="楷体_GB2312" pitchFamily="49" charset="-122"/>
              </a:endParaRPr>
            </a:p>
          </p:txBody>
        </p:sp>
        <p:sp>
          <p:nvSpPr>
            <p:cNvPr id="31785" name="Text Box 38"/>
            <p:cNvSpPr/>
            <p:nvPr/>
          </p:nvSpPr>
          <p:spPr>
            <a:xfrm>
              <a:off x="944" y="1715"/>
              <a:ext cx="11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20000"/>
                </a:lnSpc>
                <a:spcAft>
                  <a:spcPct val="0"/>
                </a:spcAft>
                <a:buNone/>
              </a:pPr>
              <a:endParaRPr lang="en-US" altLang="zh-CN" sz="2000" b="1">
                <a:solidFill>
                  <a:srgbClr val="000000"/>
                </a:solidFill>
                <a:ea typeface="楷体_GB2312" pitchFamily="49" charset="-122"/>
              </a:endParaRPr>
            </a:p>
          </p:txBody>
        </p:sp>
      </p:grpSp>
      <p:grpSp>
        <p:nvGrpSpPr>
          <p:cNvPr id="31786" name="Group 42"/>
          <p:cNvGrpSpPr/>
          <p:nvPr/>
        </p:nvGrpSpPr>
        <p:grpSpPr>
          <a:xfrm>
            <a:off x="2211388" y="5018088"/>
            <a:ext cx="3868737" cy="1087437"/>
            <a:chOff x="3651" y="2969"/>
            <a:chExt cx="2437" cy="685"/>
          </a:xfrm>
        </p:grpSpPr>
        <p:sp>
          <p:nvSpPr>
            <p:cNvPr id="31787" name="AutoShape 33"/>
            <p:cNvSpPr/>
            <p:nvPr/>
          </p:nvSpPr>
          <p:spPr>
            <a:xfrm>
              <a:off x="3959" y="2969"/>
              <a:ext cx="2129" cy="579"/>
            </a:xfrm>
            <a:prstGeom prst="wedgeRoundRectCallout">
              <a:avLst>
                <a:gd name="adj1" fmla="val -55472"/>
                <a:gd name="adj2" fmla="val 14167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defTabSz="914400">
                <a:lnSpc>
                  <a:spcPct val="120000"/>
                </a:lnSpc>
                <a:spcAft>
                  <a:spcPct val="0"/>
                </a:spcAft>
                <a:buNone/>
              </a:pPr>
              <a:r>
                <a:rPr lang="zh-CN" altLang="en-US" sz="2000" b="1">
                  <a:solidFill>
                    <a:srgbClr val="000000"/>
                  </a:solidFill>
                  <a:ea typeface="楷体_GB2312" pitchFamily="49" charset="-122"/>
                </a:rPr>
                <a:t>小朋友们，你们知道最后</a:t>
              </a:r>
              <a:endParaRPr lang="zh-CN" altLang="en-US" sz="2000" b="1">
                <a:solidFill>
                  <a:srgbClr val="000000"/>
                </a:solidFill>
                <a:ea typeface="楷体_GB2312" pitchFamily="49" charset="-122"/>
              </a:endParaRPr>
            </a:p>
            <a:p>
              <a:pPr marL="0" lvl="0" indent="0" defTabSz="914400">
                <a:lnSpc>
                  <a:spcPct val="120000"/>
                </a:lnSpc>
                <a:spcAft>
                  <a:spcPct val="0"/>
                </a:spcAft>
                <a:buNone/>
              </a:pPr>
              <a:r>
                <a:rPr lang="zh-CN" altLang="en-US" sz="2000" b="1">
                  <a:solidFill>
                    <a:srgbClr val="000000"/>
                  </a:solidFill>
                  <a:ea typeface="楷体_GB2312" pitchFamily="49" charset="-122"/>
                </a:rPr>
                <a:t>一节车厢是几号吗？</a:t>
              </a:r>
              <a:endParaRPr lang="en-US" altLang="zh-CN" sz="2000" b="1">
                <a:solidFill>
                  <a:srgbClr val="000000"/>
                </a:solidFill>
                <a:ea typeface="楷体_GB2312" pitchFamily="49" charset="-122"/>
              </a:endParaRPr>
            </a:p>
          </p:txBody>
        </p:sp>
        <p:sp>
          <p:nvSpPr>
            <p:cNvPr id="31788" name="Text Box 44"/>
            <p:cNvSpPr/>
            <p:nvPr/>
          </p:nvSpPr>
          <p:spPr>
            <a:xfrm>
              <a:off x="3651" y="3385"/>
              <a:ext cx="235" cy="26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20000"/>
                </a:lnSpc>
                <a:spcAft>
                  <a:spcPct val="0"/>
                </a:spcAft>
                <a:buNone/>
              </a:pPr>
              <a:endParaRPr lang="en-US" altLang="zh-CN" sz="2000" b="1">
                <a:solidFill>
                  <a:srgbClr val="000000"/>
                </a:solidFill>
                <a:ea typeface="楷体_GB2312" pitchFamily="49" charset="-122"/>
              </a:endParaRPr>
            </a:p>
          </p:txBody>
        </p:sp>
      </p:grpSp>
      <p:sp>
        <p:nvSpPr>
          <p:cNvPr id="31789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1790" name="矩形 1"/>
          <p:cNvSpPr/>
          <p:nvPr/>
        </p:nvSpPr>
        <p:spPr>
          <a:xfrm>
            <a:off x="0" y="-9525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1791" name="TextBox 27"/>
          <p:cNvSpPr/>
          <p:nvPr/>
        </p:nvSpPr>
        <p:spPr>
          <a:xfrm>
            <a:off x="96838" y="65088"/>
            <a:ext cx="2503487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</a:rPr>
              <a:t>11-20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</a:rPr>
              <a:t>各数的认识</a:t>
            </a:r>
            <a:endParaRPr lang="zh-CN" altLang="en-US" sz="20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31792" name="文本框 5"/>
          <p:cNvSpPr/>
          <p:nvPr/>
        </p:nvSpPr>
        <p:spPr>
          <a:xfrm>
            <a:off x="5626100" y="104775"/>
            <a:ext cx="3409950" cy="30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</a:rPr>
              <a:t>人教版数学学科一上册第六单元第一课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 fill="hold"/>
                                        <p:tgtEl>
                                          <p:spTgt spid="31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 fill="hold"/>
                                        <p:tgtEl>
                                          <p:spTgt spid="31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 fill="hold"/>
                                        <p:tgtEl>
                                          <p:spTgt spid="31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 fill="hold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66" grpId="0" animBg="1"/>
      <p:bldP spid="31767" grpId="0" animBg="1"/>
      <p:bldP spid="31768" grpId="0" animBg="1"/>
      <p:bldP spid="31769" grpId="0" animBg="1"/>
      <p:bldP spid="31770" grpId="0" animBg="1"/>
      <p:bldP spid="31771" grpId="0" animBg="1"/>
      <p:bldP spid="31772" grpId="0" animBg="1"/>
      <p:bldP spid="3177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2771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2772" name="TextBox 27"/>
          <p:cNvSpPr/>
          <p:nvPr/>
        </p:nvSpPr>
        <p:spPr>
          <a:xfrm>
            <a:off x="96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</a:rPr>
              <a:t>11-20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</a:rPr>
              <a:t>各数的认识</a:t>
            </a:r>
            <a:endParaRPr lang="zh-CN" altLang="en-US" sz="20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32773" name="文本框 5"/>
          <p:cNvSpPr/>
          <p:nvPr/>
        </p:nvSpPr>
        <p:spPr>
          <a:xfrm>
            <a:off x="5626100" y="104775"/>
            <a:ext cx="3409950" cy="30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</a:rPr>
              <a:t>人教版数学学科一上册第六单元第一课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32774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 w="12700" cap="flat" cmpd="sng">
            <a:solidFill>
              <a:srgbClr val="0070C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2775" name="标题 133121"/>
          <p:cNvSpPr>
            <a:spLocks noGrp="1"/>
          </p:cNvSpPr>
          <p:nvPr>
            <p:ph type="title"/>
          </p:nvPr>
        </p:nvSpPr>
        <p:spPr>
          <a:xfrm>
            <a:off x="2105025" y="1454150"/>
            <a:ext cx="3813175" cy="920750"/>
          </a:xfrm>
          <a:ln/>
        </p:spPr>
        <p:txBody>
          <a:bodyPr wrap="square" lIns="91440" tIns="45720" rIns="91440" bIns="45720" anchor="t" anchorCtr="0"/>
          <a:p>
            <a:pPr defTabSz="913130" eaLnBrk="1" hangingPunct="1"/>
            <a:r>
              <a:rPr lang="en-US" altLang="zh-CN" i="1"/>
              <a:t>        </a:t>
            </a:r>
            <a:r>
              <a:rPr lang="en-US" altLang="zh-CN" sz="4400" i="1"/>
              <a:t> </a:t>
            </a:r>
            <a:endParaRPr lang="en-US" altLang="en-US" sz="4400"/>
          </a:p>
        </p:txBody>
      </p:sp>
      <p:sp>
        <p:nvSpPr>
          <p:cNvPr id="32776" name="文本占位符 133122"/>
          <p:cNvSpPr>
            <a:spLocks noGrp="1"/>
          </p:cNvSpPr>
          <p:nvPr>
            <p:ph type="title"/>
          </p:nvPr>
        </p:nvSpPr>
        <p:spPr>
          <a:xfrm>
            <a:off x="479425" y="898525"/>
            <a:ext cx="7445375" cy="4987925"/>
          </a:xfrm>
          <a:ln/>
        </p:spPr>
        <p:txBody>
          <a:bodyPr wrap="square" lIns="91440" tIns="45720" rIns="91440" bIns="45720" anchor="t" anchorCtr="0"/>
          <a:p>
            <a:pPr marL="0" indent="0" defTabSz="913130" latinLnBrk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zh-CN" altLang="zh-CN" sz="4000" b="1">
                <a:solidFill>
                  <a:srgbClr val="C00000"/>
                </a:solidFill>
              </a:rPr>
              <a:t>游戏：</a:t>
            </a:r>
            <a:endParaRPr lang="zh-CN" altLang="zh-CN" sz="3200" b="1">
              <a:solidFill>
                <a:srgbClr val="FFBA55"/>
              </a:solidFill>
            </a:endParaRPr>
          </a:p>
          <a:p>
            <a:pPr marL="0" indent="0" defTabSz="913130" latinLnBrk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en-US" altLang="zh-CN" sz="3200" b="1">
                <a:solidFill>
                  <a:srgbClr val="FFBA55"/>
                </a:solidFill>
              </a:rPr>
              <a:t>1</a:t>
            </a:r>
            <a:r>
              <a:rPr lang="zh-CN" altLang="en-US" sz="3200" b="1">
                <a:solidFill>
                  <a:srgbClr val="FFBA55"/>
                </a:solidFill>
              </a:rPr>
              <a:t>、学生</a:t>
            </a:r>
            <a:r>
              <a:rPr lang="zh-CN" altLang="zh-CN" sz="3200" b="1">
                <a:solidFill>
                  <a:srgbClr val="FFBA55"/>
                </a:solidFill>
                <a:sym typeface="微软雅黑" panose="020B0503020204020204" pitchFamily="34" charset="-122"/>
              </a:rPr>
              <a:t>拿带数字的</a:t>
            </a:r>
            <a:r>
              <a:rPr lang="zh-CN" altLang="zh-CN" sz="3200" b="1">
                <a:solidFill>
                  <a:srgbClr val="FFBA55"/>
                </a:solidFill>
              </a:rPr>
              <a:t>小红花按从小到大的顺序排列。</a:t>
            </a:r>
            <a:endParaRPr lang="zh-CN" altLang="zh-CN" sz="3200" b="1">
              <a:solidFill>
                <a:srgbClr val="FFBA55"/>
              </a:solidFill>
            </a:endParaRPr>
          </a:p>
          <a:p>
            <a:pPr marL="0" indent="0" defTabSz="913130" latinLnBrk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en-US" altLang="zh-CN" sz="3200" b="1">
                <a:solidFill>
                  <a:srgbClr val="FFBA55"/>
                </a:solidFill>
              </a:rPr>
              <a:t>2</a:t>
            </a:r>
            <a:r>
              <a:rPr lang="zh-CN" altLang="en-US" sz="3200" b="1">
                <a:solidFill>
                  <a:srgbClr val="FFBA55"/>
                </a:solidFill>
              </a:rPr>
              <a:t>、学生拿</a:t>
            </a:r>
            <a:r>
              <a:rPr lang="zh-CN" altLang="en-US" sz="3200" b="1">
                <a:solidFill>
                  <a:srgbClr val="FFBA55"/>
                </a:solidFill>
                <a:sym typeface="微软雅黑" panose="020B0503020204020204" pitchFamily="34" charset="-122"/>
              </a:rPr>
              <a:t>带</a:t>
            </a:r>
            <a:r>
              <a:rPr lang="zh-CN" altLang="zh-CN" sz="3200" b="1">
                <a:solidFill>
                  <a:srgbClr val="FFBA55"/>
                </a:solidFill>
                <a:sym typeface="微软雅黑" panose="020B0503020204020204" pitchFamily="34" charset="-122"/>
              </a:rPr>
              <a:t>数字的小红花按从大到小的顺序排列。</a:t>
            </a:r>
            <a:endParaRPr lang="zh-CN" altLang="zh-CN" sz="3200" b="1">
              <a:solidFill>
                <a:srgbClr val="FFBA55"/>
              </a:solidFill>
            </a:endParaRPr>
          </a:p>
          <a:p>
            <a:pPr marL="0" indent="0" defTabSz="913130" latinLnBrk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en-US" altLang="zh-CN" sz="3200" b="1">
                <a:solidFill>
                  <a:srgbClr val="FFBA55"/>
                </a:solidFill>
              </a:rPr>
              <a:t>3</a:t>
            </a:r>
            <a:r>
              <a:rPr lang="zh-CN" altLang="en-US" sz="3200" b="1">
                <a:solidFill>
                  <a:srgbClr val="FFBA55"/>
                </a:solidFill>
              </a:rPr>
              <a:t>、找相邻数（一人提问，符合要求的同学出列。）</a:t>
            </a:r>
            <a:endParaRPr lang="zh-CN" altLang="en-US" sz="3200" b="1">
              <a:solidFill>
                <a:srgbClr val="FFBA55"/>
              </a:solidFill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3795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3796" name="TextBox 27"/>
          <p:cNvSpPr/>
          <p:nvPr/>
        </p:nvSpPr>
        <p:spPr>
          <a:xfrm>
            <a:off x="96838" y="65088"/>
            <a:ext cx="2490787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</a:rPr>
              <a:t>11-20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</a:rPr>
              <a:t>各数的认识</a:t>
            </a:r>
            <a:endParaRPr lang="zh-CN" altLang="en-US" sz="20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33797" name="文本框 5"/>
          <p:cNvSpPr/>
          <p:nvPr/>
        </p:nvSpPr>
        <p:spPr>
          <a:xfrm>
            <a:off x="4965700" y="104775"/>
            <a:ext cx="4070350" cy="30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</a:rPr>
              <a:t>人教版数学学科一上册第六单元第一课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3379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 w="12700" cap="flat" cmpd="sng">
            <a:solidFill>
              <a:srgbClr val="0070C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3799" name="标题 133121"/>
          <p:cNvSpPr>
            <a:spLocks noGrp="1"/>
          </p:cNvSpPr>
          <p:nvPr>
            <p:ph type="title"/>
          </p:nvPr>
        </p:nvSpPr>
        <p:spPr>
          <a:xfrm>
            <a:off x="2105025" y="1454150"/>
            <a:ext cx="3813175" cy="920750"/>
          </a:xfrm>
          <a:ln/>
        </p:spPr>
        <p:txBody>
          <a:bodyPr wrap="square" lIns="91440" tIns="45720" rIns="91440" bIns="45720" anchor="t" anchorCtr="0"/>
          <a:p>
            <a:pPr defTabSz="913130" eaLnBrk="1" hangingPunct="1"/>
            <a:r>
              <a:rPr lang="en-US" altLang="zh-CN" i="1"/>
              <a:t>        </a:t>
            </a:r>
            <a:r>
              <a:rPr lang="en-US" altLang="zh-CN" sz="4400" i="1"/>
              <a:t> </a:t>
            </a:r>
            <a:endParaRPr lang="en-US" altLang="en-US" sz="4400"/>
          </a:p>
        </p:txBody>
      </p:sp>
      <p:sp>
        <p:nvSpPr>
          <p:cNvPr id="33800" name="文本框 1"/>
          <p:cNvSpPr/>
          <p:nvPr/>
        </p:nvSpPr>
        <p:spPr>
          <a:xfrm>
            <a:off x="379413" y="1616075"/>
            <a:ext cx="4019550" cy="1444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4400" b="1">
                <a:solidFill>
                  <a:srgbClr val="000000"/>
                </a:solidFill>
                <a:ea typeface="楷体_GB2312" pitchFamily="49" charset="-122"/>
              </a:rPr>
              <a:t>四、课堂总结</a:t>
            </a:r>
            <a:endParaRPr lang="zh-CN" altLang="en-US" sz="4800" b="1">
              <a:solidFill>
                <a:srgbClr val="000000"/>
              </a:solidFill>
              <a:ea typeface="楷体_GB2312" pitchFamily="49" charset="-122"/>
            </a:endParaRPr>
          </a:p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4400" b="1">
                <a:solidFill>
                  <a:srgbClr val="FF0000"/>
                </a:solidFill>
                <a:ea typeface="楷体_GB2312" pitchFamily="49" charset="-122"/>
              </a:rPr>
              <a:t> </a:t>
            </a:r>
            <a:endParaRPr lang="zh-CN" altLang="en-US" sz="4400" b="1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33801" name="文本框 2"/>
          <p:cNvSpPr/>
          <p:nvPr/>
        </p:nvSpPr>
        <p:spPr>
          <a:xfrm>
            <a:off x="803275" y="2794000"/>
            <a:ext cx="5618163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4000" b="1">
                <a:solidFill>
                  <a:srgbClr val="FF0000"/>
                </a:solidFill>
                <a:ea typeface="楷体_GB2312" pitchFamily="49" charset="-122"/>
              </a:rPr>
              <a:t>     </a:t>
            </a:r>
            <a:r>
              <a:rPr lang="zh-CN" altLang="en-US" sz="4000" b="1">
                <a:solidFill>
                  <a:srgbClr val="FF0000"/>
                </a:solidFill>
                <a:ea typeface="楷体_GB2312" pitchFamily="49" charset="-122"/>
              </a:rPr>
              <a:t>这节课你有什么收获？</a:t>
            </a:r>
            <a:endParaRPr lang="zh-CN" altLang="en-US" sz="4000" b="1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33802" name="文本框 1"/>
          <p:cNvSpPr/>
          <p:nvPr/>
        </p:nvSpPr>
        <p:spPr>
          <a:xfrm>
            <a:off x="581025" y="693738"/>
            <a:ext cx="3922713" cy="8302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4800" b="1">
                <a:solidFill>
                  <a:srgbClr val="FF0000"/>
                </a:solidFill>
                <a:ea typeface="楷体_GB2312" pitchFamily="49" charset="-122"/>
              </a:rPr>
              <a:t>快 乐 粘 贴 版</a:t>
            </a:r>
            <a:endParaRPr lang="zh-CN" altLang="en-US" sz="4800" b="1">
              <a:solidFill>
                <a:srgbClr val="FF00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4819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4820" name="TextBox 27"/>
          <p:cNvSpPr/>
          <p:nvPr/>
        </p:nvSpPr>
        <p:spPr>
          <a:xfrm>
            <a:off x="96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</a:rPr>
              <a:t>11-20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</a:rPr>
              <a:t>各数的认识</a:t>
            </a:r>
            <a:endParaRPr lang="zh-CN" altLang="en-US" sz="20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34821" name="文本框 5"/>
          <p:cNvSpPr/>
          <p:nvPr/>
        </p:nvSpPr>
        <p:spPr>
          <a:xfrm>
            <a:off x="4965700" y="104775"/>
            <a:ext cx="4070350" cy="30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</a:rPr>
              <a:t>人教版数学学科一上册第六单元第一课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34822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 w="12700" cap="flat" cmpd="sng">
            <a:solidFill>
              <a:srgbClr val="0070C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4823" name="标题 133121"/>
          <p:cNvSpPr>
            <a:spLocks noGrp="1"/>
          </p:cNvSpPr>
          <p:nvPr>
            <p:ph type="title"/>
          </p:nvPr>
        </p:nvSpPr>
        <p:spPr>
          <a:xfrm>
            <a:off x="2105025" y="1454150"/>
            <a:ext cx="3813175" cy="920750"/>
          </a:xfrm>
          <a:ln/>
        </p:spPr>
        <p:txBody>
          <a:bodyPr wrap="square" lIns="91440" tIns="45720" rIns="91440" bIns="45720" anchor="t" anchorCtr="0"/>
          <a:p>
            <a:pPr defTabSz="913130" eaLnBrk="1" hangingPunct="1"/>
            <a:r>
              <a:rPr lang="en-US" altLang="zh-CN" i="1"/>
              <a:t>        </a:t>
            </a:r>
            <a:r>
              <a:rPr lang="en-US" altLang="zh-CN" sz="4400" i="1"/>
              <a:t> </a:t>
            </a:r>
            <a:endParaRPr lang="en-US" altLang="en-US" sz="4400"/>
          </a:p>
        </p:txBody>
      </p:sp>
      <p:sp>
        <p:nvSpPr>
          <p:cNvPr id="34824" name="内容占位符 1"/>
          <p:cNvSpPr>
            <a:spLocks noGrp="1"/>
          </p:cNvSpPr>
          <p:nvPr>
            <p:ph type="title"/>
          </p:nvPr>
        </p:nvSpPr>
        <p:spPr>
          <a:xfrm>
            <a:off x="793750" y="755650"/>
            <a:ext cx="6245225" cy="5853113"/>
          </a:xfrm>
          <a:ln/>
        </p:spPr>
        <p:txBody>
          <a:bodyPr wrap="square" lIns="91440" tIns="45720" rIns="91440" bIns="45720" anchor="t" anchorCtr="0"/>
          <a:p>
            <a:pPr marL="0" indent="0" defTabSz="914400" latinLnBrk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en-US" altLang="zh-CN" sz="3200">
                <a:solidFill>
                  <a:srgbClr val="1C1C1C"/>
                </a:solidFill>
              </a:rPr>
              <a:t>             </a:t>
            </a:r>
            <a:r>
              <a:rPr lang="en-US" altLang="zh-CN" sz="44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魔 法 记 忆</a:t>
            </a:r>
            <a:endParaRPr lang="en-US" altLang="zh-CN" sz="320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marL="0" indent="0" defTabSz="914400" latinLnBrk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en-US" altLang="en-US" sz="32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       </a:t>
            </a:r>
            <a:endParaRPr lang="en-US" altLang="en-US" sz="320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marL="0" indent="0" defTabSz="914400" latinLnBrk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en-US" altLang="en-US" sz="320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        </a:t>
            </a:r>
            <a:r>
              <a:rPr lang="en-US" altLang="en-US" sz="320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读数、写数从高位起，</a:t>
            </a:r>
            <a:endParaRPr lang="en-US" altLang="en-US" sz="3200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marL="0" indent="0" defTabSz="914400" latinLnBrk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en-US" altLang="en-US" sz="320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        十位上是几，读几十。</a:t>
            </a:r>
            <a:endParaRPr lang="en-US" altLang="en-US" sz="3200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marL="0" indent="0" defTabSz="914400" latinLnBrk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en-US" altLang="en-US" sz="320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        个位上是几，就读几；</a:t>
            </a:r>
            <a:endParaRPr lang="en-US" altLang="en-US" sz="3200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marL="0" indent="0" defTabSz="914400" latinLnBrk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en-US" altLang="en-US" sz="320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        几个十在十位上写几，</a:t>
            </a:r>
            <a:endParaRPr lang="en-US" altLang="en-US" sz="3200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marL="0" indent="0" defTabSz="914400" latinLnBrk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en-US" altLang="en-US" sz="320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        几个一在个位上写几。</a:t>
            </a:r>
            <a:endParaRPr lang="en-US" altLang="en-US" sz="3200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矩形 4"/>
          <p:cNvSpPr/>
          <p:nvPr/>
        </p:nvSpPr>
        <p:spPr>
          <a:xfrm>
            <a:off x="1588" y="1930400"/>
            <a:ext cx="9144000" cy="2484438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>
            <a:noAutofit/>
          </a:bodyPr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53251" name="矩形 5"/>
          <p:cNvSpPr/>
          <p:nvPr/>
        </p:nvSpPr>
        <p:spPr>
          <a:xfrm>
            <a:off x="0" y="4524375"/>
            <a:ext cx="9144000" cy="53975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>
            <a:noAutofit/>
          </a:bodyPr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53252" name="矩形 6"/>
          <p:cNvSpPr/>
          <p:nvPr/>
        </p:nvSpPr>
        <p:spPr>
          <a:xfrm>
            <a:off x="0" y="1779588"/>
            <a:ext cx="9144000" cy="53975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 anchorCtr="0">
            <a:noAutofit/>
          </a:bodyPr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5845" name="Text Box 56"/>
          <p:cNvSpPr/>
          <p:nvPr/>
        </p:nvSpPr>
        <p:spPr>
          <a:xfrm>
            <a:off x="360363" y="6202363"/>
            <a:ext cx="2468562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defTabSz="91440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1800" b="1">
                <a:solidFill>
                  <a:srgbClr val="000000"/>
                </a:solidFill>
                <a:latin typeface="微软雅黑" panose="020B0503020204020204" pitchFamily="34" charset="-122"/>
              </a:rPr>
              <a:t> </a:t>
            </a:r>
            <a:endParaRPr lang="zh-CN" altLang="en-US" sz="18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35846" name="Picture 52" descr="water"/>
          <p:cNvPicPr>
            <a:picLocks noChangeAspect="1"/>
          </p:cNvPicPr>
          <p:nvPr/>
        </p:nvPicPr>
        <p:blipFill>
          <a:blip r:embed="rId1"/>
          <a:srcRect l="22409" t="16374" b="27486"/>
          <a:stretch>
            <a:fillRect/>
          </a:stretch>
        </p:blipFill>
        <p:spPr>
          <a:xfrm rot="780000">
            <a:off x="7083425" y="-233362"/>
            <a:ext cx="1906588" cy="1573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7" name="TextBox 3"/>
          <p:cNvSpPr/>
          <p:nvPr/>
        </p:nvSpPr>
        <p:spPr>
          <a:xfrm>
            <a:off x="884238" y="2063750"/>
            <a:ext cx="5770562" cy="14446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buClrTx/>
              <a:buSzPct val="100000"/>
              <a:buFontTx/>
              <a:buNone/>
            </a:pPr>
            <a:r>
              <a:rPr lang="zh-CN" altLang="en-US" sz="8800">
                <a:solidFill>
                  <a:srgbClr val="FFFFFF"/>
                </a:solidFill>
                <a:latin typeface="方正综艺简体" pitchFamily="2" charset="-122"/>
                <a:ea typeface="方正综艺简体" pitchFamily="2" charset="-122"/>
              </a:rPr>
              <a:t>感谢观看！</a:t>
            </a:r>
            <a:endParaRPr lang="zh-CN" altLang="en-US" sz="8800">
              <a:solidFill>
                <a:srgbClr val="FFFFFF"/>
              </a:solidFill>
              <a:latin typeface="方正综艺简体" pitchFamily="2" charset="-122"/>
              <a:ea typeface="方正综艺简体" pitchFamily="2" charset="-122"/>
            </a:endParaRPr>
          </a:p>
        </p:txBody>
      </p:sp>
      <p:pic>
        <p:nvPicPr>
          <p:cNvPr id="35848" name="Picture 52" descr="water"/>
          <p:cNvPicPr>
            <a:picLocks noChangeAspect="1"/>
          </p:cNvPicPr>
          <p:nvPr/>
        </p:nvPicPr>
        <p:blipFill>
          <a:blip r:embed="rId1"/>
          <a:srcRect l="22409" t="16374" b="27486"/>
          <a:stretch>
            <a:fillRect/>
          </a:stretch>
        </p:blipFill>
        <p:spPr>
          <a:xfrm rot="780000">
            <a:off x="349250" y="4883150"/>
            <a:ext cx="1906588" cy="1573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9" name="Picture 9" descr="C:\Users\user\Desktop\讲师p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5813" y="1162050"/>
            <a:ext cx="3235325" cy="41481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50" name="New pictur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4500" y="12611100"/>
            <a:ext cx="304800" cy="215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3315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3316" name="TextBox 27"/>
          <p:cNvSpPr/>
          <p:nvPr/>
        </p:nvSpPr>
        <p:spPr>
          <a:xfrm>
            <a:off x="96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</a:rPr>
              <a:t>11-20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</a:rPr>
              <a:t>各数的认识</a:t>
            </a:r>
            <a:endParaRPr lang="zh-CN" altLang="en-US" sz="20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3317" name="文本框 5"/>
          <p:cNvSpPr/>
          <p:nvPr/>
        </p:nvSpPr>
        <p:spPr>
          <a:xfrm>
            <a:off x="5480050" y="104775"/>
            <a:ext cx="3556000" cy="30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</a:rPr>
              <a:t>人教版数学学科一上册第六单元第一课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3318" name="矩形 7"/>
          <p:cNvSpPr/>
          <p:nvPr/>
        </p:nvSpPr>
        <p:spPr>
          <a:xfrm flipV="1">
            <a:off x="0" y="563563"/>
            <a:ext cx="9144000" cy="36512"/>
          </a:xfrm>
          <a:prstGeom prst="rect">
            <a:avLst/>
          </a:prstGeom>
          <a:solidFill>
            <a:srgbClr val="0070C0"/>
          </a:solidFill>
          <a:ln w="12700" cap="flat" cmpd="sng">
            <a:solidFill>
              <a:srgbClr val="0070C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3319" name="标题 133121"/>
          <p:cNvSpPr>
            <a:spLocks noGrp="1"/>
          </p:cNvSpPr>
          <p:nvPr>
            <p:ph type="title"/>
          </p:nvPr>
        </p:nvSpPr>
        <p:spPr>
          <a:xfrm>
            <a:off x="2105025" y="1454150"/>
            <a:ext cx="3813175" cy="920750"/>
          </a:xfrm>
          <a:ln/>
        </p:spPr>
        <p:txBody>
          <a:bodyPr wrap="square" lIns="91440" tIns="45720" rIns="91440" bIns="45720" anchor="t" anchorCtr="0"/>
          <a:p>
            <a:pPr defTabSz="913130" eaLnBrk="1" hangingPunct="1"/>
            <a:r>
              <a:rPr lang="en-US" altLang="zh-CN" i="1"/>
              <a:t>        </a:t>
            </a:r>
            <a:r>
              <a:rPr lang="en-US" altLang="zh-CN" sz="4400" i="1"/>
              <a:t> </a:t>
            </a:r>
            <a:endParaRPr lang="en-US" altLang="en-US" sz="4400"/>
          </a:p>
        </p:txBody>
      </p:sp>
      <p:sp>
        <p:nvSpPr>
          <p:cNvPr id="13320" name="Rectangle 22"/>
          <p:cNvSpPr>
            <a:spLocks noGrp="1"/>
          </p:cNvSpPr>
          <p:nvPr/>
        </p:nvSpPr>
        <p:spPr>
          <a:xfrm>
            <a:off x="252413" y="603250"/>
            <a:ext cx="367347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4000" b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  <a:sym typeface="微软雅黑" panose="020B0503020204020204" pitchFamily="34" charset="-122"/>
              </a:rPr>
              <a:t>二、探究新知</a:t>
            </a:r>
            <a:endParaRPr lang="zh-CN" altLang="en-US" sz="4000" b="1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  <a:sym typeface="微软雅黑" panose="020B0503020204020204" pitchFamily="34" charset="-122"/>
            </a:endParaRPr>
          </a:p>
        </p:txBody>
      </p:sp>
      <p:grpSp>
        <p:nvGrpSpPr>
          <p:cNvPr id="13321" name="Group 14"/>
          <p:cNvGrpSpPr/>
          <p:nvPr/>
        </p:nvGrpSpPr>
        <p:grpSpPr>
          <a:xfrm>
            <a:off x="323850" y="1779588"/>
            <a:ext cx="3602038" cy="2217737"/>
            <a:chOff x="206" y="2340"/>
            <a:chExt cx="2328" cy="1397"/>
          </a:xfrm>
        </p:grpSpPr>
        <p:pic>
          <p:nvPicPr>
            <p:cNvPr id="13322" name="Picture 9" descr="女天使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06" y="2340"/>
              <a:ext cx="960" cy="8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23" name="AutoShape 33"/>
            <p:cNvSpPr/>
            <p:nvPr/>
          </p:nvSpPr>
          <p:spPr>
            <a:xfrm>
              <a:off x="902" y="3158"/>
              <a:ext cx="1632" cy="579"/>
            </a:xfrm>
            <a:prstGeom prst="wedgeRoundRectCallout">
              <a:avLst>
                <a:gd name="adj1" fmla="val -56921"/>
                <a:gd name="adj2" fmla="val -44921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20000"/>
                </a:lnSpc>
                <a:spcAft>
                  <a:spcPct val="0"/>
                </a:spcAft>
                <a:buNone/>
              </a:pPr>
              <a:r>
                <a:rPr lang="zh-CN" altLang="en-US" sz="20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这些物品分别是多</a:t>
              </a:r>
              <a:endParaRPr lang="en-US" altLang="zh-CN" sz="2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pPr marL="0" lvl="0" indent="0" defTabSz="914400" eaLnBrk="1" hangingPunct="1">
                <a:lnSpc>
                  <a:spcPct val="120000"/>
                </a:lnSpc>
                <a:spcAft>
                  <a:spcPct val="0"/>
                </a:spcAft>
                <a:buNone/>
              </a:pPr>
              <a:r>
                <a:rPr lang="zh-CN" altLang="en-US" sz="20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少个？你会数吗？</a:t>
              </a:r>
              <a:endParaRPr lang="zh-CN" altLang="en-US" sz="2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pic>
        <p:nvPicPr>
          <p:cNvPr id="13324" name="Picture 23"/>
          <p:cNvPicPr>
            <a:picLocks noGrp="1" noChangeAspect="1"/>
          </p:cNvPicPr>
          <p:nvPr>
            <p:ph type="title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930" b="1768"/>
          <a:stretch>
            <a:fillRect/>
          </a:stretch>
        </p:blipFill>
        <p:spPr>
          <a:xfrm>
            <a:off x="3925888" y="1454150"/>
            <a:ext cx="4941887" cy="4613275"/>
          </a:xfrm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AutoShape 3"/>
          <p:cNvSpPr/>
          <p:nvPr/>
        </p:nvSpPr>
        <p:spPr>
          <a:xfrm rot="1200000">
            <a:off x="5045075" y="3213100"/>
            <a:ext cx="153988" cy="1778000"/>
          </a:xfrm>
          <a:prstGeom prst="can">
            <a:avLst>
              <a:gd name="adj" fmla="val 107014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14339" name="AutoShape 4"/>
          <p:cNvSpPr/>
          <p:nvPr/>
        </p:nvSpPr>
        <p:spPr>
          <a:xfrm rot="1200000">
            <a:off x="5764213" y="3213100"/>
            <a:ext cx="153987" cy="1778000"/>
          </a:xfrm>
          <a:prstGeom prst="can">
            <a:avLst>
              <a:gd name="adj" fmla="val 107014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14340" name="AutoShape 5"/>
          <p:cNvSpPr/>
          <p:nvPr/>
        </p:nvSpPr>
        <p:spPr>
          <a:xfrm rot="1200000">
            <a:off x="6411913" y="3213100"/>
            <a:ext cx="153987" cy="1778000"/>
          </a:xfrm>
          <a:prstGeom prst="can">
            <a:avLst>
              <a:gd name="adj" fmla="val 107014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14341" name="AutoShape 6"/>
          <p:cNvSpPr/>
          <p:nvPr/>
        </p:nvSpPr>
        <p:spPr>
          <a:xfrm rot="1200000">
            <a:off x="7059613" y="3213100"/>
            <a:ext cx="153987" cy="1778000"/>
          </a:xfrm>
          <a:prstGeom prst="can">
            <a:avLst>
              <a:gd name="adj" fmla="val 107014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14342" name="AutoShape 7"/>
          <p:cNvSpPr/>
          <p:nvPr/>
        </p:nvSpPr>
        <p:spPr>
          <a:xfrm rot="1200000">
            <a:off x="7780338" y="3213100"/>
            <a:ext cx="153987" cy="1778000"/>
          </a:xfrm>
          <a:prstGeom prst="can">
            <a:avLst>
              <a:gd name="adj" fmla="val 107014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14343" name="AutoShape 10"/>
          <p:cNvSpPr/>
          <p:nvPr/>
        </p:nvSpPr>
        <p:spPr>
          <a:xfrm rot="1200000">
            <a:off x="4322763" y="3213100"/>
            <a:ext cx="153987" cy="1778000"/>
          </a:xfrm>
          <a:prstGeom prst="can">
            <a:avLst>
              <a:gd name="adj" fmla="val 107014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14344" name="AutoShape 11"/>
          <p:cNvSpPr/>
          <p:nvPr/>
        </p:nvSpPr>
        <p:spPr>
          <a:xfrm rot="1200000">
            <a:off x="2882900" y="3213100"/>
            <a:ext cx="153988" cy="1778000"/>
          </a:xfrm>
          <a:prstGeom prst="can">
            <a:avLst>
              <a:gd name="adj" fmla="val 107014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14345" name="AutoShape 12"/>
          <p:cNvSpPr/>
          <p:nvPr/>
        </p:nvSpPr>
        <p:spPr>
          <a:xfrm rot="1200000">
            <a:off x="3603625" y="3213100"/>
            <a:ext cx="153988" cy="1778000"/>
          </a:xfrm>
          <a:prstGeom prst="can">
            <a:avLst>
              <a:gd name="adj" fmla="val 107014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14346" name="AutoShape 13"/>
          <p:cNvSpPr/>
          <p:nvPr/>
        </p:nvSpPr>
        <p:spPr>
          <a:xfrm rot="1200000">
            <a:off x="2090738" y="3213100"/>
            <a:ext cx="153987" cy="1778000"/>
          </a:xfrm>
          <a:prstGeom prst="can">
            <a:avLst>
              <a:gd name="adj" fmla="val 107014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14347" name="AutoShape 14"/>
          <p:cNvSpPr/>
          <p:nvPr/>
        </p:nvSpPr>
        <p:spPr>
          <a:xfrm rot="1200000">
            <a:off x="1300163" y="3213100"/>
            <a:ext cx="153987" cy="1778000"/>
          </a:xfrm>
          <a:prstGeom prst="can">
            <a:avLst>
              <a:gd name="adj" fmla="val 107014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14348" name="TextBox 32"/>
          <p:cNvSpPr/>
          <p:nvPr/>
        </p:nvSpPr>
        <p:spPr>
          <a:xfrm>
            <a:off x="1000125" y="2205038"/>
            <a:ext cx="4838700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先数出十根小棒，</a:t>
            </a:r>
            <a:endParaRPr lang="zh-CN" altLang="en-US" sz="28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349" name="TextBox 35"/>
          <p:cNvSpPr/>
          <p:nvPr/>
        </p:nvSpPr>
        <p:spPr>
          <a:xfrm>
            <a:off x="3754438" y="2208213"/>
            <a:ext cx="2357437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捆成一捆。</a:t>
            </a: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14350" name="TextBox 23"/>
          <p:cNvSpPr/>
          <p:nvPr/>
        </p:nvSpPr>
        <p:spPr>
          <a:xfrm>
            <a:off x="600075" y="1600200"/>
            <a:ext cx="771525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800" b="1">
                <a:solidFill>
                  <a:srgbClr val="1C1C1C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800" b="1">
                <a:solidFill>
                  <a:srgbClr val="1C1C1C"/>
                </a:solidFill>
                <a:latin typeface="楷体_GB2312" pitchFamily="49" charset="-122"/>
                <a:ea typeface="楷体_GB2312" pitchFamily="49" charset="-122"/>
              </a:rPr>
              <a:t>捆一捆，认一认</a:t>
            </a:r>
            <a:endParaRPr lang="zh-CN" altLang="en-US" sz="2800" b="1">
              <a:solidFill>
                <a:srgbClr val="1C1C1C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351" name="TextBox 17"/>
          <p:cNvSpPr/>
          <p:nvPr/>
        </p:nvSpPr>
        <p:spPr>
          <a:xfrm>
            <a:off x="180975" y="790575"/>
            <a:ext cx="287813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</a:rPr>
              <a:t>二、探索新知</a:t>
            </a:r>
            <a:endParaRPr lang="zh-CN" altLang="en-US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</a:endParaRPr>
          </a:p>
        </p:txBody>
      </p:sp>
      <p:pic>
        <p:nvPicPr>
          <p:cNvPr id="14352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19320000" flipV="1">
            <a:off x="4564063" y="3913188"/>
            <a:ext cx="1344612" cy="833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53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4354" name="矩形 1"/>
          <p:cNvSpPr/>
          <p:nvPr/>
        </p:nvSpPr>
        <p:spPr>
          <a:xfrm>
            <a:off x="0" y="0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4355" name="TextBox 27"/>
          <p:cNvSpPr/>
          <p:nvPr/>
        </p:nvSpPr>
        <p:spPr>
          <a:xfrm>
            <a:off x="96838" y="65088"/>
            <a:ext cx="2490787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</a:rPr>
              <a:t>11-20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</a:rPr>
              <a:t>各数的认识</a:t>
            </a:r>
            <a:endParaRPr lang="zh-CN" altLang="en-US" sz="20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356" name="文本框 5"/>
          <p:cNvSpPr/>
          <p:nvPr/>
        </p:nvSpPr>
        <p:spPr>
          <a:xfrm>
            <a:off x="5480050" y="104775"/>
            <a:ext cx="3556000" cy="30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</a:rPr>
              <a:t>人教版数学学科一上册第六单元第一课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06 -4.07407E-06 L 0.05503 -4.07407E-06">
                                      <p:cBhvr>
                                        <p:cTn id="41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 fill="hold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06 -7.40741E-06 L -0.05521 -7.40741E-06">
                                      <p:cBhvr>
                                        <p:cTn id="46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06 -1.04046E-06 L -0.11372 0.03191">
                                      <p:cBhvr>
                                        <p:cTn id="48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4 0.03191 L 0.15538 0.06867">
                                      <p:cBhvr>
                                        <p:cTn id="50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06 -1.04046E-06 L 0.37864 0.0652">
                                      <p:cBhvr>
                                        <p:cTn id="52" dur="2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06 -1.04046E-06 L 0.22135 0.03145">
                                      <p:cBhvr>
                                        <p:cTn id="54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1.04046E-06 L 0.28385 0.03191">
                                      <p:cBhvr>
                                        <p:cTn id="56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6 -0.01249 L -0.20955 0.03052">
                                      <p:cBhvr>
                                        <p:cTn id="58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06 -4.07407E-06 L -0.27569 0.06296">
                                      <p:cBhvr>
                                        <p:cTn id="60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 fill="hold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9" grpId="0" animBg="1"/>
      <p:bldP spid="14340" grpId="0" animBg="1"/>
      <p:bldP spid="14341" grpId="0" animBg="1"/>
      <p:bldP spid="14342" grpId="0" animBg="1"/>
      <p:bldP spid="14343" grpId="0" animBg="1"/>
      <p:bldP spid="14344" grpId="0" animBg="1"/>
      <p:bldP spid="14345" grpId="0" animBg="1"/>
      <p:bldP spid="14346" grpId="0" animBg="1"/>
      <p:bldP spid="14347" grpId="0" animBg="1"/>
      <p:bldP spid="143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矩形 28"/>
          <p:cNvSpPr/>
          <p:nvPr/>
        </p:nvSpPr>
        <p:spPr>
          <a:xfrm>
            <a:off x="2490788" y="5405438"/>
            <a:ext cx="1624012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0000"/>
                </a:solidFill>
                <a:ea typeface="楷体_GB2312" pitchFamily="49" charset="-122"/>
              </a:rPr>
              <a:t>10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个一</a:t>
            </a:r>
            <a:endParaRPr lang="zh-CN" altLang="en-US" sz="360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63" name="矩形 29"/>
          <p:cNvSpPr/>
          <p:nvPr/>
        </p:nvSpPr>
        <p:spPr>
          <a:xfrm>
            <a:off x="6302375" y="5364163"/>
            <a:ext cx="1366838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0000"/>
                </a:solidFill>
                <a:ea typeface="楷体_GB2312" pitchFamily="49" charset="-122"/>
              </a:rPr>
              <a:t>1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个十</a:t>
            </a:r>
            <a:endParaRPr lang="zh-CN" altLang="en-US" sz="360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64" name="TextBox 23"/>
          <p:cNvSpPr/>
          <p:nvPr/>
        </p:nvSpPr>
        <p:spPr>
          <a:xfrm>
            <a:off x="600075" y="1600200"/>
            <a:ext cx="7715250" cy="552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3000" b="1">
                <a:solidFill>
                  <a:srgbClr val="1C1C1C"/>
                </a:solidFill>
                <a:latin typeface="楷体_GB2312" pitchFamily="49" charset="-122"/>
                <a:ea typeface="楷体_GB2312" pitchFamily="49" charset="-122"/>
              </a:rPr>
              <a:t>捆一捆，认一认</a:t>
            </a:r>
            <a:endParaRPr lang="zh-CN" altLang="en-US" sz="3000" b="1">
              <a:solidFill>
                <a:srgbClr val="1C1C1C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65" name="TextBox 19"/>
          <p:cNvSpPr/>
          <p:nvPr/>
        </p:nvSpPr>
        <p:spPr>
          <a:xfrm>
            <a:off x="385763" y="644525"/>
            <a:ext cx="61436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</a:rPr>
              <a:t>二、探索新知</a:t>
            </a:r>
            <a:endParaRPr lang="zh-CN" altLang="en-US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</a:endParaRPr>
          </a:p>
        </p:txBody>
      </p:sp>
      <p:pic>
        <p:nvPicPr>
          <p:cNvPr id="15366" name="Picture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11775" y="3405188"/>
            <a:ext cx="663575" cy="574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7" name="Picture 1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96013" y="2492375"/>
            <a:ext cx="1581150" cy="229076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5368" name="组合 2"/>
          <p:cNvGrpSpPr/>
          <p:nvPr/>
        </p:nvGrpSpPr>
        <p:grpSpPr>
          <a:xfrm>
            <a:off x="1058863" y="2747963"/>
            <a:ext cx="3711575" cy="1778000"/>
            <a:chOff x="2063101" y="2748752"/>
            <a:chExt cx="2935287" cy="1778000"/>
          </a:xfrm>
        </p:grpSpPr>
        <p:sp>
          <p:nvSpPr>
            <p:cNvPr id="15369" name="AutoShape 14"/>
            <p:cNvSpPr/>
            <p:nvPr/>
          </p:nvSpPr>
          <p:spPr>
            <a:xfrm rot="1200000">
              <a:off x="2063101" y="2748752"/>
              <a:ext cx="153987" cy="1778000"/>
            </a:xfrm>
            <a:prstGeom prst="can">
              <a:avLst>
                <a:gd name="adj" fmla="val 107014"/>
              </a:avLst>
            </a:prstGeom>
            <a:solidFill>
              <a:srgbClr val="92D05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algn="ctr" defTabSz="914400">
                <a:lnSpc>
                  <a:spcPct val="100000"/>
                </a:lnSpc>
                <a:spcAft>
                  <a:spcPct val="0"/>
                </a:spcAft>
                <a:buNone/>
              </a:pPr>
              <a:endParaRPr lang="zh-CN" altLang="en-US" sz="1600">
                <a:solidFill>
                  <a:srgbClr val="1C1C1C"/>
                </a:solidFill>
                <a:ea typeface="楷体_GB2312" pitchFamily="49" charset="-122"/>
              </a:endParaRPr>
            </a:p>
          </p:txBody>
        </p:sp>
        <p:sp>
          <p:nvSpPr>
            <p:cNvPr id="15370" name="AutoShape 14"/>
            <p:cNvSpPr/>
            <p:nvPr/>
          </p:nvSpPr>
          <p:spPr>
            <a:xfrm rot="1200000">
              <a:off x="2372134" y="2748752"/>
              <a:ext cx="153987" cy="1778000"/>
            </a:xfrm>
            <a:prstGeom prst="can">
              <a:avLst>
                <a:gd name="adj" fmla="val 107014"/>
              </a:avLst>
            </a:prstGeom>
            <a:solidFill>
              <a:srgbClr val="92D05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algn="ctr" defTabSz="914400">
                <a:lnSpc>
                  <a:spcPct val="100000"/>
                </a:lnSpc>
                <a:spcAft>
                  <a:spcPct val="0"/>
                </a:spcAft>
                <a:buNone/>
              </a:pPr>
              <a:endParaRPr lang="zh-CN" altLang="en-US" sz="1600">
                <a:solidFill>
                  <a:srgbClr val="1C1C1C"/>
                </a:solidFill>
                <a:ea typeface="楷体_GB2312" pitchFamily="49" charset="-122"/>
              </a:endParaRPr>
            </a:p>
          </p:txBody>
        </p:sp>
        <p:sp>
          <p:nvSpPr>
            <p:cNvPr id="15371" name="AutoShape 14"/>
            <p:cNvSpPr/>
            <p:nvPr/>
          </p:nvSpPr>
          <p:spPr>
            <a:xfrm rot="1200000">
              <a:off x="2681167" y="2748752"/>
              <a:ext cx="153987" cy="1778000"/>
            </a:xfrm>
            <a:prstGeom prst="can">
              <a:avLst>
                <a:gd name="adj" fmla="val 107014"/>
              </a:avLst>
            </a:prstGeom>
            <a:solidFill>
              <a:srgbClr val="92D05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algn="ctr" defTabSz="914400">
                <a:lnSpc>
                  <a:spcPct val="100000"/>
                </a:lnSpc>
                <a:spcAft>
                  <a:spcPct val="0"/>
                </a:spcAft>
                <a:buNone/>
              </a:pPr>
              <a:endParaRPr lang="zh-CN" altLang="en-US" sz="1600">
                <a:solidFill>
                  <a:srgbClr val="1C1C1C"/>
                </a:solidFill>
                <a:ea typeface="楷体_GB2312" pitchFamily="49" charset="-122"/>
              </a:endParaRPr>
            </a:p>
          </p:txBody>
        </p:sp>
        <p:sp>
          <p:nvSpPr>
            <p:cNvPr id="15372" name="AutoShape 14"/>
            <p:cNvSpPr/>
            <p:nvPr/>
          </p:nvSpPr>
          <p:spPr>
            <a:xfrm rot="1200000">
              <a:off x="2990200" y="2748752"/>
              <a:ext cx="153987" cy="1778000"/>
            </a:xfrm>
            <a:prstGeom prst="can">
              <a:avLst>
                <a:gd name="adj" fmla="val 107014"/>
              </a:avLst>
            </a:prstGeom>
            <a:solidFill>
              <a:srgbClr val="92D05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algn="ctr" defTabSz="914400">
                <a:lnSpc>
                  <a:spcPct val="100000"/>
                </a:lnSpc>
                <a:spcAft>
                  <a:spcPct val="0"/>
                </a:spcAft>
                <a:buNone/>
              </a:pPr>
              <a:endParaRPr lang="zh-CN" altLang="en-US" sz="1600">
                <a:solidFill>
                  <a:srgbClr val="1C1C1C"/>
                </a:solidFill>
                <a:ea typeface="楷体_GB2312" pitchFamily="49" charset="-122"/>
              </a:endParaRPr>
            </a:p>
          </p:txBody>
        </p:sp>
        <p:sp>
          <p:nvSpPr>
            <p:cNvPr id="15373" name="AutoShape 14"/>
            <p:cNvSpPr/>
            <p:nvPr/>
          </p:nvSpPr>
          <p:spPr>
            <a:xfrm rot="1200000">
              <a:off x="3299233" y="2748752"/>
              <a:ext cx="153987" cy="1778000"/>
            </a:xfrm>
            <a:prstGeom prst="can">
              <a:avLst>
                <a:gd name="adj" fmla="val 107014"/>
              </a:avLst>
            </a:prstGeom>
            <a:solidFill>
              <a:srgbClr val="92D05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algn="ctr" defTabSz="914400">
                <a:lnSpc>
                  <a:spcPct val="100000"/>
                </a:lnSpc>
                <a:spcAft>
                  <a:spcPct val="0"/>
                </a:spcAft>
                <a:buNone/>
              </a:pPr>
              <a:endParaRPr lang="zh-CN" altLang="en-US" sz="1600">
                <a:solidFill>
                  <a:srgbClr val="1C1C1C"/>
                </a:solidFill>
                <a:ea typeface="楷体_GB2312" pitchFamily="49" charset="-122"/>
              </a:endParaRPr>
            </a:p>
          </p:txBody>
        </p:sp>
        <p:sp>
          <p:nvSpPr>
            <p:cNvPr id="15374" name="AutoShape 14"/>
            <p:cNvSpPr/>
            <p:nvPr/>
          </p:nvSpPr>
          <p:spPr>
            <a:xfrm rot="1200000">
              <a:off x="3608266" y="2748752"/>
              <a:ext cx="153987" cy="1778000"/>
            </a:xfrm>
            <a:prstGeom prst="can">
              <a:avLst>
                <a:gd name="adj" fmla="val 107014"/>
              </a:avLst>
            </a:prstGeom>
            <a:solidFill>
              <a:srgbClr val="92D05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algn="ctr" defTabSz="914400">
                <a:lnSpc>
                  <a:spcPct val="100000"/>
                </a:lnSpc>
                <a:spcAft>
                  <a:spcPct val="0"/>
                </a:spcAft>
                <a:buNone/>
              </a:pPr>
              <a:endParaRPr lang="zh-CN" altLang="en-US" sz="1600">
                <a:solidFill>
                  <a:srgbClr val="1C1C1C"/>
                </a:solidFill>
                <a:ea typeface="楷体_GB2312" pitchFamily="49" charset="-122"/>
              </a:endParaRPr>
            </a:p>
          </p:txBody>
        </p:sp>
        <p:sp>
          <p:nvSpPr>
            <p:cNvPr id="15375" name="AutoShape 14"/>
            <p:cNvSpPr/>
            <p:nvPr/>
          </p:nvSpPr>
          <p:spPr>
            <a:xfrm rot="1200000">
              <a:off x="3917299" y="2748752"/>
              <a:ext cx="153987" cy="1778000"/>
            </a:xfrm>
            <a:prstGeom prst="can">
              <a:avLst>
                <a:gd name="adj" fmla="val 107014"/>
              </a:avLst>
            </a:prstGeom>
            <a:solidFill>
              <a:srgbClr val="92D05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algn="ctr" defTabSz="914400">
                <a:lnSpc>
                  <a:spcPct val="100000"/>
                </a:lnSpc>
                <a:spcAft>
                  <a:spcPct val="0"/>
                </a:spcAft>
                <a:buNone/>
              </a:pPr>
              <a:endParaRPr lang="zh-CN" altLang="en-US" sz="1600">
                <a:solidFill>
                  <a:srgbClr val="1C1C1C"/>
                </a:solidFill>
                <a:ea typeface="楷体_GB2312" pitchFamily="49" charset="-122"/>
              </a:endParaRPr>
            </a:p>
          </p:txBody>
        </p:sp>
        <p:sp>
          <p:nvSpPr>
            <p:cNvPr id="15376" name="AutoShape 14"/>
            <p:cNvSpPr/>
            <p:nvPr/>
          </p:nvSpPr>
          <p:spPr>
            <a:xfrm rot="1200000">
              <a:off x="4226332" y="2748752"/>
              <a:ext cx="153987" cy="1778000"/>
            </a:xfrm>
            <a:prstGeom prst="can">
              <a:avLst>
                <a:gd name="adj" fmla="val 107014"/>
              </a:avLst>
            </a:prstGeom>
            <a:solidFill>
              <a:srgbClr val="92D05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algn="ctr" defTabSz="914400">
                <a:lnSpc>
                  <a:spcPct val="100000"/>
                </a:lnSpc>
                <a:spcAft>
                  <a:spcPct val="0"/>
                </a:spcAft>
                <a:buNone/>
              </a:pPr>
              <a:endParaRPr lang="zh-CN" altLang="en-US" sz="1600">
                <a:solidFill>
                  <a:srgbClr val="1C1C1C"/>
                </a:solidFill>
                <a:ea typeface="楷体_GB2312" pitchFamily="49" charset="-122"/>
              </a:endParaRPr>
            </a:p>
          </p:txBody>
        </p:sp>
        <p:sp>
          <p:nvSpPr>
            <p:cNvPr id="15377" name="AutoShape 14"/>
            <p:cNvSpPr/>
            <p:nvPr/>
          </p:nvSpPr>
          <p:spPr>
            <a:xfrm rot="1200000">
              <a:off x="4535365" y="2748752"/>
              <a:ext cx="153987" cy="1778000"/>
            </a:xfrm>
            <a:prstGeom prst="can">
              <a:avLst>
                <a:gd name="adj" fmla="val 107014"/>
              </a:avLst>
            </a:prstGeom>
            <a:solidFill>
              <a:srgbClr val="92D05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algn="ctr" defTabSz="914400">
                <a:lnSpc>
                  <a:spcPct val="100000"/>
                </a:lnSpc>
                <a:spcAft>
                  <a:spcPct val="0"/>
                </a:spcAft>
                <a:buNone/>
              </a:pPr>
              <a:endParaRPr lang="zh-CN" altLang="en-US" sz="1600">
                <a:solidFill>
                  <a:srgbClr val="1C1C1C"/>
                </a:solidFill>
                <a:ea typeface="楷体_GB2312" pitchFamily="49" charset="-122"/>
              </a:endParaRPr>
            </a:p>
          </p:txBody>
        </p:sp>
        <p:sp>
          <p:nvSpPr>
            <p:cNvPr id="15378" name="AutoShape 14"/>
            <p:cNvSpPr/>
            <p:nvPr/>
          </p:nvSpPr>
          <p:spPr>
            <a:xfrm rot="1200000">
              <a:off x="4844401" y="2748752"/>
              <a:ext cx="153987" cy="1778000"/>
            </a:xfrm>
            <a:prstGeom prst="can">
              <a:avLst>
                <a:gd name="adj" fmla="val 107014"/>
              </a:avLst>
            </a:prstGeom>
            <a:solidFill>
              <a:srgbClr val="92D05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171450" indent="-171450" algn="l" defTabSz="685800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 typeface="Arial" panose="020B0604020202020204" pitchFamily="34" charset="0"/>
                <a:buChar char="●"/>
                <a:defRPr kumimoji="0" sz="13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5143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8572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anose="020B0604020202020204" pitchFamily="34" charset="0"/>
                <a:buChar char="●"/>
                <a:tabLst>
                  <a:tab pos="1206500" algn="l"/>
                </a:tabLst>
                <a:defRPr kumimoji="0" sz="12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2001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Wingdings" panose="05000000000000000000" pitchFamily="2" charset="2"/>
                <a:buChar char=""/>
                <a:tabLst>
                  <a:tab pos="1206500" algn="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1543050" indent="-171450" algn="l" defTabSz="68580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Char char="•"/>
                <a:tabLst>
                  <a:tab pos="1206500" algn="l"/>
                </a:tabLst>
                <a:defRPr kumimoji="0" sz="1000" b="0" u="none" kern="1200" spc="150" baseline="0">
                  <a:solidFill>
                    <a:srgbClr val="595959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 algn="ctr" defTabSz="914400">
                <a:lnSpc>
                  <a:spcPct val="100000"/>
                </a:lnSpc>
                <a:spcAft>
                  <a:spcPct val="0"/>
                </a:spcAft>
                <a:buNone/>
              </a:pPr>
              <a:endParaRPr lang="zh-CN" altLang="en-US" sz="1600">
                <a:solidFill>
                  <a:srgbClr val="1C1C1C"/>
                </a:solidFill>
                <a:ea typeface="楷体_GB2312" pitchFamily="49" charset="-122"/>
              </a:endParaRPr>
            </a:p>
          </p:txBody>
        </p:sp>
      </p:grpSp>
      <p:sp>
        <p:nvSpPr>
          <p:cNvPr id="15379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5380" name="矩形 2"/>
          <p:cNvSpPr/>
          <p:nvPr/>
        </p:nvSpPr>
        <p:spPr>
          <a:xfrm>
            <a:off x="0" y="-17462"/>
            <a:ext cx="9144000" cy="563562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5381" name="TextBox 27"/>
          <p:cNvSpPr/>
          <p:nvPr/>
        </p:nvSpPr>
        <p:spPr>
          <a:xfrm>
            <a:off x="96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</a:rPr>
              <a:t>11-20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</a:rPr>
              <a:t>各数的认识</a:t>
            </a:r>
            <a:endParaRPr lang="zh-CN" altLang="en-US" sz="20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5382" name="文本框 5"/>
          <p:cNvSpPr/>
          <p:nvPr/>
        </p:nvSpPr>
        <p:spPr>
          <a:xfrm>
            <a:off x="5480050" y="104775"/>
            <a:ext cx="3556000" cy="30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</a:rPr>
              <a:t>人教版数学学科一上册第六单元第一课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 fill="hold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 fill="hold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TextBox 23"/>
          <p:cNvSpPr/>
          <p:nvPr/>
        </p:nvSpPr>
        <p:spPr>
          <a:xfrm>
            <a:off x="600075" y="1600200"/>
            <a:ext cx="771525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（二）</a:t>
            </a:r>
            <a:r>
              <a:rPr lang="zh-CN" altLang="en-US" sz="28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数的组成和读数</a:t>
            </a:r>
            <a:endParaRPr lang="zh-CN" altLang="en-US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387" name="TextBox 40"/>
          <p:cNvSpPr/>
          <p:nvPr/>
        </p:nvSpPr>
        <p:spPr>
          <a:xfrm>
            <a:off x="600075" y="749300"/>
            <a:ext cx="61436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</a:rPr>
              <a:t>二、探索新知</a:t>
            </a:r>
            <a:endParaRPr lang="zh-CN" altLang="en-US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</a:endParaRPr>
          </a:p>
        </p:txBody>
      </p:sp>
      <p:sp>
        <p:nvSpPr>
          <p:cNvPr id="16388" name="矩形 44"/>
          <p:cNvSpPr/>
          <p:nvPr/>
        </p:nvSpPr>
        <p:spPr>
          <a:xfrm>
            <a:off x="1670050" y="4452938"/>
            <a:ext cx="27368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</a:rPr>
              <a:t>1</a:t>
            </a:r>
            <a:r>
              <a:rPr lang="en-US" altLang="zh-CN" sz="2800" b="1">
                <a:solidFill>
                  <a:srgbClr val="000000"/>
                </a:solidFill>
                <a:ea typeface="楷体_GB2312" pitchFamily="49" charset="-122"/>
              </a:rPr>
              <a:t>1</a:t>
            </a: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读作十一 </a:t>
            </a:r>
            <a:endParaRPr lang="zh-CN" altLang="en-US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6389" name="Picture 1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4538" y="2543175"/>
            <a:ext cx="1274762" cy="1846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0" name="AutoShape 14"/>
          <p:cNvSpPr/>
          <p:nvPr/>
        </p:nvSpPr>
        <p:spPr>
          <a:xfrm rot="1200000">
            <a:off x="3482975" y="2740025"/>
            <a:ext cx="139700" cy="1671638"/>
          </a:xfrm>
          <a:prstGeom prst="can">
            <a:avLst>
              <a:gd name="adj" fmla="val 109241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16391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6392" name="矩形 2"/>
          <p:cNvSpPr/>
          <p:nvPr/>
        </p:nvSpPr>
        <p:spPr>
          <a:xfrm>
            <a:off x="0" y="-41275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6393" name="TextBox 27"/>
          <p:cNvSpPr/>
          <p:nvPr/>
        </p:nvSpPr>
        <p:spPr>
          <a:xfrm>
            <a:off x="96838" y="5873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</a:rPr>
              <a:t>11-20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</a:rPr>
              <a:t>各数的认识</a:t>
            </a:r>
            <a:endParaRPr lang="zh-CN" altLang="en-US" sz="20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6394" name="文本框 5"/>
          <p:cNvSpPr/>
          <p:nvPr/>
        </p:nvSpPr>
        <p:spPr>
          <a:xfrm>
            <a:off x="5480050" y="104775"/>
            <a:ext cx="3556000" cy="30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</a:rPr>
              <a:t>人教版数学学科一上册第六单元第一课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6395" name="Text Box 18"/>
          <p:cNvSpPr/>
          <p:nvPr/>
        </p:nvSpPr>
        <p:spPr>
          <a:xfrm>
            <a:off x="1143000" y="5216525"/>
            <a:ext cx="5286375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  ）</a:t>
            </a: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个十，（  ）个一</a:t>
            </a:r>
            <a:endParaRPr lang="en-US" altLang="zh-CN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16396" name="Text Box 24"/>
          <p:cNvSpPr/>
          <p:nvPr/>
        </p:nvSpPr>
        <p:spPr>
          <a:xfrm>
            <a:off x="1543050" y="5216525"/>
            <a:ext cx="471488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FF0000"/>
                </a:solidFill>
                <a:ea typeface="楷体_GB2312" pitchFamily="49" charset="-122"/>
              </a:rPr>
              <a:t>1</a:t>
            </a:r>
            <a:endParaRPr lang="zh-CN" altLang="en-US" sz="2800" b="1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16397" name="Text Box 32"/>
          <p:cNvSpPr/>
          <p:nvPr/>
        </p:nvSpPr>
        <p:spPr>
          <a:xfrm>
            <a:off x="3738563" y="5218113"/>
            <a:ext cx="668337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800" b="1">
                <a:solidFill>
                  <a:srgbClr val="FF0000"/>
                </a:solidFill>
                <a:ea typeface="楷体_GB2312" pitchFamily="49" charset="-122"/>
              </a:rPr>
              <a:t>1</a:t>
            </a:r>
            <a:endParaRPr lang="en-US" altLang="zh-CN" sz="2800" b="1">
              <a:solidFill>
                <a:srgbClr val="FF00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 fill="hold"/>
                                        <p:tgtEl>
                                          <p:spTgt spid="16395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  <p:bldP spid="16395" grpId="0" animBg="1" build="allAtOnce"/>
      <p:bldP spid="1639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TextBox 23"/>
          <p:cNvSpPr/>
          <p:nvPr/>
        </p:nvSpPr>
        <p:spPr>
          <a:xfrm>
            <a:off x="600075" y="1600200"/>
            <a:ext cx="771525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（二）</a:t>
            </a:r>
            <a:r>
              <a:rPr lang="zh-CN" altLang="en-US" sz="28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数的组成和读数</a:t>
            </a:r>
            <a:endParaRPr lang="zh-CN" altLang="en-US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11" name="TextBox 40"/>
          <p:cNvSpPr/>
          <p:nvPr/>
        </p:nvSpPr>
        <p:spPr>
          <a:xfrm>
            <a:off x="369888" y="709613"/>
            <a:ext cx="61436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</a:rPr>
              <a:t>二、探索新知</a:t>
            </a:r>
            <a:endParaRPr lang="zh-CN" altLang="en-US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</a:endParaRPr>
          </a:p>
        </p:txBody>
      </p:sp>
      <p:sp>
        <p:nvSpPr>
          <p:cNvPr id="17412" name="矩形 44"/>
          <p:cNvSpPr/>
          <p:nvPr/>
        </p:nvSpPr>
        <p:spPr>
          <a:xfrm>
            <a:off x="1747838" y="4473575"/>
            <a:ext cx="273685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</a:rPr>
              <a:t>1</a:t>
            </a:r>
            <a:r>
              <a:rPr lang="en-US" altLang="zh-CN" sz="2800" b="1">
                <a:solidFill>
                  <a:srgbClr val="000000"/>
                </a:solidFill>
                <a:ea typeface="楷体_GB2312" pitchFamily="49" charset="-122"/>
              </a:rPr>
              <a:t>2</a:t>
            </a: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读作十二 </a:t>
            </a:r>
            <a:endParaRPr lang="zh-CN" altLang="en-US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7413" name="Picture 1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4538" y="2543175"/>
            <a:ext cx="1274762" cy="1846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4" name="AutoShape 14"/>
          <p:cNvSpPr/>
          <p:nvPr/>
        </p:nvSpPr>
        <p:spPr>
          <a:xfrm rot="1200000">
            <a:off x="3463925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17415" name="AutoShape 14"/>
          <p:cNvSpPr/>
          <p:nvPr/>
        </p:nvSpPr>
        <p:spPr>
          <a:xfrm rot="1200000">
            <a:off x="375920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17416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7417" name="矩形 2"/>
          <p:cNvSpPr/>
          <p:nvPr/>
        </p:nvSpPr>
        <p:spPr>
          <a:xfrm>
            <a:off x="0" y="-41275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7418" name="TextBox 27"/>
          <p:cNvSpPr/>
          <p:nvPr/>
        </p:nvSpPr>
        <p:spPr>
          <a:xfrm>
            <a:off x="96838" y="5873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</a:rPr>
              <a:t>11-20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</a:rPr>
              <a:t>各数的认识</a:t>
            </a:r>
            <a:endParaRPr lang="zh-CN" altLang="en-US" sz="20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7419" name="文本框 5"/>
          <p:cNvSpPr/>
          <p:nvPr/>
        </p:nvSpPr>
        <p:spPr>
          <a:xfrm>
            <a:off x="5480050" y="104775"/>
            <a:ext cx="3556000" cy="30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</a:rPr>
              <a:t>人教版数学学科一上册第六单元第一课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7420" name="Text Box 18"/>
          <p:cNvSpPr/>
          <p:nvPr/>
        </p:nvSpPr>
        <p:spPr>
          <a:xfrm>
            <a:off x="1143000" y="5216525"/>
            <a:ext cx="5286375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  ）</a:t>
            </a: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个十，（  ）个一</a:t>
            </a:r>
            <a:endParaRPr lang="en-US" altLang="zh-CN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17421" name="Text Box 24"/>
          <p:cNvSpPr/>
          <p:nvPr/>
        </p:nvSpPr>
        <p:spPr>
          <a:xfrm>
            <a:off x="1570038" y="5216525"/>
            <a:ext cx="53498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FF0000"/>
                </a:solidFill>
                <a:ea typeface="楷体_GB2312" pitchFamily="49" charset="-122"/>
              </a:rPr>
              <a:t>1</a:t>
            </a:r>
            <a:endParaRPr lang="zh-CN" altLang="en-US" sz="2800" b="1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17422" name="Text Box 32"/>
          <p:cNvSpPr/>
          <p:nvPr/>
        </p:nvSpPr>
        <p:spPr>
          <a:xfrm>
            <a:off x="3702050" y="5213350"/>
            <a:ext cx="668338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800" b="1">
                <a:solidFill>
                  <a:srgbClr val="FF0000"/>
                </a:solidFill>
                <a:ea typeface="楷体_GB2312" pitchFamily="49" charset="-122"/>
              </a:rPr>
              <a:t>2</a:t>
            </a:r>
            <a:endParaRPr lang="en-US" altLang="zh-CN" sz="2800" b="1">
              <a:solidFill>
                <a:srgbClr val="FF00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 fill="hold"/>
                                        <p:tgtEl>
                                          <p:spTgt spid="17420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  <p:bldP spid="17420" grpId="0" animBg="1" build="allAtOnce"/>
      <p:bldP spid="174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TextBox 23"/>
          <p:cNvSpPr/>
          <p:nvPr/>
        </p:nvSpPr>
        <p:spPr>
          <a:xfrm>
            <a:off x="600075" y="1600200"/>
            <a:ext cx="771525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（二）</a:t>
            </a:r>
            <a:r>
              <a:rPr lang="zh-CN" altLang="en-US" sz="28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数的组成和读数</a:t>
            </a:r>
            <a:endParaRPr lang="zh-CN" altLang="en-US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435" name="TextBox 40"/>
          <p:cNvSpPr/>
          <p:nvPr/>
        </p:nvSpPr>
        <p:spPr>
          <a:xfrm>
            <a:off x="160338" y="708025"/>
            <a:ext cx="61436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</a:rPr>
              <a:t>二、探索新知</a:t>
            </a:r>
            <a:endParaRPr lang="zh-CN" altLang="en-US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</a:endParaRPr>
          </a:p>
        </p:txBody>
      </p:sp>
      <p:sp>
        <p:nvSpPr>
          <p:cNvPr id="18436" name="矩形 44"/>
          <p:cNvSpPr/>
          <p:nvPr/>
        </p:nvSpPr>
        <p:spPr>
          <a:xfrm>
            <a:off x="1863725" y="4462463"/>
            <a:ext cx="27368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</a:rPr>
              <a:t>1</a:t>
            </a:r>
            <a:r>
              <a:rPr lang="en-US" altLang="zh-CN" sz="2800" b="1">
                <a:solidFill>
                  <a:srgbClr val="000000"/>
                </a:solidFill>
                <a:ea typeface="楷体_GB2312" pitchFamily="49" charset="-122"/>
              </a:rPr>
              <a:t>3</a:t>
            </a: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读作十三 </a:t>
            </a:r>
            <a:endParaRPr lang="zh-CN" altLang="en-US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8437" name="Picture 1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4538" y="2543175"/>
            <a:ext cx="1274762" cy="1846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8" name="AutoShape 14"/>
          <p:cNvSpPr/>
          <p:nvPr/>
        </p:nvSpPr>
        <p:spPr>
          <a:xfrm rot="1200000">
            <a:off x="3463925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18439" name="AutoShape 14"/>
          <p:cNvSpPr/>
          <p:nvPr/>
        </p:nvSpPr>
        <p:spPr>
          <a:xfrm rot="1200000">
            <a:off x="375920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18440" name="AutoShape 14"/>
          <p:cNvSpPr/>
          <p:nvPr/>
        </p:nvSpPr>
        <p:spPr>
          <a:xfrm rot="1200000">
            <a:off x="404495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18441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442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443" name="TextBox 27"/>
          <p:cNvSpPr/>
          <p:nvPr/>
        </p:nvSpPr>
        <p:spPr>
          <a:xfrm>
            <a:off x="96838" y="65088"/>
            <a:ext cx="2490787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</a:rPr>
              <a:t>11-20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</a:rPr>
              <a:t>各数的认识</a:t>
            </a:r>
            <a:endParaRPr lang="zh-CN" altLang="en-US" sz="20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8444" name="文本框 5"/>
          <p:cNvSpPr/>
          <p:nvPr/>
        </p:nvSpPr>
        <p:spPr>
          <a:xfrm>
            <a:off x="4965700" y="104775"/>
            <a:ext cx="4070350" cy="30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</a:rPr>
              <a:t>人教版数学学科一上册第六单元第一课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8445" name="Text Box 18"/>
          <p:cNvSpPr/>
          <p:nvPr/>
        </p:nvSpPr>
        <p:spPr>
          <a:xfrm>
            <a:off x="1143000" y="5216525"/>
            <a:ext cx="5286375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  ）</a:t>
            </a: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个十，（  ）个一</a:t>
            </a:r>
            <a:endParaRPr lang="en-US" altLang="zh-CN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18446" name="Text Box 24"/>
          <p:cNvSpPr/>
          <p:nvPr/>
        </p:nvSpPr>
        <p:spPr>
          <a:xfrm>
            <a:off x="1570038" y="5216525"/>
            <a:ext cx="53498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FF0000"/>
                </a:solidFill>
                <a:ea typeface="楷体_GB2312" pitchFamily="49" charset="-122"/>
              </a:rPr>
              <a:t>1</a:t>
            </a:r>
            <a:endParaRPr lang="zh-CN" altLang="en-US" sz="2800" b="1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18447" name="Text Box 32"/>
          <p:cNvSpPr/>
          <p:nvPr/>
        </p:nvSpPr>
        <p:spPr>
          <a:xfrm>
            <a:off x="3702050" y="5213350"/>
            <a:ext cx="668338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800" b="1">
                <a:solidFill>
                  <a:srgbClr val="FF0000"/>
                </a:solidFill>
                <a:ea typeface="楷体_GB2312" pitchFamily="49" charset="-122"/>
              </a:rPr>
              <a:t>3</a:t>
            </a:r>
            <a:endParaRPr lang="en-US" altLang="zh-CN" sz="2800" b="1">
              <a:solidFill>
                <a:srgbClr val="FF00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 fill="hold"/>
                                        <p:tgtEl>
                                          <p:spTgt spid="18445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45" grpId="0" animBg="1" build="allAtOnce"/>
      <p:bldP spid="184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TextBox 23"/>
          <p:cNvSpPr/>
          <p:nvPr/>
        </p:nvSpPr>
        <p:spPr>
          <a:xfrm>
            <a:off x="600075" y="1600200"/>
            <a:ext cx="771525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（二）</a:t>
            </a:r>
            <a:r>
              <a:rPr lang="zh-CN" altLang="en-US" sz="28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数的组成和读数</a:t>
            </a:r>
            <a:endParaRPr lang="zh-CN" altLang="en-US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9459" name="TextBox 40"/>
          <p:cNvSpPr/>
          <p:nvPr/>
        </p:nvSpPr>
        <p:spPr>
          <a:xfrm>
            <a:off x="152400" y="666750"/>
            <a:ext cx="61436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_GB2312" pitchFamily="49" charset="-122"/>
              </a:rPr>
              <a:t>二、探索新知</a:t>
            </a:r>
            <a:endParaRPr lang="zh-CN" altLang="en-US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latin typeface="楷体_GB2312" pitchFamily="49" charset="-122"/>
            </a:endParaRPr>
          </a:p>
        </p:txBody>
      </p:sp>
      <p:sp>
        <p:nvSpPr>
          <p:cNvPr id="19460" name="矩形 44"/>
          <p:cNvSpPr/>
          <p:nvPr/>
        </p:nvSpPr>
        <p:spPr>
          <a:xfrm>
            <a:off x="1951038" y="4389438"/>
            <a:ext cx="27368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ea typeface="楷体_GB2312" pitchFamily="49" charset="-122"/>
              </a:rPr>
              <a:t>1</a:t>
            </a:r>
            <a:r>
              <a:rPr lang="en-US" altLang="zh-CN" sz="2800" b="1">
                <a:solidFill>
                  <a:srgbClr val="000000"/>
                </a:solidFill>
                <a:ea typeface="楷体_GB2312" pitchFamily="49" charset="-122"/>
              </a:rPr>
              <a:t>4</a:t>
            </a: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读作十四 </a:t>
            </a:r>
            <a:endParaRPr lang="zh-CN" altLang="en-US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9461" name="Picture 1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4538" y="2543175"/>
            <a:ext cx="1274762" cy="1846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2" name="AutoShape 14"/>
          <p:cNvSpPr/>
          <p:nvPr/>
        </p:nvSpPr>
        <p:spPr>
          <a:xfrm rot="1200000">
            <a:off x="3463925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19463" name="AutoShape 14"/>
          <p:cNvSpPr/>
          <p:nvPr/>
        </p:nvSpPr>
        <p:spPr>
          <a:xfrm rot="1200000">
            <a:off x="375920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19464" name="AutoShape 14"/>
          <p:cNvSpPr/>
          <p:nvPr/>
        </p:nvSpPr>
        <p:spPr>
          <a:xfrm rot="1200000">
            <a:off x="404495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19465" name="AutoShape 14"/>
          <p:cNvSpPr/>
          <p:nvPr/>
        </p:nvSpPr>
        <p:spPr>
          <a:xfrm rot="1200000">
            <a:off x="4330700" y="2738438"/>
            <a:ext cx="120650" cy="1409700"/>
          </a:xfrm>
          <a:prstGeom prst="can">
            <a:avLst>
              <a:gd name="adj" fmla="val 108292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endParaRPr lang="zh-CN" altLang="en-US" sz="1600">
              <a:solidFill>
                <a:srgbClr val="1C1C1C"/>
              </a:solidFill>
              <a:ea typeface="楷体_GB2312" pitchFamily="49" charset="-122"/>
            </a:endParaRPr>
          </a:p>
        </p:txBody>
      </p:sp>
      <p:sp>
        <p:nvSpPr>
          <p:cNvPr id="19466" name="矩形 1"/>
          <p:cNvSpPr/>
          <p:nvPr/>
        </p:nvSpPr>
        <p:spPr>
          <a:xfrm>
            <a:off x="0" y="6321425"/>
            <a:ext cx="9144000" cy="56356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9467" name="矩形 3"/>
          <p:cNvSpPr/>
          <p:nvPr/>
        </p:nvSpPr>
        <p:spPr>
          <a:xfrm>
            <a:off x="0" y="0"/>
            <a:ext cx="9144000" cy="519113"/>
          </a:xfrm>
          <a:prstGeom prst="rect">
            <a:avLst/>
          </a:prstGeom>
          <a:solidFill>
            <a:srgbClr val="0070C0"/>
          </a:solidFill>
          <a:ln w="12700">
            <a:noFill/>
          </a:ln>
        </p:spPr>
        <p:txBody>
          <a:bodyPr anchor="ctr" anchorCtr="0"/>
          <a:p>
            <a:pPr algn="ctr"/>
            <a:endParaRPr lang="zh-CN" altLang="en-US" sz="1800" b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9468" name="TextBox 27"/>
          <p:cNvSpPr/>
          <p:nvPr/>
        </p:nvSpPr>
        <p:spPr>
          <a:xfrm>
            <a:off x="96838" y="65088"/>
            <a:ext cx="2490787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000" b="1">
                <a:solidFill>
                  <a:srgbClr val="FFFFFF"/>
                </a:solidFill>
                <a:latin typeface="微软雅黑" panose="020B0503020204020204" pitchFamily="34" charset="-122"/>
              </a:rPr>
              <a:t>11-20</a:t>
            </a:r>
            <a:r>
              <a: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</a:rPr>
              <a:t>各数的认识</a:t>
            </a:r>
            <a:endParaRPr lang="zh-CN" altLang="en-US" sz="20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9469" name="文本框 5"/>
          <p:cNvSpPr/>
          <p:nvPr/>
        </p:nvSpPr>
        <p:spPr>
          <a:xfrm>
            <a:off x="4965700" y="104775"/>
            <a:ext cx="4070350" cy="30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defTabSz="914400" eaLnBrk="1" hangingPunct="1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1400" b="1">
                <a:solidFill>
                  <a:srgbClr val="FFFFFF"/>
                </a:solidFill>
                <a:latin typeface="微软雅黑" panose="020B0503020204020204" pitchFamily="34" charset="-122"/>
              </a:rPr>
              <a:t>人教版数学学科一上册第六单元第一课</a:t>
            </a:r>
            <a:endParaRPr lang="zh-CN" altLang="en-US" sz="1400" b="1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9470" name="Text Box 18"/>
          <p:cNvSpPr/>
          <p:nvPr/>
        </p:nvSpPr>
        <p:spPr>
          <a:xfrm>
            <a:off x="1143000" y="5216525"/>
            <a:ext cx="5286375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（  ）</a:t>
            </a:r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个十，（  ）个一</a:t>
            </a:r>
            <a:endParaRPr lang="en-US" altLang="zh-CN" sz="2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19471" name="Text Box 24"/>
          <p:cNvSpPr/>
          <p:nvPr/>
        </p:nvSpPr>
        <p:spPr>
          <a:xfrm>
            <a:off x="1570038" y="5216525"/>
            <a:ext cx="53498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zh-CN" altLang="en-US" sz="2800" b="1">
                <a:solidFill>
                  <a:srgbClr val="FF0000"/>
                </a:solidFill>
                <a:ea typeface="楷体_GB2312" pitchFamily="49" charset="-122"/>
              </a:rPr>
              <a:t>1</a:t>
            </a:r>
            <a:endParaRPr lang="zh-CN" altLang="en-US" sz="2800" b="1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19472" name="Text Box 32"/>
          <p:cNvSpPr/>
          <p:nvPr/>
        </p:nvSpPr>
        <p:spPr>
          <a:xfrm>
            <a:off x="3702050" y="5213350"/>
            <a:ext cx="668338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  <a:defRPr kumimoji="0" sz="13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●"/>
              <a:tabLst>
                <a:tab pos="1206500" algn="l"/>
              </a:tabLst>
              <a:defRPr kumimoji="0" sz="12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Wingdings" panose="05000000000000000000" pitchFamily="2" charset="2"/>
              <a:buChar char=""/>
              <a:tabLst>
                <a:tab pos="1206500" algn="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sz="1000" b="0" u="none" kern="1200" spc="150" baseline="0">
                <a:solidFill>
                  <a:srgbClr val="595959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defTabSz="914400">
              <a:lnSpc>
                <a:spcPct val="100000"/>
              </a:lnSpc>
              <a:spcAft>
                <a:spcPct val="0"/>
              </a:spcAft>
              <a:buNone/>
            </a:pPr>
            <a:r>
              <a:rPr lang="en-US" altLang="zh-CN" sz="2800" b="1">
                <a:solidFill>
                  <a:srgbClr val="FF0000"/>
                </a:solidFill>
                <a:ea typeface="楷体_GB2312" pitchFamily="49" charset="-122"/>
              </a:rPr>
              <a:t>4</a:t>
            </a:r>
            <a:endParaRPr lang="en-US" altLang="zh-CN" sz="2800" b="1">
              <a:solidFill>
                <a:srgbClr val="FF00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 fill="hold"/>
                                        <p:tgtEl>
                                          <p:spTgt spid="19470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  <p:bldP spid="19470" grpId="0" animBg="1" build="allAtOnce"/>
      <p:bldP spid="19472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1788</Words>
  <Application>WPS 演示</Application>
  <PresentationFormat/>
  <Paragraphs>454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Arial</vt:lpstr>
      <vt:lpstr>宋体</vt:lpstr>
      <vt:lpstr>Wingdings</vt:lpstr>
      <vt:lpstr>楷体_GB2312</vt:lpstr>
      <vt:lpstr>新宋体</vt:lpstr>
      <vt:lpstr>微软雅黑</vt:lpstr>
      <vt:lpstr>黑体</vt:lpstr>
      <vt:lpstr>方正综艺简体</vt:lpstr>
      <vt:lpstr>Arial Unicode MS</vt:lpstr>
      <vt:lpstr>Calibri Light</vt:lpstr>
      <vt:lpstr>Calibri</vt:lpstr>
      <vt:lpstr>ppt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2021-04-12T05:29:50Z</cp:lastPrinted>
  <dcterms:created xsi:type="dcterms:W3CDTF">2021-04-12T05:29:50Z</dcterms:created>
  <dcterms:modified xsi:type="dcterms:W3CDTF">2021-11-08T05:18:53Z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A0A5A7065CFB4FB1BB1453975DB2046C</vt:lpwstr>
  </property>
  <property fmtid="{D5CDD505-2E9C-101B-9397-08002B2CF9AE}" pid="7" name="KSOProductBuildVer">
    <vt:lpwstr>2052-11.1.0.11045</vt:lpwstr>
  </property>
</Properties>
</file>