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295" r:id="rId3"/>
    <p:sldId id="270" r:id="rId5"/>
    <p:sldId id="291" r:id="rId6"/>
    <p:sldId id="289" r:id="rId7"/>
    <p:sldId id="283" r:id="rId8"/>
    <p:sldId id="286" r:id="rId9"/>
    <p:sldId id="290" r:id="rId10"/>
    <p:sldId id="288" r:id="rId11"/>
    <p:sldId id="284" r:id="rId12"/>
    <p:sldId id="287" r:id="rId13"/>
    <p:sldId id="294" r:id="rId14"/>
    <p:sldId id="292" r:id="rId15"/>
    <p:sldId id="296" r:id="rId16"/>
  </p:sldIdLst>
  <p:sldSz cx="9144000" cy="6858000" type="screen4x3"/>
  <p:notesSz cx="6858000" cy="9144000"/>
  <p:custDataLst>
    <p:tags r:id="rId2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1" autoAdjust="0"/>
    <p:restoredTop sz="93422" autoAdjust="0"/>
  </p:normalViewPr>
  <p:slideViewPr>
    <p:cSldViewPr>
      <p:cViewPr varScale="1">
        <p:scale>
          <a:sx n="91" d="100"/>
          <a:sy n="91" d="100"/>
        </p:scale>
        <p:origin x="43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40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05906-AD1B-439A-802E-638B70E9D7B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B550D-2CF5-4D24-9AEA-6472B79E2B3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A7EE5A8-3610-43D2-8174-E6A88A1AB0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77B8164-0CA6-49CC-AFD7-BF0CAFF43F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966069E-08DE-4C19-BB52-5A5A1B834F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5759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C3B205-0A33-465C-A272-34975A50D1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BFC2BF4-A3F9-477E-A77C-72B099C49228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422F3DC-4CD7-456D-9083-FEA8998A012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33290A3-1EE2-41F8-B559-15E9DD0E45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64FF8F8-C93C-4454-93A9-4CE93DD544E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7B81079-8B48-4CCB-A67F-D0AAFDB6C9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84CA634-A155-4786-B715-0666D2EC5F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9FD4E6F-B926-4617-957E-36B1B507F7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5622405-79A6-4C64-AF7C-0AA499E8A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1223836-E76D-4ED0-8685-E4E16596E8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39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4"/>
            </p:custDataLst>
          </p:nvPr>
        </p:nvSpPr>
        <p:spPr bwMode="auto">
          <a:xfrm>
            <a:off x="456010" y="608014"/>
            <a:ext cx="8227219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5"/>
            </p:custDataLst>
          </p:nvPr>
        </p:nvSpPr>
        <p:spPr bwMode="auto">
          <a:xfrm>
            <a:off x="456010" y="1490664"/>
            <a:ext cx="8227219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9581" y="6315076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291" y="6315076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7975" y="6315076"/>
            <a:ext cx="202525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C84189D3-FAD6-4160-9355-9C3A660499D0}" type="slidenum">
              <a:rPr lang="zh-CN" altLang="en-US" smtClean="0"/>
            </a:fld>
            <a:endParaRPr lang="zh-CN" altLang="en-US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checker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十几减</a:t>
            </a:r>
            <a:r>
              <a:rPr lang="en-US" altLang="zh-CN"/>
              <a:t>5</a:t>
            </a:r>
            <a:r>
              <a:rPr lang="zh-CN" altLang="en-US"/>
              <a:t>、</a:t>
            </a:r>
            <a:r>
              <a:rPr lang="en-US" altLang="zh-CN"/>
              <a:t>4</a:t>
            </a:r>
            <a:r>
              <a:rPr lang="zh-CN" altLang="en-US"/>
              <a:t>、</a:t>
            </a:r>
            <a:r>
              <a:rPr lang="en-US" altLang="zh-CN"/>
              <a:t>3</a:t>
            </a:r>
            <a:r>
              <a:rPr lang="zh-CN" altLang="en-US"/>
              <a:t>、</a:t>
            </a:r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4"/>
          <p:cNvSpPr>
            <a:spLocks noChangeArrowheads="1"/>
          </p:cNvSpPr>
          <p:nvPr/>
        </p:nvSpPr>
        <p:spPr bwMode="auto">
          <a:xfrm>
            <a:off x="960438" y="1773238"/>
            <a:ext cx="818356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20000"/>
              </a:spcBef>
            </a:pPr>
            <a:endParaRPr lang="zh-CN" altLang="en-US" sz="3000">
              <a:solidFill>
                <a:schemeClr val="tx1"/>
              </a:solidFill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buFontTx/>
              <a:buNone/>
              <a:defRPr/>
            </a:pPr>
            <a:r>
              <a:rPr lang="zh-CN" altLang="en-U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charset="-122"/>
              </a:rPr>
              <a:t>三、运用新知，自主练习</a:t>
            </a:r>
            <a:endParaRPr lang="zh-CN" altLang="en-US" sz="40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12298" name="文本框 12297"/>
          <p:cNvSpPr txBox="1">
            <a:spLocks noChangeArrowheads="1"/>
          </p:cNvSpPr>
          <p:nvPr/>
        </p:nvSpPr>
        <p:spPr bwMode="auto">
          <a:xfrm>
            <a:off x="250825" y="2060575"/>
            <a:ext cx="54721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4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游戏：找朋友</a:t>
            </a:r>
            <a:endParaRPr lang="zh-CN" altLang="en-US" sz="4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12299" name="文本框 12298"/>
          <p:cNvSpPr txBox="1">
            <a:spLocks noChangeArrowheads="1"/>
          </p:cNvSpPr>
          <p:nvPr/>
        </p:nvSpPr>
        <p:spPr bwMode="auto">
          <a:xfrm>
            <a:off x="250825" y="3429000"/>
            <a:ext cx="8137525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规则：找六名同学到前面来，参加游戏的同学，</a:t>
            </a:r>
            <a:endParaRPr lang="zh-CN" altLang="en-US" sz="24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每人一张算式卡片，听到“开始”之后，找和自己卡片算式得数一样的人。找到朋友之后，手拉手站在一起。</a:t>
            </a:r>
            <a:endParaRPr lang="zh-CN" altLang="en-US" sz="24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pPr algn="ctr">
              <a:spcBef>
                <a:spcPct val="50000"/>
              </a:spcBef>
            </a:pPr>
            <a:endParaRPr lang="zh-CN" altLang="en-US" sz="2400">
              <a:solidFill>
                <a:schemeClr val="tx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其余的同学当裁判，检查他们找的对不对。</a:t>
            </a:r>
            <a:endParaRPr lang="en-US" altLang="zh-CN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2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611188" y="2205038"/>
            <a:ext cx="81835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这节课已经学完了，想一想，你学会了什么？</a:t>
            </a:r>
            <a:endParaRPr lang="zh-CN" altLang="en-US" sz="3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400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49" charset="-122"/>
                <a:cs typeface="+mn-ea"/>
              </a:rPr>
              <a:t>四、课堂总结</a:t>
            </a:r>
            <a:endParaRPr lang="zh-CN" altLang="en-US" sz="4000" b="0" noProof="1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4000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cs typeface="+mn-ea"/>
              </a:rPr>
              <a:t>五、布置作业</a:t>
            </a:r>
            <a:endParaRPr lang="zh-CN" altLang="en-US" sz="4000" noProof="1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15963" y="2924175"/>
            <a:ext cx="7667625" cy="579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noProof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Times New Roman" panose="02020603050405020304" pitchFamily="49" charset="-122"/>
                <a:cs typeface="+mn-ea"/>
              </a:rPr>
              <a:t>作业：</a:t>
            </a:r>
            <a:r>
              <a:rPr lang="zh-CN" altLang="en-US" noProof="1">
                <a:solidFill>
                  <a:schemeClr val="tx1"/>
                </a:solidFill>
                <a:latin typeface="Times New Roman" panose="02020603050405020304" pitchFamily="49" charset="-122"/>
                <a:cs typeface="+mn-ea"/>
              </a:rPr>
              <a:t>第</a:t>
            </a:r>
            <a:r>
              <a:rPr lang="en-US" altLang="zh-CN" noProof="1">
                <a:solidFill>
                  <a:schemeClr val="tx1"/>
                </a:solidFill>
                <a:cs typeface="+mn-ea"/>
              </a:rPr>
              <a:t>18</a:t>
            </a:r>
            <a:r>
              <a:rPr lang="zh-CN" altLang="en-US" noProof="1">
                <a:solidFill>
                  <a:schemeClr val="tx1"/>
                </a:solidFill>
                <a:latin typeface="Times New Roman" panose="02020603050405020304" pitchFamily="49" charset="-122"/>
                <a:cs typeface="+mn-ea"/>
              </a:rPr>
              <a:t>页练习四，第</a:t>
            </a:r>
            <a:r>
              <a:rPr lang="en-US" altLang="zh-CN" noProof="1">
                <a:solidFill>
                  <a:schemeClr val="tx1"/>
                </a:solidFill>
                <a:cs typeface="+mn-ea"/>
              </a:rPr>
              <a:t>3</a:t>
            </a:r>
            <a:r>
              <a:rPr lang="zh-CN" altLang="en-US" noProof="1">
                <a:solidFill>
                  <a:schemeClr val="tx1"/>
                </a:solidFill>
                <a:latin typeface="Times New Roman" panose="02020603050405020304" pitchFamily="49" charset="-122"/>
                <a:cs typeface="+mn-ea"/>
              </a:rPr>
              <a:t>题。</a:t>
            </a:r>
            <a:endParaRPr lang="zh-CN" altLang="en-US" noProof="1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782300" y="120904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charset="-122"/>
              </a:rPr>
              <a:t>一、复习旧知</a:t>
            </a:r>
            <a:endParaRPr lang="zh-CN" altLang="en-US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2014538" y="2997200"/>
            <a:ext cx="1982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14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8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900113" y="5013325"/>
            <a:ext cx="76184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问题：算得真快，你是用什么方法算的？能举例说说吗？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2014538" y="2446338"/>
            <a:ext cx="195103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15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6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 sz="3000">
              <a:solidFill>
                <a:schemeClr val="tx1"/>
              </a:solidFill>
            </a:endParaRPr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2014538" y="4144963"/>
            <a:ext cx="19827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17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9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2014538" y="3568700"/>
            <a:ext cx="1982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12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5253038" y="2997200"/>
            <a:ext cx="1982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15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5253038" y="2420938"/>
            <a:ext cx="19827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11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6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139" name="Text Box 43"/>
          <p:cNvSpPr txBox="1">
            <a:spLocks noChangeArrowheads="1"/>
          </p:cNvSpPr>
          <p:nvPr/>
        </p:nvSpPr>
        <p:spPr bwMode="auto">
          <a:xfrm>
            <a:off x="5253038" y="4144963"/>
            <a:ext cx="19827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14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5253038" y="3568700"/>
            <a:ext cx="1982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13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9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960438" y="1773238"/>
            <a:ext cx="1327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抢答。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3529013" y="3022600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6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3529013" y="2446338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9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3529013" y="4170363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8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145" name="Text Box 49"/>
          <p:cNvSpPr txBox="1">
            <a:spLocks noChangeArrowheads="1"/>
          </p:cNvSpPr>
          <p:nvPr/>
        </p:nvSpPr>
        <p:spPr bwMode="auto">
          <a:xfrm>
            <a:off x="3529013" y="3594100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5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6804025" y="3022600"/>
            <a:ext cx="3952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8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6804025" y="2446338"/>
            <a:ext cx="3952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5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6804025" y="4170363"/>
            <a:ext cx="3952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6804025" y="3594100"/>
            <a:ext cx="3952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4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151" name="Text Box 55"/>
          <p:cNvSpPr txBox="1">
            <a:spLocks noChangeArrowheads="1"/>
          </p:cNvSpPr>
          <p:nvPr/>
        </p:nvSpPr>
        <p:spPr bwMode="auto">
          <a:xfrm>
            <a:off x="914400" y="5589588"/>
            <a:ext cx="69119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小结：我们可以想加算减，也可以用破十的方法，还可以用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           连减的方法，都可以很快地算出答案。</a:t>
            </a:r>
            <a:endParaRPr lang="en-US" altLang="zh-CN" sz="20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2" grpId="0"/>
      <p:bldP spid="4133" grpId="0"/>
      <p:bldP spid="4134" grpId="0"/>
      <p:bldP spid="4135" grpId="0"/>
      <p:bldP spid="4136" grpId="0"/>
      <p:bldP spid="4137" grpId="0"/>
      <p:bldP spid="4138" grpId="0"/>
      <p:bldP spid="4139" grpId="0"/>
      <p:bldP spid="4140" grpId="0"/>
      <p:bldP spid="4141" grpId="0"/>
      <p:bldP spid="4142" grpId="0"/>
      <p:bldP spid="4143" grpId="0"/>
      <p:bldP spid="4144" grpId="0"/>
      <p:bldP spid="4145" grpId="0"/>
      <p:bldP spid="4146" grpId="0"/>
      <p:bldP spid="4147" grpId="0"/>
      <p:bldP spid="4148" grpId="0"/>
      <p:bldP spid="4149" grpId="0"/>
      <p:bldP spid="41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7" descr="85-110929104H51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850" y="476250"/>
            <a:ext cx="259238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ext Box 8"/>
          <p:cNvSpPr txBox="1">
            <a:spLocks noChangeArrowheads="1"/>
          </p:cNvSpPr>
          <p:nvPr/>
        </p:nvSpPr>
        <p:spPr bwMode="auto">
          <a:xfrm>
            <a:off x="3203575" y="549275"/>
            <a:ext cx="32400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>
                <a:latin typeface="Times New Roman" panose="02020603050405020304"/>
                <a:ea typeface="楷体" panose="02010609060101010101" charset="-122"/>
              </a:rPr>
              <a:t>一共有</a:t>
            </a:r>
            <a:r>
              <a:rPr lang="en-US" altLang="zh-CN">
                <a:latin typeface="Times New Roman" panose="02020603050405020304"/>
                <a:ea typeface="楷体" panose="02010609060101010101" charset="-122"/>
              </a:rPr>
              <a:t>12</a:t>
            </a:r>
            <a:r>
              <a:rPr lang="zh-CN" altLang="en-US">
                <a:latin typeface="Times New Roman" panose="02020603050405020304"/>
                <a:ea typeface="楷体" panose="02010609060101010101" charset="-122"/>
              </a:rPr>
              <a:t>个蛋糕。</a:t>
            </a:r>
            <a:endParaRPr lang="zh-CN" altLang="en-US">
              <a:latin typeface="Times New Roman" panose="02020603050405020304"/>
              <a:ea typeface="楷体" panose="02010609060101010101" charset="-122"/>
            </a:endParaRPr>
          </a:p>
        </p:txBody>
      </p:sp>
      <p:pic>
        <p:nvPicPr>
          <p:cNvPr id="5123" name="Picture 9" descr="48568507231427990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825" y="2636838"/>
            <a:ext cx="2952750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10"/>
          <p:cNvSpPr txBox="1">
            <a:spLocks noChangeArrowheads="1"/>
          </p:cNvSpPr>
          <p:nvPr/>
        </p:nvSpPr>
        <p:spPr bwMode="auto">
          <a:xfrm>
            <a:off x="2843213" y="2636838"/>
            <a:ext cx="56165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>
                <a:latin typeface="Times New Roman" panose="02020603050405020304"/>
                <a:ea typeface="楷体" panose="02010609060101010101" charset="-122"/>
              </a:rPr>
              <a:t>我吃了５个，还剩几个？</a:t>
            </a:r>
            <a:endParaRPr lang="zh-CN" altLang="en-US">
              <a:latin typeface="Times New Roman" panose="02020603050405020304"/>
              <a:ea typeface="楷体" panose="02010609060101010101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17513"/>
            <a:ext cx="6130925" cy="8509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charset="-122"/>
              </a:rPr>
              <a:t>二、学习新知，自主探究</a:t>
            </a:r>
            <a:endParaRPr lang="zh-CN" altLang="en-US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3421063" y="2417763"/>
            <a:ext cx="23034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12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5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 sz="3000">
              <a:solidFill>
                <a:schemeClr val="tx1"/>
              </a:solidFill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971550" y="5661025"/>
            <a:ext cx="4464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问题：说说你是怎样计算的。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889500" y="2417763"/>
            <a:ext cx="3952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1130300" y="3335338"/>
            <a:ext cx="1892300" cy="1736725"/>
          </a:xfrm>
          <a:prstGeom prst="rect">
            <a:avLst/>
          </a:prstGeom>
          <a:noFill/>
          <a:ln w="57150" cmpd="thinThick">
            <a:solidFill>
              <a:srgbClr val="3399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想加算减：</a:t>
            </a:r>
            <a:endParaRPr lang="zh-CN" altLang="en-US" sz="26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endParaRPr lang="zh-CN" altLang="en-US" sz="2600">
              <a:solidFill>
                <a:schemeClr val="tx1"/>
              </a:solidFill>
            </a:endParaRPr>
          </a:p>
          <a:p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5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＋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12</a:t>
            </a:r>
            <a:endParaRPr lang="en-US" altLang="zh-CN" sz="26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12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5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endParaRPr lang="en-US" altLang="zh-CN" sz="26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3492500" y="3335338"/>
            <a:ext cx="1641475" cy="1736725"/>
          </a:xfrm>
          <a:prstGeom prst="rect">
            <a:avLst/>
          </a:prstGeom>
          <a:noFill/>
          <a:ln w="57150" cmpd="thinThick">
            <a:solidFill>
              <a:srgbClr val="3399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破十：</a:t>
            </a:r>
            <a:endParaRPr lang="zh-CN" altLang="en-US" sz="26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endParaRPr lang="en-US" altLang="zh-CN" sz="2600">
              <a:solidFill>
                <a:schemeClr val="tx1"/>
              </a:solidFill>
            </a:endParaRPr>
          </a:p>
          <a:p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10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5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5</a:t>
            </a:r>
            <a:endParaRPr lang="en-US" altLang="zh-CN" sz="26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5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＋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2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endParaRPr lang="en-US" altLang="zh-CN" sz="26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5940425" y="3335338"/>
            <a:ext cx="1825625" cy="1736725"/>
          </a:xfrm>
          <a:prstGeom prst="rect">
            <a:avLst/>
          </a:prstGeom>
          <a:noFill/>
          <a:ln w="57150" cmpd="thinThick">
            <a:solidFill>
              <a:srgbClr val="3399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连减：</a:t>
            </a:r>
            <a:endParaRPr lang="zh-CN" altLang="en-US" sz="26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endParaRPr lang="en-US" altLang="zh-CN" sz="2600">
              <a:solidFill>
                <a:schemeClr val="tx1"/>
              </a:solidFill>
            </a:endParaRPr>
          </a:p>
          <a:p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12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2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10</a:t>
            </a:r>
            <a:endParaRPr lang="en-US" altLang="zh-CN" sz="26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10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3</a:t>
            </a:r>
            <a:r>
              <a:rPr lang="zh-CN" altLang="en-US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r>
              <a:rPr lang="en-US" altLang="zh-CN" sz="26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endParaRPr lang="en-US" altLang="zh-CN" sz="26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427038" y="1571625"/>
            <a:ext cx="721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（一）以旧引新，解决问题</a:t>
            </a:r>
            <a:endParaRPr lang="zh-CN" altLang="en-US" sz="3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/>
      <p:bldP spid="31755" grpId="0"/>
      <p:bldP spid="31756" grpId="0"/>
      <p:bldP spid="317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3"/>
          <p:cNvSpPr txBox="1">
            <a:spLocks noChangeArrowheads="1"/>
          </p:cNvSpPr>
          <p:nvPr/>
        </p:nvSpPr>
        <p:spPr bwMode="auto">
          <a:xfrm>
            <a:off x="3421063" y="2155825"/>
            <a:ext cx="19827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12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5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 sz="3000">
              <a:solidFill>
                <a:schemeClr val="tx1"/>
              </a:solidFill>
            </a:endParaRP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1479550" y="4616450"/>
            <a:ext cx="50371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问题：</a:t>
            </a:r>
            <a:r>
              <a:rPr lang="en-US" altLang="zh-CN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1. </a:t>
            </a: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用你喜欢的方法做做下面两道题。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7171" name="Text Box 15"/>
          <p:cNvSpPr txBox="1">
            <a:spLocks noChangeArrowheads="1"/>
          </p:cNvSpPr>
          <p:nvPr/>
        </p:nvSpPr>
        <p:spPr bwMode="auto">
          <a:xfrm>
            <a:off x="4859338" y="2154238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3421063" y="2803525"/>
            <a:ext cx="19827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12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4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 sz="3000">
              <a:solidFill>
                <a:schemeClr val="tx1"/>
              </a:solidFill>
            </a:endParaRP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4859338" y="2801938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8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3421063" y="3379788"/>
            <a:ext cx="19827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12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3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 sz="3000">
              <a:solidFill>
                <a:schemeClr val="tx1"/>
              </a:solidFill>
            </a:endParaRP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4859338" y="3378200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9</a:t>
            </a:r>
            <a:endParaRPr lang="en-US" altLang="zh-CN" sz="3000">
              <a:solidFill>
                <a:srgbClr val="FF0000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2268538" y="5013325"/>
            <a:ext cx="61928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2. </a:t>
            </a: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说说你是怎样计算的。（除了几种算法外，还可以 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    根据被减数不变，减数和差的关系。）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buFontTx/>
              <a:buNone/>
              <a:defRPr/>
            </a:pPr>
            <a:r>
              <a:rPr lang="zh-CN" altLang="en-U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charset="-122"/>
              </a:rPr>
              <a:t>二、学习新知，自主探究</a:t>
            </a:r>
            <a:endParaRPr lang="zh-CN" altLang="en-US" sz="40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/>
      <p:bldP spid="23568" grpId="0"/>
      <p:bldP spid="23569" grpId="0"/>
      <p:bldP spid="23570" grpId="0"/>
      <p:bldP spid="23571" grpId="0"/>
      <p:bldP spid="235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339975" y="3141663"/>
            <a:ext cx="20875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11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3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477963" y="5192713"/>
            <a:ext cx="57610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问题：说说你是怎样计算这三道题的。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849688" y="3141663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8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2339975" y="3786188"/>
            <a:ext cx="20875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11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4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849688" y="3784600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7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339975" y="2489200"/>
            <a:ext cx="20875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11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－</a:t>
            </a:r>
            <a:r>
              <a:rPr lang="en-US" altLang="zh-CN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2</a:t>
            </a:r>
            <a:r>
              <a:rPr lang="zh-CN" altLang="en-US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3849688" y="2489200"/>
            <a:ext cx="395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en-US" altLang="zh-CN" sz="3000">
                <a:solidFill>
                  <a:srgbClr val="FF0000"/>
                </a:solidFill>
                <a:latin typeface="Times New Roman" panose="02020603050405020304"/>
                <a:ea typeface="楷体" panose="02010609060101010101" charset="-122"/>
              </a:rPr>
              <a:t>9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427038" y="1571625"/>
            <a:ext cx="721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（二）借助方法，自主探究</a:t>
            </a:r>
            <a:endParaRPr lang="zh-CN" altLang="en-US" sz="3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buFontTx/>
              <a:buNone/>
              <a:defRPr/>
            </a:pPr>
            <a:r>
              <a:rPr lang="zh-CN" altLang="en-U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charset="-122"/>
              </a:rPr>
              <a:t>二、学习新知，自主探究</a:t>
            </a:r>
            <a:endParaRPr lang="zh-CN" altLang="en-US" sz="40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0"/>
      <p:bldP spid="28677" grpId="0"/>
      <p:bldP spid="28678" grpId="0"/>
      <p:bldP spid="28679" grpId="0"/>
      <p:bldP spid="28682" grpId="0"/>
      <p:bldP spid="286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4"/>
          <p:cNvSpPr>
            <a:spLocks noChangeArrowheads="1"/>
          </p:cNvSpPr>
          <p:nvPr/>
        </p:nvSpPr>
        <p:spPr bwMode="auto">
          <a:xfrm>
            <a:off x="427038" y="1571625"/>
            <a:ext cx="721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（三）组织研讨，总结算法</a:t>
            </a:r>
            <a:endParaRPr lang="zh-CN" altLang="en-US" sz="3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477963" y="4941888"/>
            <a:ext cx="73421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问题：我们共同学习了怎样计算“十几减几”，当我们遇到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           这样的问题时，我们可以怎么办？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1692275" y="2997200"/>
            <a:ext cx="1008063" cy="454025"/>
          </a:xfrm>
          <a:prstGeom prst="rect">
            <a:avLst/>
          </a:prstGeom>
          <a:noFill/>
          <a:ln w="57150" cmpd="thinThick">
            <a:solidFill>
              <a:srgbClr val="3399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破十法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3486150" y="2997200"/>
            <a:ext cx="1857375" cy="454025"/>
          </a:xfrm>
          <a:prstGeom prst="rect">
            <a:avLst/>
          </a:prstGeom>
          <a:noFill/>
          <a:ln w="57150" cmpd="thinThick">
            <a:solidFill>
              <a:srgbClr val="3399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想加算减法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8198" name="Text Box 10"/>
          <p:cNvSpPr txBox="1">
            <a:spLocks noChangeArrowheads="1"/>
          </p:cNvSpPr>
          <p:nvPr/>
        </p:nvSpPr>
        <p:spPr bwMode="auto">
          <a:xfrm>
            <a:off x="6227763" y="2924175"/>
            <a:ext cx="1296987" cy="454025"/>
          </a:xfrm>
          <a:prstGeom prst="rect">
            <a:avLst/>
          </a:prstGeom>
          <a:noFill/>
          <a:ln w="57150" cmpd="thinThick">
            <a:solidFill>
              <a:srgbClr val="3399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/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连减法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buFontTx/>
              <a:buNone/>
              <a:defRPr/>
            </a:pPr>
            <a:r>
              <a:rPr lang="zh-CN" altLang="en-U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charset="-122"/>
              </a:rPr>
              <a:t>二、学习新知，自主探究</a:t>
            </a:r>
            <a:endParaRPr lang="zh-CN" altLang="en-US" sz="40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  <p:bldP spid="32776" grpId="0"/>
      <p:bldP spid="8197" grpId="0"/>
      <p:bldP spid="81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17513"/>
            <a:ext cx="6130925" cy="8509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charset="-122"/>
              </a:rPr>
              <a:t>三、运用新知，自主练习</a:t>
            </a:r>
            <a:endParaRPr lang="zh-CN" altLang="en-US" sz="4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960438" y="1773238"/>
            <a:ext cx="721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1. 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填一填。</a:t>
            </a:r>
            <a:endParaRPr lang="zh-CN" altLang="en-US" sz="3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371600" y="4762500"/>
            <a:ext cx="7232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问题：（</a:t>
            </a:r>
            <a:r>
              <a:rPr lang="en-US" altLang="zh-CN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</a:t>
            </a: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）用你喜欢的方法赶快做一做这些题。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2163763" y="5192713"/>
            <a:ext cx="6153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（</a:t>
            </a:r>
            <a:r>
              <a:rPr lang="en-US" altLang="zh-CN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2</a:t>
            </a: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）怎么这么快就做完了？说说你是怎样计算的。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pic>
        <p:nvPicPr>
          <p:cNvPr id="10245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4575" y="2754313"/>
            <a:ext cx="7631113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  <p:bldP spid="307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1370013" y="4972050"/>
            <a:ext cx="6450012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问题：（</a:t>
            </a:r>
            <a:r>
              <a:rPr lang="en-US" altLang="zh-CN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1</a:t>
            </a: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）从图中你能知道什么？要求的问题是什么？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           （</a:t>
            </a:r>
            <a:r>
              <a:rPr lang="en-US" altLang="zh-CN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2</a:t>
            </a: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）能列个算式解决一下吗？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           </a:t>
            </a:r>
            <a:endParaRPr lang="zh-CN" altLang="en-US" sz="2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960438" y="1773238"/>
            <a:ext cx="72104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rgbClr val="9933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2. </a:t>
            </a:r>
            <a:r>
              <a:rPr lang="zh-CN" altLang="en-US" sz="3000">
                <a:solidFill>
                  <a:schemeClr val="tx1"/>
                </a:solidFill>
                <a:latin typeface="Times New Roman" panose="02020603050405020304"/>
                <a:ea typeface="楷体" panose="02010609060101010101" charset="-122"/>
              </a:rPr>
              <a:t>列算式，并计算。</a:t>
            </a:r>
            <a:endParaRPr lang="zh-CN" altLang="en-US" sz="3000">
              <a:solidFill>
                <a:schemeClr val="tx1"/>
              </a:solidFill>
              <a:latin typeface="Times New Roman" panose="02020603050405020304"/>
              <a:ea typeface="楷体" panose="02010609060101010101" charset="-122"/>
            </a:endParaRPr>
          </a:p>
        </p:txBody>
      </p:sp>
      <p:pic>
        <p:nvPicPr>
          <p:cNvPr id="11267" name="Picture 22" descr="p18_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6375" y="2276475"/>
            <a:ext cx="662622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buFontTx/>
              <a:buNone/>
              <a:defRPr/>
            </a:pPr>
            <a:r>
              <a:rPr lang="zh-CN" altLang="en-US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49" charset="-122"/>
                <a:ea typeface="楷体" panose="02010609060101010101" charset="-122"/>
              </a:rPr>
              <a:t>三、运用新知，自主练习</a:t>
            </a:r>
            <a:endParaRPr lang="zh-CN" altLang="en-US" sz="40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800</Words>
  <Application>WPS 演示</Application>
  <PresentationFormat>On-screen Show (4:3)</PresentationFormat>
  <Paragraphs>157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Times New Roman</vt:lpstr>
      <vt:lpstr>楷体</vt:lpstr>
      <vt:lpstr>楷体_GB2312</vt:lpstr>
      <vt:lpstr>新宋体</vt:lpstr>
      <vt:lpstr>Times New Roman</vt:lpstr>
      <vt:lpstr>Arial Unicode MS</vt:lpstr>
      <vt:lpstr>等线</vt:lpstr>
      <vt:lpstr>ppt</vt:lpstr>
      <vt:lpstr>十几减5、4、3、2</vt:lpstr>
      <vt:lpstr>一、复习旧知</vt:lpstr>
      <vt:lpstr>PowerPoint 演示文稿</vt:lpstr>
      <vt:lpstr>二、学习新知，自主探究</vt:lpstr>
      <vt:lpstr>PowerPoint 演示文稿</vt:lpstr>
      <vt:lpstr>PowerPoint 演示文稿</vt:lpstr>
      <vt:lpstr>PowerPoint 演示文稿</vt:lpstr>
      <vt:lpstr>三、运用新知，自主练习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2021-04-11T23:30:00Z</cp:lastPrinted>
  <dcterms:created xsi:type="dcterms:W3CDTF">2021-04-11T23:30:00Z</dcterms:created>
  <dcterms:modified xsi:type="dcterms:W3CDTF">2021-11-08T06:03:39Z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9EB16B8814C9488E8EFE34F0294C83EA</vt:lpwstr>
  </property>
  <property fmtid="{D5CDD505-2E9C-101B-9397-08002B2CF9AE}" pid="7" name="KSOProductBuildVer">
    <vt:lpwstr>2052-11.1.0.11045</vt:lpwstr>
  </property>
</Properties>
</file>