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3"/>
    <p:sldId id="260" r:id="rId4"/>
    <p:sldId id="256" r:id="rId5"/>
    <p:sldId id="258" r:id="rId6"/>
    <p:sldId id="265" r:id="rId7"/>
    <p:sldId id="266" r:id="rId8"/>
    <p:sldId id="268" r:id="rId9"/>
    <p:sldId id="270" r:id="rId10"/>
    <p:sldId id="267" r:id="rId11"/>
    <p:sldId id="269" r:id="rId12"/>
    <p:sldId id="274" r:id="rId13"/>
    <p:sldId id="275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2" d="100"/>
          <a:sy n="92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/>
          </a:p>
        </p:txBody>
      </p:sp>
      <p:sp>
        <p:nvSpPr>
          <p:cNvPr id="25603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5604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0" hangingPunct="0"/>
            <a:endParaRPr lang="zh-CN" altLang="en-US" sz="1200"/>
          </a:p>
        </p:txBody>
      </p:sp>
      <p:sp>
        <p:nvSpPr>
          <p:cNvPr id="2560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/>
          </a:p>
        </p:txBody>
      </p:sp>
      <p:sp>
        <p:nvSpPr>
          <p:cNvPr id="24579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4580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4581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24582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0" hangingPunct="0"/>
            <a:endParaRPr lang="zh-CN" altLang="en-US" sz="1200"/>
          </a:p>
        </p:txBody>
      </p:sp>
      <p:sp>
        <p:nvSpPr>
          <p:cNvPr id="2458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en-US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en-US"/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1126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126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en-US"/>
          </a:p>
        </p:txBody>
      </p:sp>
      <p:sp>
        <p:nvSpPr>
          <p:cNvPr id="1127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en-US"/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en-US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en-US"/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en-US"/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en-US"/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113" normalizeH="0" baseline="0" noProof="1">
                <a:ln>
                  <a:noFill/>
                </a:ln>
                <a:solidFill>
                  <a:srgbClr val="595959"/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单击图标添加图片</a:t>
            </a:r>
            <a:endParaRPr kumimoji="0" lang="zh-CN" altLang="en-US" sz="1200" b="0" i="0" u="none" strike="noStrike" kern="1200" cap="none" spc="113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en-US"/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kumimoji="0" lang="zh-CN" altLang="en-US" sz="1800" b="0" i="0" u="none" strike="noStrike" kern="1200" cap="none" spc="225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25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921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en-US"/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35.xml"/><Relationship Id="rId15" Type="http://schemas.openxmlformats.org/officeDocument/2006/relationships/tags" Target="../tags/tag34.xml"/><Relationship Id="rId14" Type="http://schemas.openxmlformats.org/officeDocument/2006/relationships/tags" Target="../tags/tag33.xml"/><Relationship Id="rId13" Type="http://schemas.openxmlformats.org/officeDocument/2006/relationships/tags" Target="../tags/tag32.xml"/><Relationship Id="rId12" Type="http://schemas.openxmlformats.org/officeDocument/2006/relationships/tags" Target="../tags/tag3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9144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anose="020B0604020202020204" pitchFamily="34" charset="0"/>
        <a:buChar char="●"/>
        <a:defRPr kumimoji="0" sz="18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anose="05000000000000000000" pitchFamily="2" charset="2"/>
        <a:buChar char=""/>
        <a:tabLst>
          <a:tab pos="1206500" algn="l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slide" Target="slide6.xml"/><Relationship Id="rId1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slide" Target="slide7.xml"/><Relationship Id="rId1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slide" Target="slide8.xml"/><Relationship Id="rId1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slide" Target="slide11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2290" name="表格 12289"/>
          <p:cNvGraphicFramePr/>
          <p:nvPr/>
        </p:nvGraphicFramePr>
        <p:xfrm>
          <a:off x="523875" y="863600"/>
          <a:ext cx="8096250" cy="3802063"/>
        </p:xfrm>
        <a:graphic>
          <a:graphicData uri="http://schemas.openxmlformats.org/drawingml/2006/table">
            <a:tbl>
              <a:tblPr/>
              <a:tblGrid>
                <a:gridCol w="4048125"/>
                <a:gridCol w="4048125"/>
              </a:tblGrid>
              <a:tr h="15525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zh-CN" altLang="en-US" sz="4000" b="1"/>
                        <a:t>十位</a:t>
                      </a:r>
                      <a:endParaRPr lang="zh-CN" altLang="en-US" sz="4000" b="1"/>
                    </a:p>
                  </a:txBody>
                  <a:tcPr marT="45716" marB="45716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zh-CN" altLang="en-US" sz="4000" b="1"/>
                        <a:t>个位</a:t>
                      </a:r>
                      <a:endParaRPr lang="zh-CN" altLang="en-US" sz="4000" b="1"/>
                    </a:p>
                  </a:txBody>
                  <a:tcPr marT="45716" marB="45716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24948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/>
                    </a:p>
                  </a:txBody>
                  <a:tcPr marT="45716" marB="4571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/>
                    </a:p>
                  </a:txBody>
                  <a:tcPr marT="45716" marB="4571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</a:tr>
            </a:tbl>
          </a:graphicData>
        </a:graphic>
      </p:graphicFrame>
      <p:sp>
        <p:nvSpPr>
          <p:cNvPr id="12301" name="椭圆 4"/>
          <p:cNvSpPr/>
          <p:nvPr/>
        </p:nvSpPr>
        <p:spPr>
          <a:xfrm>
            <a:off x="6907213" y="5037138"/>
            <a:ext cx="1368425" cy="1368425"/>
          </a:xfrm>
          <a:prstGeom prst="ellipse">
            <a:avLst/>
          </a:prstGeom>
          <a:solidFill>
            <a:srgbClr val="58B6E5"/>
          </a:solidFill>
          <a:ln w="12700" cap="flat" cmpd="sng">
            <a:solidFill>
              <a:srgbClr val="3E85A8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1"/>
          <p:cNvSpPr>
            <a:spLocks noGrp="1"/>
          </p:cNvSpPr>
          <p:nvPr>
            <p:ph type="ctrTitle"/>
          </p:nvPr>
        </p:nvSpPr>
        <p:spPr>
          <a:xfrm>
            <a:off x="1054100" y="2108200"/>
            <a:ext cx="7467600" cy="2387600"/>
          </a:xfrm>
          <a:ln/>
        </p:spPr>
        <p:txBody>
          <a:bodyPr wrap="square" lIns="90000" tIns="46800" rIns="90000" bIns="46800" anchor="b" anchorCtr="0"/>
          <a:p>
            <a:pPr algn="l" defTabSz="914400" eaLnBrk="1" latinLnBrk="0" hangingPunct="1">
              <a:lnSpc>
                <a:spcPct val="190000"/>
              </a:lnSpc>
              <a:buSzPct val="100000"/>
              <a:buFontTx/>
              <a:buNone/>
            </a:pPr>
            <a:r>
              <a:rPr kumimoji="0" lang="en-US" altLang="zh-CN" sz="4800" kern="1200" baseline="0">
                <a:solidFill>
                  <a:srgbClr val="26262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9   18       36   45   54   63   72   81   90</a:t>
            </a:r>
            <a:endParaRPr kumimoji="0" lang="zh-CN" altLang="en-US" sz="4300" kern="1200" baseline="0">
              <a:solidFill>
                <a:srgbClr val="262626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  <p:sp>
        <p:nvSpPr>
          <p:cNvPr id="21507" name="爆炸形 1 4"/>
          <p:cNvSpPr/>
          <p:nvPr/>
        </p:nvSpPr>
        <p:spPr>
          <a:xfrm>
            <a:off x="3255963" y="1870075"/>
            <a:ext cx="1630362" cy="1473200"/>
          </a:xfrm>
          <a:prstGeom prst="irregularSeal1">
            <a:avLst/>
          </a:prstGeom>
          <a:solidFill>
            <a:srgbClr val="6096E6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grpSp>
        <p:nvGrpSpPr>
          <p:cNvPr id="21508" name="组合 7"/>
          <p:cNvGrpSpPr/>
          <p:nvPr/>
        </p:nvGrpSpPr>
        <p:grpSpPr>
          <a:xfrm>
            <a:off x="3263900" y="1870075"/>
            <a:ext cx="1630363" cy="1471613"/>
            <a:chOff x="5127" y="2945"/>
            <a:chExt cx="2568" cy="2318"/>
          </a:xfrm>
        </p:grpSpPr>
        <p:sp>
          <p:nvSpPr>
            <p:cNvPr id="21509" name="爆炸形 1 5"/>
            <p:cNvSpPr/>
            <p:nvPr/>
          </p:nvSpPr>
          <p:spPr>
            <a:xfrm>
              <a:off x="5127" y="2945"/>
              <a:ext cx="2568" cy="2318"/>
            </a:xfrm>
            <a:prstGeom prst="irregularSeal1">
              <a:avLst/>
            </a:prstGeom>
            <a:solidFill>
              <a:srgbClr val="FFFFFF"/>
            </a:solidFill>
            <a:ln w="12700" cap="flat" cmpd="sng">
              <a:solidFill>
                <a:srgbClr val="446DA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endParaRPr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1510" name="文本框 6"/>
            <p:cNvSpPr/>
            <p:nvPr/>
          </p:nvSpPr>
          <p:spPr>
            <a:xfrm>
              <a:off x="5812" y="3451"/>
              <a:ext cx="1507" cy="130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171450" indent="-171450" algn="l" defTabSz="9144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●"/>
                <a:defRPr kumimoji="0" sz="18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Aft>
                  <a:spcPct val="0"/>
                </a:spcAft>
                <a:buNone/>
              </a:pPr>
              <a:r>
                <a:rPr lang="en-US" altLang="zh-CN" sz="48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27</a:t>
              </a:r>
              <a:endParaRPr lang="en-US" altLang="zh-CN" sz="4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1511" name="爆炸形 2 8"/>
          <p:cNvSpPr/>
          <p:nvPr/>
        </p:nvSpPr>
        <p:spPr>
          <a:xfrm>
            <a:off x="5167313" y="3182938"/>
            <a:ext cx="1800225" cy="1800225"/>
          </a:xfrm>
          <a:prstGeom prst="irregularSeal2">
            <a:avLst/>
          </a:prstGeom>
          <a:solidFill>
            <a:srgbClr val="6096E6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grpSp>
        <p:nvGrpSpPr>
          <p:cNvPr id="21512" name="组合 11"/>
          <p:cNvGrpSpPr/>
          <p:nvPr/>
        </p:nvGrpSpPr>
        <p:grpSpPr>
          <a:xfrm>
            <a:off x="5167313" y="3182938"/>
            <a:ext cx="1798637" cy="1800225"/>
            <a:chOff x="8137" y="5013"/>
            <a:chExt cx="2834" cy="2834"/>
          </a:xfrm>
        </p:grpSpPr>
        <p:sp>
          <p:nvSpPr>
            <p:cNvPr id="21513" name="爆炸形 2 9"/>
            <p:cNvSpPr/>
            <p:nvPr/>
          </p:nvSpPr>
          <p:spPr>
            <a:xfrm>
              <a:off x="8137" y="5013"/>
              <a:ext cx="2834" cy="2834"/>
            </a:xfrm>
            <a:prstGeom prst="irregularSeal2">
              <a:avLst/>
            </a:prstGeom>
            <a:solidFill>
              <a:srgbClr val="FFFFFF"/>
            </a:solidFill>
            <a:ln w="12700" cap="flat" cmpd="sng">
              <a:solidFill>
                <a:srgbClr val="446DA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endParaRPr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1514" name="文本框 10"/>
            <p:cNvSpPr/>
            <p:nvPr/>
          </p:nvSpPr>
          <p:spPr>
            <a:xfrm>
              <a:off x="8829" y="5637"/>
              <a:ext cx="1922" cy="130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171450" indent="-171450" algn="l" defTabSz="9144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●"/>
                <a:defRPr kumimoji="0" sz="18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Aft>
                  <a:spcPct val="0"/>
                </a:spcAft>
                <a:buNone/>
              </a:pPr>
              <a:r>
                <a:rPr lang="en-US" altLang="zh-CN" sz="4800">
                  <a:solidFill>
                    <a:srgbClr val="000000"/>
                  </a:solidFill>
                  <a:ea typeface="宋体" panose="02010600030101010101" pitchFamily="2" charset="-122"/>
                </a:rPr>
                <a:t>81</a:t>
              </a:r>
              <a:endParaRPr lang="en-US" altLang="zh-CN" sz="4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1515" name="文本框 12"/>
          <p:cNvSpPr/>
          <p:nvPr/>
        </p:nvSpPr>
        <p:spPr>
          <a:xfrm>
            <a:off x="420688" y="268288"/>
            <a:ext cx="7529512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4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请你把被弄脏的数字补全</a:t>
            </a:r>
            <a:endParaRPr lang="zh-CN" altLang="en-US" sz="4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 fill="hold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"/>
          <p:cNvSpPr>
            <a:spLocks noGrp="1" noChangeArrowheads="1"/>
          </p:cNvSpPr>
          <p:nvPr>
            <p:ph type="title"/>
          </p:nvPr>
        </p:nvSpPr>
        <p:spPr>
          <a:xfrm>
            <a:off x="455613" y="608013"/>
            <a:ext cx="8228013" cy="706438"/>
          </a:xfrm>
          <a:ln/>
        </p:spPr>
        <p:txBody>
          <a:bodyPr vert="horz" wrap="square" lIns="90000" tIns="46800" rIns="90000" bIns="46800" numCol="1" rtlCol="0" anchor="ctr" anchorCtr="0" compatLnSpc="1"/>
          <a:p>
            <a:pPr eaLnBrk="1" hangingPunct="1"/>
            <a:r>
              <a:rPr lang="zh-CN" altLang="en-US" sz="5400">
                <a:latin typeface="楷体" panose="02010609060101010101" pitchFamily="49" charset="-122"/>
                <a:ea typeface="楷体" panose="02010609060101010101" pitchFamily="49" charset="-122"/>
              </a:rPr>
              <a:t>小结</a:t>
            </a:r>
            <a:endParaRPr lang="zh-CN" altLang="en-US" sz="49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1" name="内容占位符 2"/>
          <p:cNvSpPr>
            <a:spLocks noGrp="1"/>
          </p:cNvSpPr>
          <p:nvPr>
            <p:ph idx="1"/>
          </p:nvPr>
        </p:nvSpPr>
        <p:spPr>
          <a:xfrm>
            <a:off x="455613" y="1490663"/>
            <a:ext cx="8228012" cy="4759325"/>
          </a:xfrm>
          <a:ln/>
        </p:spPr>
        <p:txBody>
          <a:bodyPr wrap="square" lIns="90000" tIns="46800" rIns="90000" bIns="46800" anchor="t" anchorCtr="0"/>
          <a:p>
            <a:pPr eaLnBrk="1" hangingPunct="1"/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十位和个位上的数加起来等于圆片的个数。</a:t>
            </a:r>
            <a:endParaRPr lang="en-US" altLang="zh-CN" sz="4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4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</a:rPr>
              <a:t>圆片的个数加</a:t>
            </a: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</a:rPr>
              <a:t>等于摆出的数的个数。</a:t>
            </a:r>
            <a:endParaRPr lang="zh-CN" altLang="en-US" sz="4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4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文本框 3"/>
          <p:cNvSpPr/>
          <p:nvPr/>
        </p:nvSpPr>
        <p:spPr>
          <a:xfrm>
            <a:off x="87313" y="106363"/>
            <a:ext cx="8969375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4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在以后的学习中，只要咱们认真观察，勤于动脑，善于思考，就会发现许多规律。正确应用这些规律就会使我们的学习效率大大提高。</a:t>
            </a:r>
            <a:endParaRPr lang="zh-CN" altLang="en-US" sz="4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55" name="图片 6" descr="u=3415570657,3709845248&amp;fm=200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0175" y="3235325"/>
            <a:ext cx="7737475" cy="3576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9400" y="12103100"/>
            <a:ext cx="3175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5" descr="timg (18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1075" y="661988"/>
            <a:ext cx="6902450" cy="6510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标题 1"/>
          <p:cNvSpPr>
            <a:spLocks noGrp="1"/>
          </p:cNvSpPr>
          <p:nvPr>
            <p:ph type="ctrTitle"/>
          </p:nvPr>
        </p:nvSpPr>
        <p:spPr>
          <a:xfrm>
            <a:off x="727075" y="46038"/>
            <a:ext cx="7689850" cy="2387600"/>
          </a:xfrm>
          <a:ln/>
        </p:spPr>
        <p:txBody>
          <a:bodyPr wrap="square" lIns="90000" tIns="46800" rIns="90000" bIns="46800" anchor="t" anchorCtr="0"/>
          <a:p>
            <a:pPr defTabSz="914400" eaLnBrk="1" fontAlgn="t" latinLnBrk="0" hangingPunct="1">
              <a:buSzPct val="100000"/>
              <a:buFontTx/>
              <a:buNone/>
            </a:pPr>
            <a:r>
              <a:rPr kumimoji="0" lang="en-US" altLang="en-US" sz="8000" kern="1200" baseline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j-cs"/>
              </a:rPr>
              <a:t>摆一摆，想一想</a:t>
            </a:r>
            <a:endParaRPr kumimoji="0" lang="en-US" altLang="en-US" sz="8000" kern="1200" baseline="0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4338" name="表格 14337"/>
          <p:cNvGraphicFramePr/>
          <p:nvPr/>
        </p:nvGraphicFramePr>
        <p:xfrm>
          <a:off x="34925" y="719138"/>
          <a:ext cx="9075738" cy="4975225"/>
        </p:xfrm>
        <a:graphic>
          <a:graphicData uri="http://schemas.openxmlformats.org/drawingml/2006/table">
            <a:tbl>
              <a:tblPr/>
              <a:tblGrid>
                <a:gridCol w="1081088"/>
                <a:gridCol w="6734175"/>
                <a:gridCol w="1260475"/>
              </a:tblGrid>
              <a:tr h="1554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zh-CN" altLang="en-US" sz="32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圆片个数</a:t>
                      </a:r>
                      <a:endParaRPr lang="zh-CN" altLang="en-US" sz="32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zh-CN" altLang="en-US" sz="32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组成的数</a:t>
                      </a:r>
                      <a:endParaRPr lang="zh-CN" altLang="en-US" sz="32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zh-CN" altLang="en-US" sz="32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组成数的个数</a:t>
                      </a:r>
                      <a:endParaRPr lang="zh-CN" altLang="en-US" sz="32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85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1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</a:tr>
              <a:tr h="6778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2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</a:tr>
              <a:tr h="685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3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</a:tr>
              <a:tr h="685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4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</a:tr>
              <a:tr h="685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5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</a:tr>
            </a:tbl>
          </a:graphicData>
        </a:graphic>
      </p:graphicFrame>
      <p:sp>
        <p:nvSpPr>
          <p:cNvPr id="14368" name="文本框 3"/>
          <p:cNvSpPr/>
          <p:nvPr/>
        </p:nvSpPr>
        <p:spPr>
          <a:xfrm>
            <a:off x="1141413" y="2312988"/>
            <a:ext cx="4670425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4369" name="文本框 4"/>
          <p:cNvSpPr/>
          <p:nvPr/>
        </p:nvSpPr>
        <p:spPr>
          <a:xfrm>
            <a:off x="1141413" y="2957513"/>
            <a:ext cx="44577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4370" name="文本框 5"/>
          <p:cNvSpPr/>
          <p:nvPr/>
        </p:nvSpPr>
        <p:spPr>
          <a:xfrm>
            <a:off x="1141413" y="3692525"/>
            <a:ext cx="5416550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3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12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30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4371" name="文本框 6"/>
          <p:cNvSpPr/>
          <p:nvPr/>
        </p:nvSpPr>
        <p:spPr>
          <a:xfrm>
            <a:off x="1141413" y="4337050"/>
            <a:ext cx="554831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4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13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22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31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40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4372" name="文本框 7"/>
          <p:cNvSpPr/>
          <p:nvPr/>
        </p:nvSpPr>
        <p:spPr>
          <a:xfrm>
            <a:off x="1141413" y="5053013"/>
            <a:ext cx="6697662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5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14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23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32 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41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50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4373" name="文本框 1"/>
          <p:cNvSpPr/>
          <p:nvPr/>
        </p:nvSpPr>
        <p:spPr>
          <a:xfrm>
            <a:off x="8332788" y="2314575"/>
            <a:ext cx="6794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74" name="文本框 4"/>
          <p:cNvSpPr/>
          <p:nvPr/>
        </p:nvSpPr>
        <p:spPr>
          <a:xfrm>
            <a:off x="8332788" y="2959100"/>
            <a:ext cx="871537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75" name="文本框 5"/>
          <p:cNvSpPr/>
          <p:nvPr/>
        </p:nvSpPr>
        <p:spPr>
          <a:xfrm>
            <a:off x="8320088" y="3692525"/>
            <a:ext cx="896937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76" name="文本框 6"/>
          <p:cNvSpPr/>
          <p:nvPr/>
        </p:nvSpPr>
        <p:spPr>
          <a:xfrm>
            <a:off x="8332788" y="4337050"/>
            <a:ext cx="487362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77" name="文本框 7"/>
          <p:cNvSpPr/>
          <p:nvPr/>
        </p:nvSpPr>
        <p:spPr>
          <a:xfrm>
            <a:off x="8307388" y="5053013"/>
            <a:ext cx="712787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78" name=" 184">
            <a:hlinkClick r:id="rId1" action="ppaction://hlinksldjump"/>
          </p:cNvPr>
          <p:cNvSpPr/>
          <p:nvPr/>
        </p:nvSpPr>
        <p:spPr>
          <a:xfrm>
            <a:off x="7486650" y="5859463"/>
            <a:ext cx="708025" cy="725487"/>
          </a:xfrm>
          <a:prstGeom prst="ellipse">
            <a:avLst/>
          </a:prstGeom>
          <a:solidFill>
            <a:srgbClr val="6096E6"/>
          </a:solidFill>
          <a:ln w="12700">
            <a:noFill/>
          </a:ln>
        </p:spPr>
        <p:txBody>
          <a:bodyPr anchor="ctr" anchorCtr="0"/>
          <a:p>
            <a:pPr algn="ctr">
              <a:spcBef>
                <a:spcPct val="20000"/>
              </a:spcBef>
              <a:buChar char="•"/>
            </a:pPr>
            <a:endParaRPr lang="en-US" altLang="en-US" sz="32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4379" name=" 184">
            <a:hlinkClick r:id="rId2" action="ppaction://hlinksldjump"/>
          </p:cNvPr>
          <p:cNvSpPr/>
          <p:nvPr/>
        </p:nvSpPr>
        <p:spPr>
          <a:xfrm>
            <a:off x="8362950" y="5861050"/>
            <a:ext cx="673100" cy="736600"/>
          </a:xfrm>
          <a:prstGeom prst="ellipse">
            <a:avLst/>
          </a:prstGeom>
          <a:solidFill>
            <a:srgbClr val="6096E6"/>
          </a:solidFill>
          <a:ln w="12700">
            <a:noFill/>
          </a:ln>
        </p:spPr>
        <p:txBody>
          <a:bodyPr anchor="ctr" anchorCtr="0"/>
          <a:p>
            <a:pPr algn="ctr">
              <a:spcBef>
                <a:spcPct val="20000"/>
              </a:spcBef>
              <a:buChar char="•"/>
            </a:pPr>
            <a:endParaRPr lang="en-US" altLang="en-US" sz="32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4380" name="矩形 8"/>
          <p:cNvSpPr/>
          <p:nvPr/>
        </p:nvSpPr>
        <p:spPr>
          <a:xfrm>
            <a:off x="1093788" y="719138"/>
            <a:ext cx="6797675" cy="4978400"/>
          </a:xfrm>
          <a:prstGeom prst="rect">
            <a:avLst/>
          </a:prstGeom>
          <a:solidFill>
            <a:srgbClr val="6096E6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 fill="hold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 fill="hold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 fill="hold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 fill="hold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 fill="hold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 fill="hold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 fill="hold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 fill="hold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 fill="hold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8" grpId="0" animBg="1"/>
      <p:bldP spid="14369" grpId="0" animBg="1"/>
      <p:bldP spid="14370" grpId="0" animBg="1"/>
      <p:bldP spid="14371" grpId="0" animBg="1"/>
      <p:bldP spid="14372" grpId="0" animBg="1"/>
      <p:bldP spid="14373" grpId="0" animBg="1"/>
      <p:bldP spid="14374" grpId="0" animBg="1"/>
      <p:bldP spid="14375" grpId="0" animBg="1"/>
      <p:bldP spid="14376" grpId="0" animBg="1"/>
      <p:bldP spid="14377" grpId="0" animBg="1"/>
      <p:bldP spid="143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副标题 2"/>
          <p:cNvSpPr>
            <a:spLocks noGrp="1"/>
          </p:cNvSpPr>
          <p:nvPr>
            <p:ph type="subTitle" idx="1"/>
          </p:nvPr>
        </p:nvSpPr>
        <p:spPr>
          <a:xfrm>
            <a:off x="898525" y="3560763"/>
            <a:ext cx="7350125" cy="1471612"/>
          </a:xfrm>
          <a:ln/>
        </p:spPr>
        <p:txBody>
          <a:bodyPr wrap="square" lIns="90000" tIns="46800" rIns="90000" bIns="46800" anchor="t" anchorCtr="0"/>
          <a:p>
            <a:pPr defTabSz="914400" eaLnBrk="1" latinLnBrk="0" hangingPunct="1">
              <a:buSzPct val="100000"/>
            </a:pPr>
            <a:endParaRPr kumimoji="0" lang="zh-CN" altLang="en-US" kern="1200" baseline="0">
              <a:solidFill>
                <a:srgbClr val="595959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graphicFrame>
        <p:nvGraphicFramePr>
          <p:cNvPr id="15363" name="表格 15362"/>
          <p:cNvGraphicFramePr/>
          <p:nvPr/>
        </p:nvGraphicFramePr>
        <p:xfrm>
          <a:off x="-11112" y="106363"/>
          <a:ext cx="9164637" cy="6137275"/>
        </p:xfrm>
        <a:graphic>
          <a:graphicData uri="http://schemas.openxmlformats.org/drawingml/2006/table">
            <a:tbl>
              <a:tblPr/>
              <a:tblGrid>
                <a:gridCol w="1212850"/>
                <a:gridCol w="6654800"/>
                <a:gridCol w="1296988"/>
              </a:tblGrid>
              <a:tr h="17002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zh-CN" altLang="en-US" sz="3200" b="1">
                          <a:latin typeface="楷体" panose="02010609060101010101" pitchFamily="49" charset="-122"/>
                          <a:ea typeface="楷体" panose="02010609060101010101" pitchFamily="49" charset="-122"/>
                          <a:sym typeface="微软雅黑" panose="020B0503020204020204" pitchFamily="34" charset="-122"/>
                        </a:rPr>
                        <a:t>圆片个数</a:t>
                      </a:r>
                      <a:endParaRPr lang="zh-CN" altLang="en-US" sz="3200" b="1">
                        <a:latin typeface="楷体" panose="02010609060101010101" pitchFamily="49" charset="-122"/>
                        <a:ea typeface="楷体" panose="02010609060101010101" pitchFamily="49" charset="-122"/>
                        <a:sym typeface="微软雅黑" panose="020B0503020204020204" pitchFamily="34" charset="-122"/>
                      </a:endParaRPr>
                    </a:p>
                  </a:txBody>
                  <a:tcPr marL="91439" marR="91439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zh-CN" altLang="en-US" sz="3200" b="1">
                          <a:latin typeface="楷体" panose="02010609060101010101" pitchFamily="49" charset="-122"/>
                          <a:ea typeface="楷体" panose="02010609060101010101" pitchFamily="49" charset="-122"/>
                          <a:sym typeface="微软雅黑" panose="020B0503020204020204" pitchFamily="34" charset="-122"/>
                        </a:rPr>
                        <a:t>组成的数</a:t>
                      </a:r>
                      <a:endParaRPr lang="zh-CN" altLang="en-US" sz="3200" b="1">
                        <a:latin typeface="楷体" panose="02010609060101010101" pitchFamily="49" charset="-122"/>
                        <a:ea typeface="楷体" panose="02010609060101010101" pitchFamily="49" charset="-122"/>
                        <a:sym typeface="微软雅黑" panose="020B0503020204020204" pitchFamily="34" charset="-122"/>
                      </a:endParaRPr>
                    </a:p>
                  </a:txBody>
                  <a:tcPr marL="91439" marR="91439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r>
                        <a:rPr lang="zh-CN" altLang="en-US" sz="32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组成数的个数</a:t>
                      </a:r>
                      <a:endParaRPr lang="zh-CN" altLang="en-US" sz="32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9" marR="91439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874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200"/>
                        <a:t>6</a:t>
                      </a:r>
                      <a:endParaRPr lang="en-US" altLang="zh-CN" sz="3200"/>
                    </a:p>
                  </a:txBody>
                  <a:tcPr marL="91439" marR="91439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39" marR="914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39" marR="914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</a:tr>
              <a:tr h="96043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200"/>
                        <a:t>7</a:t>
                      </a:r>
                      <a:endParaRPr lang="en-US" altLang="zh-CN" sz="3200"/>
                    </a:p>
                  </a:txBody>
                  <a:tcPr marL="91439" marR="91439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39" marR="914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39" marR="914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</a:tr>
              <a:tr h="10604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200"/>
                        <a:t>8</a:t>
                      </a:r>
                      <a:endParaRPr lang="en-US" altLang="zh-CN" sz="3200"/>
                    </a:p>
                  </a:txBody>
                  <a:tcPr marL="91439" marR="91439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39" marR="914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39" marR="914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</a:tr>
              <a:tr h="14287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200"/>
                        <a:t>9</a:t>
                      </a:r>
                      <a:endParaRPr lang="en-US" altLang="zh-CN" sz="3200"/>
                    </a:p>
                  </a:txBody>
                  <a:tcPr marL="91439" marR="91439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39" marR="914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39" marR="914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</a:tr>
            </a:tbl>
          </a:graphicData>
        </a:graphic>
      </p:graphicFrame>
      <p:sp>
        <p:nvSpPr>
          <p:cNvPr id="15389" name="文本框 8"/>
          <p:cNvSpPr/>
          <p:nvPr/>
        </p:nvSpPr>
        <p:spPr>
          <a:xfrm>
            <a:off x="1255713" y="1974850"/>
            <a:ext cx="6946900" cy="584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15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24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33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42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51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60</a:t>
            </a:r>
            <a:endParaRPr lang="en-US" altLang="zh-CN" sz="3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90" name="文本框 9"/>
          <p:cNvSpPr/>
          <p:nvPr/>
        </p:nvSpPr>
        <p:spPr>
          <a:xfrm>
            <a:off x="1255713" y="2960688"/>
            <a:ext cx="6946900" cy="584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16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25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34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43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52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61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70</a:t>
            </a:r>
            <a:endParaRPr lang="en-US" altLang="zh-CN" sz="3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91" name="文本框 10"/>
          <p:cNvSpPr/>
          <p:nvPr/>
        </p:nvSpPr>
        <p:spPr>
          <a:xfrm>
            <a:off x="1255713" y="3827463"/>
            <a:ext cx="6769100" cy="10763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17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26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35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44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53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62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71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80</a:t>
            </a:r>
            <a:endParaRPr lang="en-US" altLang="zh-CN" sz="3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92" name="文本框 11"/>
          <p:cNvSpPr/>
          <p:nvPr/>
        </p:nvSpPr>
        <p:spPr>
          <a:xfrm>
            <a:off x="1255713" y="4972050"/>
            <a:ext cx="682783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18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27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36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45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54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63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72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81</a:t>
            </a: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90</a:t>
            </a:r>
            <a:endParaRPr lang="en-US" altLang="zh-CN" sz="3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93" name="文本框 1"/>
          <p:cNvSpPr/>
          <p:nvPr/>
        </p:nvSpPr>
        <p:spPr>
          <a:xfrm>
            <a:off x="8391525" y="1974850"/>
            <a:ext cx="806450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endParaRPr lang="en-US" altLang="zh-CN" sz="36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94" name="文本框 2"/>
          <p:cNvSpPr/>
          <p:nvPr/>
        </p:nvSpPr>
        <p:spPr>
          <a:xfrm>
            <a:off x="8399463" y="2960688"/>
            <a:ext cx="7985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endParaRPr lang="en-US" altLang="zh-CN" sz="32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95" name="文本框 4"/>
          <p:cNvSpPr/>
          <p:nvPr/>
        </p:nvSpPr>
        <p:spPr>
          <a:xfrm>
            <a:off x="8393113" y="3970338"/>
            <a:ext cx="804862" cy="582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</a:t>
            </a:r>
            <a:endParaRPr lang="en-US" altLang="zh-CN" sz="32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96" name="文本框 5"/>
          <p:cNvSpPr/>
          <p:nvPr/>
        </p:nvSpPr>
        <p:spPr>
          <a:xfrm>
            <a:off x="8318500" y="5257800"/>
            <a:ext cx="1058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endParaRPr lang="en-US" altLang="zh-CN" sz="32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97" name="右箭头 6">
            <a:hlinkClick r:id="rId1" action="ppaction://hlinksldjump"/>
          </p:cNvPr>
          <p:cNvSpPr/>
          <p:nvPr/>
        </p:nvSpPr>
        <p:spPr>
          <a:xfrm>
            <a:off x="7667625" y="6453188"/>
            <a:ext cx="647700" cy="360362"/>
          </a:xfrm>
          <a:prstGeom prst="rightArrow">
            <a:avLst>
              <a:gd name="adj1" fmla="val 50000"/>
              <a:gd name="adj2" fmla="val 50001"/>
            </a:avLst>
          </a:prstGeom>
          <a:solidFill>
            <a:schemeClr val="accent1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9" grpId="0" animBg="1"/>
      <p:bldP spid="15390" grpId="0" animBg="1"/>
      <p:bldP spid="15391" grpId="0" animBg="1"/>
      <p:bldP spid="15392" grpId="0" animBg="1"/>
      <p:bldP spid="15393" grpId="0" animBg="1"/>
      <p:bldP spid="15394" grpId="0" animBg="1"/>
      <p:bldP spid="15395" grpId="0" animBg="1"/>
      <p:bldP spid="1539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6386" name="表格 16385"/>
          <p:cNvGraphicFramePr/>
          <p:nvPr/>
        </p:nvGraphicFramePr>
        <p:xfrm>
          <a:off x="34925" y="719138"/>
          <a:ext cx="9075738" cy="4975225"/>
        </p:xfrm>
        <a:graphic>
          <a:graphicData uri="http://schemas.openxmlformats.org/drawingml/2006/table">
            <a:tbl>
              <a:tblPr/>
              <a:tblGrid>
                <a:gridCol w="1081088"/>
                <a:gridCol w="6734175"/>
                <a:gridCol w="1260475"/>
              </a:tblGrid>
              <a:tr h="1554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zh-CN" altLang="en-US" sz="3200" b="1"/>
                        <a:t>圆片个数</a:t>
                      </a:r>
                      <a:endParaRPr lang="zh-CN" altLang="en-US" sz="3200" b="1"/>
                    </a:p>
                  </a:txBody>
                  <a:tcPr marL="91443" marR="91443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zh-CN" altLang="en-US" sz="3200" b="1"/>
                        <a:t>组成的数</a:t>
                      </a:r>
                      <a:endParaRPr lang="zh-CN" altLang="en-US" sz="3200" b="1"/>
                    </a:p>
                  </a:txBody>
                  <a:tcPr marL="91443" marR="91443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zh-CN" altLang="en-US" sz="3200" b="1"/>
                        <a:t>组成数的个数</a:t>
                      </a:r>
                      <a:endParaRPr lang="zh-CN" altLang="en-US" sz="3200" b="1"/>
                    </a:p>
                  </a:txBody>
                  <a:tcPr marL="91443" marR="91443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85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1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</a:tr>
              <a:tr h="6778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2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</a:tr>
              <a:tr h="685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3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</a:tr>
              <a:tr h="685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4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</a:tr>
              <a:tr h="685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5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</a:tr>
            </a:tbl>
          </a:graphicData>
        </a:graphic>
      </p:graphicFrame>
      <p:sp>
        <p:nvSpPr>
          <p:cNvPr id="16416" name="文本框 3"/>
          <p:cNvSpPr/>
          <p:nvPr/>
        </p:nvSpPr>
        <p:spPr>
          <a:xfrm>
            <a:off x="1141413" y="2273300"/>
            <a:ext cx="4670425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6417" name="文本框 4"/>
          <p:cNvSpPr/>
          <p:nvPr/>
        </p:nvSpPr>
        <p:spPr>
          <a:xfrm>
            <a:off x="1141413" y="2990850"/>
            <a:ext cx="44577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6418" name="文本框 5"/>
          <p:cNvSpPr/>
          <p:nvPr/>
        </p:nvSpPr>
        <p:spPr>
          <a:xfrm>
            <a:off x="1141413" y="3687763"/>
            <a:ext cx="5416550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3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12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30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6419" name="文本框 6"/>
          <p:cNvSpPr/>
          <p:nvPr/>
        </p:nvSpPr>
        <p:spPr>
          <a:xfrm>
            <a:off x="1141413" y="4333875"/>
            <a:ext cx="554831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4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13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22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31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40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6420" name="文本框 7"/>
          <p:cNvSpPr/>
          <p:nvPr/>
        </p:nvSpPr>
        <p:spPr>
          <a:xfrm>
            <a:off x="1141413" y="5053013"/>
            <a:ext cx="6697662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5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14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23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32 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41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50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6421" name="文本框 1"/>
          <p:cNvSpPr/>
          <p:nvPr/>
        </p:nvSpPr>
        <p:spPr>
          <a:xfrm>
            <a:off x="8345488" y="2273300"/>
            <a:ext cx="6794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422" name="文本框 4"/>
          <p:cNvSpPr/>
          <p:nvPr/>
        </p:nvSpPr>
        <p:spPr>
          <a:xfrm>
            <a:off x="8345488" y="2992438"/>
            <a:ext cx="871537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423" name="文本框 5"/>
          <p:cNvSpPr/>
          <p:nvPr/>
        </p:nvSpPr>
        <p:spPr>
          <a:xfrm>
            <a:off x="8320088" y="3690938"/>
            <a:ext cx="896937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424" name="文本框 6"/>
          <p:cNvSpPr/>
          <p:nvPr/>
        </p:nvSpPr>
        <p:spPr>
          <a:xfrm>
            <a:off x="8340725" y="4335463"/>
            <a:ext cx="487363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425" name="文本框 7"/>
          <p:cNvSpPr/>
          <p:nvPr/>
        </p:nvSpPr>
        <p:spPr>
          <a:xfrm>
            <a:off x="8340725" y="5053013"/>
            <a:ext cx="712788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426" name="文本框 8"/>
          <p:cNvSpPr/>
          <p:nvPr/>
        </p:nvSpPr>
        <p:spPr>
          <a:xfrm>
            <a:off x="444500" y="5803900"/>
            <a:ext cx="8448675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十位和个位上的数加起来等于圆片的个数。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27" name="左箭头 9">
            <a:hlinkClick r:id="rId1" action="ppaction://hlinksldjump"/>
          </p:cNvPr>
          <p:cNvSpPr/>
          <p:nvPr/>
        </p:nvSpPr>
        <p:spPr>
          <a:xfrm>
            <a:off x="7283450" y="6386513"/>
            <a:ext cx="647700" cy="360362"/>
          </a:xfrm>
          <a:prstGeom prst="leftArrow">
            <a:avLst>
              <a:gd name="adj1" fmla="val 50000"/>
              <a:gd name="adj2" fmla="val 50001"/>
            </a:avLst>
          </a:prstGeom>
          <a:solidFill>
            <a:schemeClr val="accent1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6428" name="右箭头 1">
            <a:hlinkClick r:id="rId2" action="ppaction://hlinksldjump"/>
          </p:cNvPr>
          <p:cNvSpPr/>
          <p:nvPr/>
        </p:nvSpPr>
        <p:spPr>
          <a:xfrm>
            <a:off x="8180388" y="6386513"/>
            <a:ext cx="647700" cy="360362"/>
          </a:xfrm>
          <a:prstGeom prst="rightArrow">
            <a:avLst>
              <a:gd name="adj1" fmla="val 50000"/>
              <a:gd name="adj2" fmla="val 50001"/>
            </a:avLst>
          </a:prstGeom>
          <a:solidFill>
            <a:schemeClr val="accent1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7410" name="表格 17409"/>
          <p:cNvGraphicFramePr/>
          <p:nvPr/>
        </p:nvGraphicFramePr>
        <p:xfrm>
          <a:off x="34925" y="719138"/>
          <a:ext cx="9075738" cy="4975225"/>
        </p:xfrm>
        <a:graphic>
          <a:graphicData uri="http://schemas.openxmlformats.org/drawingml/2006/table">
            <a:tbl>
              <a:tblPr/>
              <a:tblGrid>
                <a:gridCol w="1081088"/>
                <a:gridCol w="6734175"/>
                <a:gridCol w="1260475"/>
              </a:tblGrid>
              <a:tr h="1554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zh-CN" altLang="en-US" sz="3200" b="1"/>
                        <a:t>圆片个数</a:t>
                      </a:r>
                      <a:endParaRPr lang="zh-CN" altLang="en-US" sz="3200" b="1"/>
                    </a:p>
                  </a:txBody>
                  <a:tcPr marL="91443" marR="91443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zh-CN" altLang="en-US" sz="3200" b="1"/>
                        <a:t>组成的数</a:t>
                      </a:r>
                      <a:endParaRPr lang="zh-CN" altLang="en-US" sz="3200" b="1"/>
                    </a:p>
                  </a:txBody>
                  <a:tcPr marL="91443" marR="91443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zh-CN" altLang="en-US" sz="3200" b="1"/>
                        <a:t>组成数的个数</a:t>
                      </a:r>
                      <a:endParaRPr lang="zh-CN" altLang="en-US" sz="3200" b="1"/>
                    </a:p>
                  </a:txBody>
                  <a:tcPr marL="91443" marR="91443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85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1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</a:tr>
              <a:tr h="6778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2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</a:tr>
              <a:tr h="685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3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</a:tr>
              <a:tr h="685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4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A"/>
                    </a:solidFill>
                  </a:tcPr>
                </a:tc>
              </a:tr>
              <a:tr h="685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r>
                        <a:rPr lang="en-US" altLang="zh-CN" sz="3600"/>
                        <a:t>5</a:t>
                      </a:r>
                      <a:endParaRPr lang="en-US" altLang="zh-CN" sz="36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defTabSz="685800" eaLnBrk="1" hangingPunct="1">
                        <a:buNone/>
                      </a:pPr>
                      <a:endParaRPr lang="zh-CN" altLang="en-US" sz="13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eaLnBrk="1" hangingPunct="1">
                        <a:buNone/>
                      </a:pPr>
                      <a:endParaRPr lang="en-US" altLang="zh-CN" sz="3200"/>
                    </a:p>
                  </a:txBody>
                  <a:tcPr marL="91443" marR="914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DF5"/>
                    </a:solidFill>
                  </a:tcPr>
                </a:tc>
              </a:tr>
            </a:tbl>
          </a:graphicData>
        </a:graphic>
      </p:graphicFrame>
      <p:sp>
        <p:nvSpPr>
          <p:cNvPr id="17440" name="文本框 3"/>
          <p:cNvSpPr/>
          <p:nvPr/>
        </p:nvSpPr>
        <p:spPr>
          <a:xfrm>
            <a:off x="1141413" y="2330450"/>
            <a:ext cx="4670425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7441" name="文本框 4"/>
          <p:cNvSpPr/>
          <p:nvPr/>
        </p:nvSpPr>
        <p:spPr>
          <a:xfrm>
            <a:off x="1141413" y="2974975"/>
            <a:ext cx="44577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7442" name="文本框 5"/>
          <p:cNvSpPr/>
          <p:nvPr/>
        </p:nvSpPr>
        <p:spPr>
          <a:xfrm>
            <a:off x="1141413" y="3692525"/>
            <a:ext cx="5416550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3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12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30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7443" name="文本框 6"/>
          <p:cNvSpPr/>
          <p:nvPr/>
        </p:nvSpPr>
        <p:spPr>
          <a:xfrm>
            <a:off x="1092200" y="4406900"/>
            <a:ext cx="554831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4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13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22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31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40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7444" name="文本框 7"/>
          <p:cNvSpPr/>
          <p:nvPr/>
        </p:nvSpPr>
        <p:spPr>
          <a:xfrm>
            <a:off x="1092200" y="5053013"/>
            <a:ext cx="6697663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5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14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23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32 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41</a:t>
            </a:r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ea typeface="宋体" panose="02010600030101010101" pitchFamily="2" charset="-122"/>
              </a:rPr>
              <a:t>50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7445" name="文本框 1"/>
          <p:cNvSpPr/>
          <p:nvPr/>
        </p:nvSpPr>
        <p:spPr>
          <a:xfrm>
            <a:off x="8332788" y="2328863"/>
            <a:ext cx="6794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46" name="文本框 4"/>
          <p:cNvSpPr/>
          <p:nvPr/>
        </p:nvSpPr>
        <p:spPr>
          <a:xfrm>
            <a:off x="8332788" y="2976563"/>
            <a:ext cx="871537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47" name="文本框 5"/>
          <p:cNvSpPr/>
          <p:nvPr/>
        </p:nvSpPr>
        <p:spPr>
          <a:xfrm>
            <a:off x="8320088" y="3692525"/>
            <a:ext cx="896937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48" name="文本框 6"/>
          <p:cNvSpPr/>
          <p:nvPr/>
        </p:nvSpPr>
        <p:spPr>
          <a:xfrm>
            <a:off x="8340725" y="4337050"/>
            <a:ext cx="487363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49" name="文本框 7"/>
          <p:cNvSpPr/>
          <p:nvPr/>
        </p:nvSpPr>
        <p:spPr>
          <a:xfrm>
            <a:off x="8323263" y="5053013"/>
            <a:ext cx="712787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50" name="文本框 3"/>
          <p:cNvSpPr/>
          <p:nvPr/>
        </p:nvSpPr>
        <p:spPr>
          <a:xfrm>
            <a:off x="481013" y="5927725"/>
            <a:ext cx="7158037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圆片的个数加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等于摆出的数的个数。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51" name="左箭头 8">
            <a:hlinkClick r:id="rId1" action="ppaction://hlinksldjump"/>
          </p:cNvPr>
          <p:cNvSpPr/>
          <p:nvPr/>
        </p:nvSpPr>
        <p:spPr>
          <a:xfrm>
            <a:off x="7170738" y="6351588"/>
            <a:ext cx="720725" cy="431800"/>
          </a:xfrm>
          <a:prstGeom prst="leftArrow">
            <a:avLst>
              <a:gd name="adj1" fmla="val 50000"/>
              <a:gd name="adj2" fmla="val 49996"/>
            </a:avLst>
          </a:prstGeom>
          <a:solidFill>
            <a:schemeClr val="accent1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7452" name="右箭头 1">
            <a:hlinkClick r:id="rId2" action="ppaction://hlinksldjump"/>
          </p:cNvPr>
          <p:cNvSpPr/>
          <p:nvPr/>
        </p:nvSpPr>
        <p:spPr>
          <a:xfrm>
            <a:off x="8188325" y="6351588"/>
            <a:ext cx="792163" cy="43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图片 4" descr="u=632483015,418503779&amp;fm=27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36825" y="1782763"/>
            <a:ext cx="6340475" cy="4756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文本框 3"/>
          <p:cNvSpPr/>
          <p:nvPr/>
        </p:nvSpPr>
        <p:spPr>
          <a:xfrm>
            <a:off x="247650" y="147638"/>
            <a:ext cx="8699500" cy="2306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23</a:t>
            </a:r>
            <a:r>
              <a:rPr lang="zh-CN" altLang="en-US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r>
              <a:rPr lang="zh-CN" altLang="en-US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41,</a:t>
            </a:r>
            <a:r>
              <a:rPr lang="zh-CN" altLang="en-US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这些数是用（  ）个圆片摆出的。并说出你的理由。</a:t>
            </a:r>
            <a:endParaRPr lang="en-US" altLang="zh-CN" sz="4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6" name="文本框 1"/>
          <p:cNvSpPr/>
          <p:nvPr/>
        </p:nvSpPr>
        <p:spPr>
          <a:xfrm>
            <a:off x="190500" y="6211888"/>
            <a:ext cx="855027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十位和个位上的数加起来等于圆片的个数。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8437" name="左箭头 2">
            <a:hlinkClick r:id="rId2" action="ppaction://hlinksldjump"/>
          </p:cNvPr>
          <p:cNvSpPr/>
          <p:nvPr/>
        </p:nvSpPr>
        <p:spPr>
          <a:xfrm>
            <a:off x="7010400" y="5780088"/>
            <a:ext cx="720725" cy="431800"/>
          </a:xfrm>
          <a:prstGeom prst="leftArrow">
            <a:avLst>
              <a:gd name="adj1" fmla="val 50000"/>
              <a:gd name="adj2" fmla="val 49996"/>
            </a:avLst>
          </a:prstGeom>
          <a:solidFill>
            <a:schemeClr val="accent1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8438" name="文本框 3"/>
          <p:cNvSpPr/>
          <p:nvPr/>
        </p:nvSpPr>
        <p:spPr>
          <a:xfrm>
            <a:off x="1625600" y="885825"/>
            <a:ext cx="838200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4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9" name="右箭头 4">
            <a:hlinkClick r:id="rId3" action="ppaction://hlinksldjump"/>
          </p:cNvPr>
          <p:cNvSpPr/>
          <p:nvPr/>
        </p:nvSpPr>
        <p:spPr>
          <a:xfrm>
            <a:off x="7853363" y="5780088"/>
            <a:ext cx="773112" cy="455612"/>
          </a:xfrm>
          <a:prstGeom prst="rightArrow">
            <a:avLst>
              <a:gd name="adj1" fmla="val 50000"/>
              <a:gd name="adj2" fmla="val 50002"/>
            </a:avLst>
          </a:prstGeom>
          <a:solidFill>
            <a:schemeClr val="accent1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 fill="hold"/>
                                        <p:tgtEl>
                                          <p:spTgt spid="18436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副标题 2"/>
          <p:cNvSpPr>
            <a:spLocks noGrp="1"/>
          </p:cNvSpPr>
          <p:nvPr>
            <p:ph type="subTitle" idx="1"/>
          </p:nvPr>
        </p:nvSpPr>
        <p:spPr>
          <a:xfrm>
            <a:off x="-7937" y="241300"/>
            <a:ext cx="9043987" cy="5521325"/>
          </a:xfrm>
          <a:ln/>
        </p:spPr>
        <p:txBody>
          <a:bodyPr wrap="square" lIns="90000" tIns="46800" rIns="90000" bIns="46800" anchor="t" anchorCtr="0"/>
          <a:p>
            <a:pPr algn="l" defTabSz="914400" eaLnBrk="1" latinLnBrk="0" hangingPunct="1">
              <a:buSzPct val="100000"/>
            </a:pPr>
            <a:r>
              <a:rPr kumimoji="0" lang="zh-CN" altLang="en-US" sz="4000" kern="1200" baseline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聪明的孩子们请你们想一想</a:t>
            </a:r>
            <a:endParaRPr kumimoji="0" lang="zh-CN" altLang="en-US" sz="4000" kern="1200" baseline="0">
              <a:solidFill>
                <a:srgbClr val="595959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algn="l" defTabSz="914400" eaLnBrk="1" latinLnBrk="0" hangingPunct="1">
              <a:buSzPct val="100000"/>
            </a:pPr>
            <a:r>
              <a:rPr kumimoji="0" lang="zh-CN" altLang="en-US" sz="4000" kern="1200" baseline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用（  ）个圆片可以摆出</a:t>
            </a:r>
            <a:r>
              <a:rPr kumimoji="0" lang="en-US" altLang="zh-CN" sz="4000" kern="1200" baseline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3</a:t>
            </a:r>
            <a:r>
              <a:rPr kumimoji="0" lang="zh-CN" altLang="en-US" sz="4000" kern="1200" baseline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个数？</a:t>
            </a:r>
            <a:endParaRPr kumimoji="0" lang="zh-CN" altLang="en-US" sz="4000" kern="1200" baseline="0">
              <a:solidFill>
                <a:srgbClr val="595959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algn="l" defTabSz="914400" eaLnBrk="1" latinLnBrk="0" hangingPunct="1">
              <a:buSzPct val="100000"/>
            </a:pPr>
            <a:r>
              <a:rPr kumimoji="0" lang="zh-CN" altLang="en-US" sz="4000" kern="1200" baseline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摆出</a:t>
            </a:r>
            <a:r>
              <a:rPr kumimoji="0" lang="en-US" altLang="zh-CN" sz="4000" kern="1200" baseline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4</a:t>
            </a:r>
            <a:r>
              <a:rPr kumimoji="0" lang="zh-CN" altLang="en-US" sz="4000" kern="1200" baseline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个数又要用到（  ）个圆片呢？</a:t>
            </a:r>
            <a:endParaRPr kumimoji="0" lang="zh-CN" altLang="en-US" sz="4000" kern="1200" baseline="0">
              <a:solidFill>
                <a:srgbClr val="595959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algn="l" defTabSz="914400" eaLnBrk="1" latinLnBrk="0" hangingPunct="1">
              <a:buSzPct val="100000"/>
            </a:pPr>
            <a:r>
              <a:rPr kumimoji="0" lang="zh-CN" altLang="en-US" sz="4000" kern="1200" baseline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那用</a:t>
            </a:r>
            <a:r>
              <a:rPr kumimoji="0" lang="en-US" altLang="zh-CN" sz="4000" kern="1200" baseline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4</a:t>
            </a:r>
            <a:r>
              <a:rPr kumimoji="0" lang="zh-CN" altLang="en-US" sz="4000" kern="1200" baseline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个圆片可以摆出（  ）个数呢？</a:t>
            </a:r>
            <a:r>
              <a:rPr kumimoji="0" lang="en-US" altLang="zh-CN" sz="4000" kern="1200" baseline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5</a:t>
            </a:r>
            <a:r>
              <a:rPr kumimoji="0" lang="zh-CN" altLang="en-US" sz="4000" kern="1200" baseline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个呢？</a:t>
            </a:r>
            <a:endParaRPr kumimoji="0" lang="zh-CN" altLang="en-US" sz="4000" kern="1200" baseline="0">
              <a:solidFill>
                <a:srgbClr val="595959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9459" name="图片 3" descr="下载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22625" y="4845050"/>
            <a:ext cx="2506663" cy="1879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文本框 4"/>
          <p:cNvSpPr/>
          <p:nvPr/>
        </p:nvSpPr>
        <p:spPr>
          <a:xfrm>
            <a:off x="779463" y="3886200"/>
            <a:ext cx="7585075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圆片的个数加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等于摆出的数的个数。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1" name="文本框 2"/>
          <p:cNvSpPr/>
          <p:nvPr/>
        </p:nvSpPr>
        <p:spPr>
          <a:xfrm>
            <a:off x="1120775" y="933450"/>
            <a:ext cx="9969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ea typeface="宋体" panose="02010600030101010101" pitchFamily="2" charset="-122"/>
              </a:rPr>
              <a:t>2</a:t>
            </a:r>
            <a:endParaRPr lang="en-US" altLang="zh-CN" sz="4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9462" name="文本框 3"/>
          <p:cNvSpPr/>
          <p:nvPr/>
        </p:nvSpPr>
        <p:spPr>
          <a:xfrm>
            <a:off x="4970463" y="1689100"/>
            <a:ext cx="75882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4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3" name="文本框 5"/>
          <p:cNvSpPr/>
          <p:nvPr/>
        </p:nvSpPr>
        <p:spPr>
          <a:xfrm>
            <a:off x="5467350" y="2446338"/>
            <a:ext cx="666750" cy="706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4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4" name="右箭头 6">
            <a:hlinkClick r:id="rId2" action="ppaction://hlinksldjump"/>
          </p:cNvPr>
          <p:cNvSpPr/>
          <p:nvPr/>
        </p:nvSpPr>
        <p:spPr>
          <a:xfrm>
            <a:off x="7867650" y="5984875"/>
            <a:ext cx="1022350" cy="5810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9465" name="左箭头 1">
            <a:hlinkClick r:id="rId3" action="ppaction://hlinksldjump"/>
          </p:cNvPr>
          <p:cNvSpPr/>
          <p:nvPr/>
        </p:nvSpPr>
        <p:spPr>
          <a:xfrm>
            <a:off x="6496050" y="5951538"/>
            <a:ext cx="1103313" cy="614362"/>
          </a:xfrm>
          <a:prstGeom prst="leftArrow">
            <a:avLst>
              <a:gd name="adj1" fmla="val 50000"/>
              <a:gd name="adj2" fmla="val 50001"/>
            </a:avLst>
          </a:prstGeom>
          <a:solidFill>
            <a:schemeClr val="accent1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1" grpId="0" animBg="1"/>
      <p:bldP spid="19462" grpId="0" animBg="1"/>
      <p:bldP spid="194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文本框 3"/>
          <p:cNvSpPr/>
          <p:nvPr/>
        </p:nvSpPr>
        <p:spPr>
          <a:xfrm>
            <a:off x="111125" y="55563"/>
            <a:ext cx="2362200" cy="706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4000">
                <a:solidFill>
                  <a:srgbClr val="000000"/>
                </a:solidFill>
                <a:ea typeface="宋体" panose="02010600030101010101" pitchFamily="2" charset="-122"/>
              </a:rPr>
              <a:t>猜年龄</a:t>
            </a:r>
            <a:endParaRPr lang="zh-CN" altLang="en-US" sz="40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pic>
        <p:nvPicPr>
          <p:cNvPr id="20483" name="图片 4" descr="u=903993594,852688714&amp;fm=200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2198688"/>
            <a:ext cx="3379788" cy="3379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椭圆形标注 6"/>
          <p:cNvSpPr/>
          <p:nvPr/>
        </p:nvSpPr>
        <p:spPr>
          <a:xfrm>
            <a:off x="1320800" y="439738"/>
            <a:ext cx="4175125" cy="21605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56CA95"/>
          </a:solidFill>
          <a:ln w="12700" cap="flat" cmpd="sng">
            <a:solidFill>
              <a:srgbClr val="3D946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0485" name="文本框 7"/>
          <p:cNvSpPr/>
          <p:nvPr/>
        </p:nvSpPr>
        <p:spPr>
          <a:xfrm>
            <a:off x="1982788" y="644525"/>
            <a:ext cx="2851150" cy="175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6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我们俩的年龄是</a:t>
            </a:r>
            <a:r>
              <a:rPr lang="en-US" altLang="zh-CN" sz="36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36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个圆片摆出的数</a:t>
            </a:r>
            <a:endParaRPr lang="zh-CN" altLang="en-US" sz="36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486" name="图片 8" descr="下载 (2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5013" y="3482975"/>
            <a:ext cx="2065337" cy="275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7" name="云形标注 9"/>
          <p:cNvSpPr/>
          <p:nvPr/>
        </p:nvSpPr>
        <p:spPr>
          <a:xfrm>
            <a:off x="5495925" y="1179513"/>
            <a:ext cx="3468688" cy="2106612"/>
          </a:xfrm>
          <a:prstGeom prst="cloudCallout">
            <a:avLst>
              <a:gd name="adj1" fmla="val -20833"/>
              <a:gd name="adj2" fmla="val 62500"/>
            </a:avLst>
          </a:prstGeom>
          <a:solidFill>
            <a:srgbClr val="56CA95"/>
          </a:solidFill>
          <a:ln w="12700" cap="flat" cmpd="sng">
            <a:solidFill>
              <a:srgbClr val="3D946C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0488" name="文本框 10"/>
          <p:cNvSpPr/>
          <p:nvPr/>
        </p:nvSpPr>
        <p:spPr>
          <a:xfrm>
            <a:off x="5699125" y="1447800"/>
            <a:ext cx="3265488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200">
                <a:solidFill>
                  <a:srgbClr val="000000"/>
                </a:solidFill>
                <a:ea typeface="宋体" panose="02010600030101010101" pitchFamily="2" charset="-122"/>
              </a:rPr>
              <a:t>奶奶的年龄是</a:t>
            </a:r>
            <a:r>
              <a:rPr lang="en-US" altLang="zh-CN" sz="3200">
                <a:solidFill>
                  <a:srgbClr val="000000"/>
                </a:solidFill>
                <a:ea typeface="宋体" panose="02010600030101010101" pitchFamily="2" charset="-122"/>
              </a:rPr>
              <a:t>2</a:t>
            </a:r>
            <a:r>
              <a:rPr lang="zh-CN" altLang="en-US" sz="3200">
                <a:solidFill>
                  <a:srgbClr val="000000"/>
                </a:solidFill>
                <a:ea typeface="宋体" panose="02010600030101010101" pitchFamily="2" charset="-122"/>
              </a:rPr>
              <a:t>位的整十数，我的年龄是一位数</a:t>
            </a:r>
            <a:endParaRPr lang="zh-CN" altLang="en-US" sz="32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0489" name="右箭头 1">
            <a:hlinkClick r:id="rId3" action="ppaction://hlinksldjump"/>
          </p:cNvPr>
          <p:cNvSpPr/>
          <p:nvPr/>
        </p:nvSpPr>
        <p:spPr>
          <a:xfrm>
            <a:off x="7740650" y="5734050"/>
            <a:ext cx="1295400" cy="863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0490" name="文本框 2"/>
          <p:cNvSpPr/>
          <p:nvPr/>
        </p:nvSpPr>
        <p:spPr>
          <a:xfrm>
            <a:off x="1717675" y="5578475"/>
            <a:ext cx="1203325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4800">
                <a:solidFill>
                  <a:srgbClr val="000000"/>
                </a:solidFill>
                <a:ea typeface="宋体" panose="02010600030101010101" pitchFamily="2" charset="-122"/>
              </a:rPr>
              <a:t>70</a:t>
            </a:r>
            <a:endParaRPr lang="en-US" altLang="zh-CN" sz="48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0491" name="文本框 3"/>
          <p:cNvSpPr/>
          <p:nvPr/>
        </p:nvSpPr>
        <p:spPr>
          <a:xfrm>
            <a:off x="5699125" y="5532438"/>
            <a:ext cx="63182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4800">
                <a:solidFill>
                  <a:srgbClr val="000000"/>
                </a:solidFill>
                <a:ea typeface="宋体" panose="02010600030101010101" pitchFamily="2" charset="-122"/>
              </a:rPr>
              <a:t>7</a:t>
            </a:r>
            <a:endParaRPr lang="en-US" altLang="zh-CN" sz="48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 fill="hold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animBg="1"/>
      <p:bldP spid="20488" grpId="0" animBg="1"/>
      <p:bldP spid="20490" grpId="0" animBg="1"/>
      <p:bldP spid="20491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738</Words>
  <Application>WPS 演示</Application>
  <PresentationFormat/>
  <Paragraphs>194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楷体</vt:lpstr>
      <vt:lpstr>等线 Light</vt:lpstr>
      <vt:lpstr>等线</vt:lpstr>
      <vt:lpstr>Arial Unicode MS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2021-04-08T08:42:28Z</cp:lastPrinted>
  <dcterms:created xsi:type="dcterms:W3CDTF">2021-04-08T08:42:28Z</dcterms:created>
  <dcterms:modified xsi:type="dcterms:W3CDTF">2021-11-08T06:24:45Z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E99840FF5F64434BB3F55167FBDA6C0C</vt:lpwstr>
  </property>
  <property fmtid="{D5CDD505-2E9C-101B-9397-08002B2CF9AE}" pid="7" name="KSOProductBuildVer">
    <vt:lpwstr>2052-11.1.0.11045</vt:lpwstr>
  </property>
</Properties>
</file>