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308" r:id="rId3"/>
    <p:sldId id="286" r:id="rId5"/>
    <p:sldId id="284" r:id="rId6"/>
    <p:sldId id="275" r:id="rId7"/>
    <p:sldId id="305" r:id="rId8"/>
    <p:sldId id="289" r:id="rId9"/>
    <p:sldId id="304" r:id="rId10"/>
    <p:sldId id="300" r:id="rId11"/>
    <p:sldId id="283" r:id="rId12"/>
    <p:sldId id="292" r:id="rId13"/>
    <p:sldId id="293" r:id="rId14"/>
    <p:sldId id="294" r:id="rId15"/>
    <p:sldId id="295" r:id="rId16"/>
    <p:sldId id="296" r:id="rId17"/>
    <p:sldId id="307" r:id="rId18"/>
    <p:sldId id="309" r:id="rId19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4" d="100"/>
          <a:sy n="74" d="100"/>
        </p:scale>
        <p:origin x="65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40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EE446-4694-4F65-A5D5-24AE60A8AF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2AF8E-F149-47FD-A504-CAEAC5DE6C9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764C5AF-943D-41BB-98C2-2AF80FC28C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401D60E-E9C8-40DA-A465-A6AA26F528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4B02C3E-60CD-4793-B504-2ECD835DAA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5759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79E8036-AD3D-49A0-A920-9D41737BA21B}" type="slidenum">
              <a:rPr lang="zh-CN" altLang="zh-CN" smtClean="0"/>
            </a:fld>
            <a:endParaRPr lang="zh-CN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3CCD768-FE2A-4DC9-A32D-C3913115C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9846254-F6C5-4951-A917-EEC1751B54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76FACA2-B014-4084-A0EF-FBE871A03D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69C0686-ED22-47C1-8B65-0CC97CE0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F21BA4-5BC6-493E-A164-9254469C85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C96AB68-3924-4EE1-976B-A1EEAEB0C7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E51D67B-47F8-4E77-8F64-B3A97E6A3D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87C03F-0FDE-40E8-ADD1-12FC22CC7E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39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4"/>
            </p:custDataLst>
          </p:nvPr>
        </p:nvSpPr>
        <p:spPr bwMode="auto">
          <a:xfrm>
            <a:off x="456010" y="608014"/>
            <a:ext cx="8227219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5"/>
            </p:custDataLst>
          </p:nvPr>
        </p:nvSpPr>
        <p:spPr bwMode="auto">
          <a:xfrm>
            <a:off x="456010" y="1490664"/>
            <a:ext cx="8227219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9581" y="6315076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291" y="6315076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7975" y="6315076"/>
            <a:ext cx="202525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0D4A6461-97B9-4C6E-9E30-A272A13410E6}" type="slidenum">
              <a:rPr lang="zh-CN" altLang="en-US" smtClean="0"/>
            </a:fld>
            <a:endParaRPr lang="zh-CN" altLang="en-US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checker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slide" Target="slide9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slide" Target="slide9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slide" Target="slide9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slide" Target="slide9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7.xml"/><Relationship Id="rId7" Type="http://schemas.openxmlformats.org/officeDocument/2006/relationships/slide" Target="slide14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Relationship Id="rId3" Type="http://schemas.openxmlformats.org/officeDocument/2006/relationships/slide" Target="slide10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两位数减一位数、整十数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4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9050"/>
            <a:ext cx="9144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1"/>
          <p:cNvSpPr txBox="1">
            <a:spLocks noChangeArrowheads="1"/>
          </p:cNvSpPr>
          <p:nvPr/>
        </p:nvSpPr>
        <p:spPr bwMode="auto">
          <a:xfrm>
            <a:off x="1022350" y="649288"/>
            <a:ext cx="74168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>
                <a:latin typeface="Times New Roman" panose="02020603050405020304"/>
                <a:ea typeface="楷体" panose="02010609060101010101" pitchFamily="49" charset="-122"/>
              </a:rPr>
              <a:t>想一想，这两道题怎么算？</a:t>
            </a:r>
            <a:endParaRPr lang="en-US" altLang="zh-CN" sz="4400"/>
          </a:p>
          <a:p>
            <a:pPr algn="ctr" eaLnBrk="1" hangingPunct="1"/>
            <a:endParaRPr lang="en-US" altLang="zh-CN" sz="4400"/>
          </a:p>
          <a:p>
            <a:pPr algn="ctr" eaLnBrk="1" hangingPunct="1"/>
            <a:r>
              <a:rPr lang="en-US" altLang="zh-CN" sz="4400">
                <a:latin typeface="Times New Roman" panose="02020603050405020304"/>
                <a:ea typeface="楷体" panose="02010609060101010101" pitchFamily="49" charset="-122"/>
              </a:rPr>
              <a:t>15-</a:t>
            </a:r>
            <a:r>
              <a:rPr lang="zh-CN" altLang="en-US" sz="4400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4400">
                <a:latin typeface="Times New Roman" panose="02020603050405020304"/>
                <a:ea typeface="楷体" panose="02010609060101010101" pitchFamily="49" charset="-122"/>
              </a:rPr>
              <a:t>1+8</a:t>
            </a:r>
            <a:r>
              <a:rPr lang="zh-CN" altLang="en-US" sz="4400">
                <a:latin typeface="Times New Roman" panose="02020603050405020304"/>
                <a:ea typeface="楷体" panose="02010609060101010101" pitchFamily="49" charset="-122"/>
              </a:rPr>
              <a:t>）</a:t>
            </a:r>
            <a:r>
              <a:rPr lang="en-US" altLang="zh-CN" sz="4400">
                <a:latin typeface="Times New Roman" panose="02020603050405020304"/>
                <a:ea typeface="楷体" panose="02010609060101010101" pitchFamily="49" charset="-122"/>
              </a:rPr>
              <a:t>=</a:t>
            </a:r>
            <a:r>
              <a:rPr lang="zh-CN" altLang="en-US" sz="4400">
                <a:latin typeface="Times New Roman" panose="02020603050405020304"/>
                <a:ea typeface="楷体" panose="02010609060101010101" pitchFamily="49" charset="-122"/>
              </a:rPr>
              <a:t>         </a:t>
            </a:r>
            <a:endParaRPr lang="zh-CN" altLang="en-US" sz="4400">
              <a:latin typeface="Times New Roman" panose="02020603050405020304"/>
              <a:ea typeface="楷体" panose="02010609060101010101" pitchFamily="49" charset="-122"/>
            </a:endParaRPr>
          </a:p>
          <a:p>
            <a:pPr algn="ctr" eaLnBrk="1" hangingPunct="1"/>
            <a:endParaRPr lang="zh-CN" altLang="en-US" sz="4400"/>
          </a:p>
          <a:p>
            <a:pPr algn="ctr" eaLnBrk="1" hangingPunct="1"/>
            <a:r>
              <a:rPr lang="en-US" altLang="zh-CN" sz="4400">
                <a:latin typeface="Times New Roman" panose="02020603050405020304"/>
                <a:ea typeface="楷体" panose="02010609060101010101" pitchFamily="49" charset="-122"/>
              </a:rPr>
              <a:t>13+</a:t>
            </a:r>
            <a:r>
              <a:rPr lang="zh-CN" altLang="en-US" sz="4400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4400">
                <a:latin typeface="Times New Roman" panose="02020603050405020304"/>
                <a:ea typeface="楷体" panose="02010609060101010101" pitchFamily="49" charset="-122"/>
              </a:rPr>
              <a:t>9-4</a:t>
            </a: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）</a:t>
            </a:r>
            <a:r>
              <a:rPr lang="en-US" altLang="zh-CN" sz="4000">
                <a:latin typeface="Times New Roman" panose="02020603050405020304"/>
                <a:ea typeface="楷体" panose="02010609060101010101" pitchFamily="49" charset="-122"/>
              </a:rPr>
              <a:t>=</a:t>
            </a:r>
            <a:endParaRPr lang="en-US" altLang="zh-CN" sz="4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68" name="动作按钮: 后退或前一项 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431800" cy="360363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588125" y="2003425"/>
            <a:ext cx="7461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400">
                <a:latin typeface="Times New Roman" panose="02020603050405020304"/>
                <a:ea typeface="楷体" panose="02010609060101010101" pitchFamily="49" charset="-122"/>
              </a:rPr>
              <a:t>6</a:t>
            </a:r>
            <a:endParaRPr lang="en-US" altLang="zh-CN" sz="44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588125" y="3357563"/>
            <a:ext cx="9398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400">
                <a:latin typeface="Times New Roman" panose="02020603050405020304"/>
                <a:ea typeface="楷体" panose="02010609060101010101" pitchFamily="49" charset="-122"/>
              </a:rPr>
              <a:t>18</a:t>
            </a:r>
            <a:endParaRPr lang="en-US" altLang="zh-CN" sz="4400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4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-142875" y="285750"/>
            <a:ext cx="8310563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600">
                <a:latin typeface="Times New Roman" panose="02020603050405020304"/>
                <a:ea typeface="楷体" panose="02010609060101010101" pitchFamily="49" charset="-122"/>
              </a:rPr>
              <a:t>算一算，说一说</a:t>
            </a:r>
            <a:endParaRPr lang="en-US" altLang="zh-CN" sz="6600"/>
          </a:p>
          <a:p>
            <a:pPr algn="ctr" eaLnBrk="1" hangingPunct="1"/>
            <a:endParaRPr lang="en-US" altLang="zh-CN" sz="6600"/>
          </a:p>
          <a:p>
            <a:pPr algn="ctr" eaLnBrk="1" hangingPunct="1"/>
            <a:r>
              <a:rPr lang="en-US" altLang="zh-CN" sz="6600">
                <a:latin typeface="Times New Roman" panose="02020603050405020304"/>
                <a:ea typeface="楷体" panose="02010609060101010101" pitchFamily="49" charset="-122"/>
              </a:rPr>
              <a:t>12-5+4=</a:t>
            </a:r>
            <a:endParaRPr lang="en-US" altLang="zh-CN" sz="6600">
              <a:latin typeface="Times New Roman" panose="02020603050405020304"/>
              <a:ea typeface="楷体" panose="02010609060101010101" pitchFamily="49" charset="-122"/>
            </a:endParaRPr>
          </a:p>
          <a:p>
            <a:pPr algn="ctr" eaLnBrk="1" hangingPunct="1"/>
            <a:endParaRPr lang="en-US" altLang="zh-CN" sz="6600"/>
          </a:p>
          <a:p>
            <a:pPr algn="ctr" eaLnBrk="1" hangingPunct="1"/>
            <a:r>
              <a:rPr lang="en-US" altLang="zh-CN" sz="6600">
                <a:latin typeface="Times New Roman" panose="02020603050405020304"/>
                <a:ea typeface="楷体" panose="02010609060101010101" pitchFamily="49" charset="-122"/>
              </a:rPr>
              <a:t>    12-</a:t>
            </a:r>
            <a:r>
              <a:rPr lang="zh-CN" altLang="en-US" sz="6600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6600">
                <a:latin typeface="Times New Roman" panose="02020603050405020304"/>
                <a:ea typeface="楷体" panose="02010609060101010101" pitchFamily="49" charset="-122"/>
              </a:rPr>
              <a:t>5+4</a:t>
            </a:r>
            <a:r>
              <a:rPr lang="zh-CN" altLang="en-US" sz="6600">
                <a:latin typeface="Times New Roman" panose="02020603050405020304"/>
                <a:ea typeface="楷体" panose="02010609060101010101" pitchFamily="49" charset="-122"/>
              </a:rPr>
              <a:t>）</a:t>
            </a:r>
            <a:r>
              <a:rPr lang="en-US" altLang="zh-CN" sz="6600">
                <a:latin typeface="Times New Roman" panose="02020603050405020304"/>
                <a:ea typeface="楷体" panose="02010609060101010101" pitchFamily="49" charset="-122"/>
              </a:rPr>
              <a:t>=</a:t>
            </a:r>
            <a:endParaRPr lang="zh-CN" altLang="en-US" sz="6600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715000" y="2286000"/>
            <a:ext cx="1223963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600">
                <a:latin typeface="Times New Roman" panose="02020603050405020304"/>
                <a:ea typeface="楷体" panose="02010609060101010101" pitchFamily="49" charset="-122"/>
              </a:rPr>
              <a:t>11</a:t>
            </a:r>
            <a:endParaRPr lang="zh-CN" altLang="en-US" sz="660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58000" y="4286250"/>
            <a:ext cx="10810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600">
                <a:latin typeface="Times New Roman" panose="02020603050405020304"/>
                <a:ea typeface="楷体" panose="02010609060101010101" pitchFamily="49" charset="-122"/>
              </a:rPr>
              <a:t>3</a:t>
            </a:r>
            <a:endParaRPr lang="zh-CN" altLang="en-US" sz="6600"/>
          </a:p>
        </p:txBody>
      </p:sp>
      <p:sp>
        <p:nvSpPr>
          <p:cNvPr id="12294" name="动作按钮: 后退或前一项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431800" cy="360363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4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1000125" y="1785938"/>
            <a:ext cx="5473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10-3</a:t>
            </a: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）</a:t>
            </a:r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+ 4 =</a:t>
            </a:r>
            <a:endParaRPr lang="zh-CN" altLang="en-US" sz="4800"/>
          </a:p>
        </p:txBody>
      </p:sp>
      <p:sp>
        <p:nvSpPr>
          <p:cNvPr id="13316" name="动作按钮: 后退或前一项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431800" cy="360363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214938" y="1785938"/>
            <a:ext cx="17287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11</a:t>
            </a:r>
            <a:endParaRPr lang="zh-CN" altLang="en-US" sz="480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4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323850" y="414338"/>
            <a:ext cx="842486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想办法使下面的算式都先算</a:t>
            </a: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“</a:t>
            </a:r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7+8</a:t>
            </a: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”</a:t>
            </a:r>
            <a:endParaRPr lang="en-US" altLang="zh-CN" sz="4800"/>
          </a:p>
          <a:p>
            <a:pPr algn="ctr" eaLnBrk="1" hangingPunct="1"/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19-</a:t>
            </a: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  </a:t>
            </a:r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7+8   </a:t>
            </a:r>
            <a:endParaRPr lang="en-US" altLang="zh-CN" sz="4800">
              <a:latin typeface="Times New Roman" panose="02020603050405020304"/>
              <a:ea typeface="楷体" panose="02010609060101010101" pitchFamily="49" charset="-122"/>
            </a:endParaRPr>
          </a:p>
          <a:p>
            <a:pPr algn="ctr" eaLnBrk="1" hangingPunct="1"/>
            <a:endParaRPr lang="en-US" altLang="zh-CN" sz="4800"/>
          </a:p>
          <a:p>
            <a:pPr algn="ctr" eaLnBrk="1" hangingPunct="1"/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7+8+20  </a:t>
            </a:r>
            <a:endParaRPr lang="en-US" altLang="zh-CN" sz="4800">
              <a:latin typeface="Times New Roman" panose="02020603050405020304"/>
              <a:ea typeface="楷体" panose="02010609060101010101" pitchFamily="49" charset="-122"/>
            </a:endParaRPr>
          </a:p>
          <a:p>
            <a:pPr algn="ctr" eaLnBrk="1" hangingPunct="1"/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  </a:t>
            </a:r>
            <a:endParaRPr lang="en-US" altLang="zh-CN" sz="4800">
              <a:latin typeface="Times New Roman" panose="02020603050405020304"/>
              <a:ea typeface="楷体" panose="02010609060101010101" pitchFamily="49" charset="-122"/>
            </a:endParaRPr>
          </a:p>
          <a:p>
            <a:pPr algn="ctr" eaLnBrk="1" hangingPunct="1"/>
            <a:r>
              <a:rPr lang="en-US" altLang="zh-CN" sz="4800">
                <a:latin typeface="Times New Roman" panose="02020603050405020304"/>
                <a:ea typeface="楷体" panose="02010609060101010101" pitchFamily="49" charset="-122"/>
              </a:rPr>
              <a:t>40+  7+8   </a:t>
            </a:r>
            <a:endParaRPr lang="zh-CN" altLang="en-US" sz="4800"/>
          </a:p>
        </p:txBody>
      </p:sp>
      <p:sp>
        <p:nvSpPr>
          <p:cNvPr id="14340" name="动作按钮: 后退或前一项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431800" cy="360363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24300" y="1125538"/>
            <a:ext cx="2735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4400">
                <a:latin typeface="Times New Roman" panose="02020603050405020304" pitchFamily="2" charset="-122"/>
                <a:ea typeface="楷体" panose="02010609060101010101" pitchFamily="49" charset="-122"/>
              </a:rPr>
              <a:t>（    ）</a:t>
            </a:r>
            <a:endParaRPr lang="zh-CN" altLang="en-US" sz="440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4300" y="4076700"/>
            <a:ext cx="27352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4400">
                <a:latin typeface="Times New Roman" panose="02020603050405020304" pitchFamily="2" charset="-122"/>
                <a:ea typeface="楷体" panose="02010609060101010101" pitchFamily="49" charset="-122"/>
              </a:rPr>
              <a:t>（    ）</a:t>
            </a:r>
            <a:endParaRPr lang="zh-CN" altLang="en-US" sz="440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4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1"/>
          <p:cNvSpPr txBox="1">
            <a:spLocks noChangeArrowheads="1"/>
          </p:cNvSpPr>
          <p:nvPr/>
        </p:nvSpPr>
        <p:spPr bwMode="auto">
          <a:xfrm>
            <a:off x="-285750" y="1052513"/>
            <a:ext cx="9321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在适当的位置添上小括号，使等式成立。</a:t>
            </a:r>
            <a:endParaRPr lang="en-US" altLang="zh-CN" sz="3600"/>
          </a:p>
          <a:p>
            <a:pPr algn="ctr" eaLnBrk="1" hangingPunct="1"/>
            <a:endParaRPr lang="en-US" altLang="zh-CN" sz="3600"/>
          </a:p>
          <a:p>
            <a:pPr algn="ctr" eaLnBrk="1" hangingPunct="1"/>
            <a:endParaRPr lang="en-US" altLang="zh-CN" sz="3600"/>
          </a:p>
          <a:p>
            <a:pPr algn="ctr" eaLnBrk="1" hangingPunct="1"/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7+ 10+40 =57</a:t>
            </a:r>
            <a:endParaRPr lang="en-US" altLang="zh-CN" sz="3600" b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 eaLnBrk="1" hangingPunct="1"/>
            <a:endParaRPr lang="en-US" altLang="zh-CN" sz="3600" b="1"/>
          </a:p>
          <a:p>
            <a:pPr algn="ctr" eaLnBrk="1" hangingPunct="1"/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90- 30+20 =40</a:t>
            </a:r>
            <a:endParaRPr lang="en-US" altLang="zh-CN" sz="3600" b="1">
              <a:latin typeface="Times New Roman" panose="02020603050405020304"/>
              <a:ea typeface="楷体" panose="02010609060101010101" pitchFamily="49" charset="-122"/>
            </a:endParaRPr>
          </a:p>
          <a:p>
            <a:pPr algn="ctr" eaLnBrk="1" hangingPunct="1"/>
            <a:endParaRPr lang="en-US" altLang="zh-CN" sz="3600" b="1"/>
          </a:p>
          <a:p>
            <a:pPr algn="ctr" eaLnBrk="1" hangingPunct="1"/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17- 9 - 5  =13</a:t>
            </a:r>
            <a:endParaRPr lang="zh-CN" altLang="en-US" sz="3600" b="1"/>
          </a:p>
        </p:txBody>
      </p:sp>
      <p:sp>
        <p:nvSpPr>
          <p:cNvPr id="15364" name="动作按钮: 结束 4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429625" y="6215063"/>
            <a:ext cx="285750" cy="214312"/>
          </a:xfrm>
          <a:prstGeom prst="actionButtonEnd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4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187450" y="1844675"/>
            <a:ext cx="50403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FF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游戏：找朋友</a:t>
            </a:r>
            <a:endParaRPr lang="zh-CN" altLang="en-US" sz="5400">
              <a:solidFill>
                <a:srgbClr val="FF00FF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458700" y="121793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幻灯片3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0" y="1785938"/>
            <a:ext cx="65897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4800"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4800">
                <a:latin typeface="Times New Roman" panose="02020603050405020304"/>
                <a:ea typeface="楷体" panose="02010609060101010101" pitchFamily="49" charset="-122"/>
              </a:rPr>
              <a:t>口算，并说说计算顺序。</a:t>
            </a:r>
            <a:r>
              <a:rPr lang="zh-CN" altLang="zh-CN" sz="4800"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zh-CN" sz="48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755650" y="981075"/>
            <a:ext cx="18288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数学驿站</a:t>
            </a:r>
            <a:endParaRPr lang="zh-CN" altLang="en-US" sz="3600" kern="10">
              <a:ln w="9525">
                <a:solidFill>
                  <a:srgbClr val="CC99FF"/>
                </a:solidFill>
                <a:rou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4103" name="TextBox 2"/>
          <p:cNvSpPr txBox="1">
            <a:spLocks noChangeArrowheads="1"/>
          </p:cNvSpPr>
          <p:nvPr/>
        </p:nvSpPr>
        <p:spPr bwMode="auto">
          <a:xfrm>
            <a:off x="1511300" y="2714625"/>
            <a:ext cx="76327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5400">
                <a:latin typeface="Times New Roman" panose="02020603050405020304"/>
                <a:ea typeface="楷体" panose="02010609060101010101" pitchFamily="49" charset="-122"/>
              </a:rPr>
              <a:t>        4+3+3=       </a:t>
            </a:r>
            <a:endParaRPr lang="en-US" altLang="zh-CN" sz="5400">
              <a:latin typeface="Times New Roman" panose="02020603050405020304"/>
              <a:ea typeface="楷体" panose="02010609060101010101" pitchFamily="49" charset="-122"/>
            </a:endParaRPr>
          </a:p>
          <a:p>
            <a:pPr algn="just" eaLnBrk="1" hangingPunct="1"/>
            <a:r>
              <a:rPr lang="en-US" altLang="zh-CN" sz="5400">
                <a:latin typeface="Times New Roman" panose="02020603050405020304"/>
                <a:ea typeface="楷体" panose="02010609060101010101" pitchFamily="49" charset="-122"/>
              </a:rPr>
              <a:t>        19-9-6=</a:t>
            </a:r>
            <a:endParaRPr lang="en-US" altLang="zh-CN" sz="5400">
              <a:latin typeface="Times New Roman" panose="02020603050405020304"/>
              <a:ea typeface="楷体" panose="02010609060101010101" pitchFamily="49" charset="-122"/>
            </a:endParaRPr>
          </a:p>
          <a:p>
            <a:pPr algn="just" eaLnBrk="1" hangingPunct="1"/>
            <a:r>
              <a:rPr lang="en-US" altLang="zh-CN" sz="5400">
                <a:latin typeface="Times New Roman" panose="02020603050405020304"/>
                <a:ea typeface="楷体" panose="02010609060101010101" pitchFamily="49" charset="-122"/>
              </a:rPr>
              <a:t>        10-3+7=       </a:t>
            </a:r>
            <a:endParaRPr lang="en-US" altLang="zh-CN" sz="5400">
              <a:latin typeface="Times New Roman" panose="02020603050405020304"/>
              <a:ea typeface="楷体" panose="02010609060101010101" pitchFamily="49" charset="-122"/>
            </a:endParaRPr>
          </a:p>
          <a:p>
            <a:pPr algn="just" eaLnBrk="1" hangingPunct="1"/>
            <a:r>
              <a:rPr lang="en-US" altLang="zh-CN" sz="5400">
                <a:latin typeface="Times New Roman" panose="02020603050405020304"/>
                <a:ea typeface="楷体" panose="02010609060101010101" pitchFamily="49" charset="-122"/>
              </a:rPr>
              <a:t>        11+4-8=</a:t>
            </a:r>
            <a:endParaRPr lang="zh-CN" altLang="en-US" sz="5400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572125" y="2714625"/>
            <a:ext cx="1295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5400">
                <a:latin typeface="Times New Roman" panose="02020603050405020304"/>
                <a:ea typeface="楷体" panose="02010609060101010101" pitchFamily="49" charset="-122"/>
              </a:rPr>
              <a:t>10</a:t>
            </a:r>
            <a:endParaRPr lang="zh-CN" altLang="en-US" sz="540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572125" y="3500438"/>
            <a:ext cx="10715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5400">
                <a:latin typeface="Times New Roman" panose="02020603050405020304"/>
                <a:ea typeface="楷体" panose="02010609060101010101" pitchFamily="49" charset="-122"/>
              </a:rPr>
              <a:t> 4</a:t>
            </a:r>
            <a:endParaRPr lang="zh-CN" altLang="en-US" sz="540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0" y="4286250"/>
            <a:ext cx="10683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5400">
                <a:latin typeface="Times New Roman" panose="02020603050405020304"/>
                <a:ea typeface="楷体" panose="02010609060101010101" pitchFamily="49" charset="-122"/>
              </a:rPr>
              <a:t>14</a:t>
            </a:r>
            <a:endParaRPr lang="zh-CN" altLang="en-US" sz="54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86438" y="5143500"/>
            <a:ext cx="1079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5400">
                <a:latin typeface="Times New Roman" panose="02020603050405020304"/>
                <a:ea typeface="楷体" panose="02010609060101010101" pitchFamily="49" charset="-122"/>
              </a:rPr>
              <a:t>7</a:t>
            </a:r>
            <a:endParaRPr lang="zh-CN" altLang="en-US" sz="540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4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0" y="290513"/>
            <a:ext cx="3022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数学智慧岛</a:t>
            </a:r>
            <a:endParaRPr lang="zh-CN" altLang="zh-CN" sz="440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5643563"/>
            <a:ext cx="55292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60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0"/>
            <a:ext cx="3022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数学智慧岛</a:t>
            </a:r>
            <a:endParaRPr lang="zh-CN" altLang="zh-CN" sz="440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95950" y="5191125"/>
            <a:ext cx="344805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850" y="620713"/>
            <a:ext cx="6911975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0" y="0"/>
            <a:ext cx="3022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数学智慧岛</a:t>
            </a:r>
            <a:endParaRPr lang="zh-CN" altLang="zh-CN" sz="440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" descr="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0" y="0"/>
            <a:ext cx="3022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4400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数学智慧岛</a:t>
            </a:r>
            <a:endParaRPr lang="zh-CN" altLang="zh-CN" sz="4400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29313" y="428625"/>
            <a:ext cx="3000375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1563" y="1357313"/>
            <a:ext cx="49530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20094604577970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9338" y="360363"/>
            <a:ext cx="6624637" cy="613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AutoShape 8"/>
          <p:cNvSpPr>
            <a:spLocks noChangeArrowheads="1"/>
          </p:cNvSpPr>
          <p:nvPr/>
        </p:nvSpPr>
        <p:spPr bwMode="auto">
          <a:xfrm>
            <a:off x="7596188" y="1196975"/>
            <a:ext cx="1152525" cy="4968875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0000FF">
                  <a:alpha val="56998"/>
                </a:srgbClr>
              </a:gs>
              <a:gs pos="100000">
                <a:schemeClr val="bg1"/>
              </a:gs>
            </a:gsLst>
            <a:lin ang="0" scaled="1"/>
          </a:gra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10245" name="Text Box 10"/>
          <p:cNvSpPr txBox="1">
            <a:spLocks noChangeArrowheads="1"/>
          </p:cNvSpPr>
          <p:nvPr/>
        </p:nvSpPr>
        <p:spPr bwMode="auto">
          <a:xfrm>
            <a:off x="7740650" y="1557338"/>
            <a:ext cx="935038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zh-CN" sz="54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数学      金字塔</a:t>
            </a:r>
            <a:endParaRPr lang="zh-CN" altLang="zh-CN" sz="54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0246" name="TextBox 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779838" y="5589588"/>
            <a:ext cx="581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1</a:t>
            </a:r>
            <a:endParaRPr lang="zh-CN" altLang="en-US"/>
          </a:p>
        </p:txBody>
      </p:sp>
      <p:sp>
        <p:nvSpPr>
          <p:cNvPr id="10247" name="TextBox 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779838" y="4581525"/>
            <a:ext cx="7921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10248" name="TextBox 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924300" y="3429000"/>
            <a:ext cx="503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10249" name="TextBox 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067175" y="23495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  <p:sp>
        <p:nvSpPr>
          <p:cNvPr id="10250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067175" y="1412875"/>
            <a:ext cx="293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5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</Words>
  <Application>WPS 演示</Application>
  <PresentationFormat>On-screen Show (4:3)</PresentationFormat>
  <Paragraphs>87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Times New Roman</vt:lpstr>
      <vt:lpstr>楷体</vt:lpstr>
      <vt:lpstr>Times New Roman</vt:lpstr>
      <vt:lpstr>Arial Unicode MS</vt:lpstr>
      <vt:lpstr>ppt</vt:lpstr>
      <vt:lpstr>两位数减一位数、整十数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2021-04-12T00:12:00Z</cp:lastPrinted>
  <dcterms:created xsi:type="dcterms:W3CDTF">2021-04-12T00:12:00Z</dcterms:created>
  <dcterms:modified xsi:type="dcterms:W3CDTF">2021-11-08T06:38:14Z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B97FDBA922634C4EB0F8DB87ACAA5A90</vt:lpwstr>
  </property>
  <property fmtid="{D5CDD505-2E9C-101B-9397-08002B2CF9AE}" pid="7" name="KSOProductBuildVer">
    <vt:lpwstr>2052-11.1.0.11045</vt:lpwstr>
  </property>
</Properties>
</file>