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4" r:id="rId7"/>
    <p:sldId id="270" r:id="rId8"/>
    <p:sldId id="261" r:id="rId9"/>
    <p:sldId id="263" r:id="rId10"/>
    <p:sldId id="265" r:id="rId11"/>
    <p:sldId id="268" r:id="rId12"/>
    <p:sldId id="269" r:id="rId13"/>
    <p:sldId id="262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101" name="图片 100"/>
          <p:cNvPicPr/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0480"/>
            <a:ext cx="12200255" cy="68211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长度的测量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/>
              <a:t>四川省凉山州冕宁县高阳小学</a:t>
            </a:r>
            <a:r>
              <a:rPr lang="en-US" altLang="zh-CN"/>
              <a:t>  </a:t>
            </a:r>
            <a:r>
              <a:rPr lang="zh-CN" altLang="en-US"/>
              <a:t>吴定萍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930" y="299720"/>
            <a:ext cx="9404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说出下面这个物体的长度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6" name="图片 115"/>
          <p:cNvPicPr/>
          <p:nvPr/>
        </p:nvPicPr>
        <p:blipFill>
          <a:blip r:embed="rId2"/>
          <a:srcRect l="35027" r="44480"/>
          <a:stretch>
            <a:fillRect/>
          </a:stretch>
        </p:blipFill>
        <p:spPr>
          <a:xfrm rot="5400000">
            <a:off x="2967355" y="1983740"/>
            <a:ext cx="381000" cy="25279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930" y="299720"/>
            <a:ext cx="9404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说出下面这个物体的长度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7" name="图片 116"/>
          <p:cNvPicPr/>
          <p:nvPr/>
        </p:nvPicPr>
        <p:blipFill>
          <a:blip r:embed="rId2"/>
          <a:srcRect l="37810" t="14820" r="37890" b="51370"/>
          <a:stretch>
            <a:fillRect/>
          </a:stretch>
        </p:blipFill>
        <p:spPr>
          <a:xfrm rot="16200000">
            <a:off x="3047365" y="2002155"/>
            <a:ext cx="3240405" cy="53511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575" y="523875"/>
            <a:ext cx="42367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用自己的尺子测量数学课本的厚度，长度和宽度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6682740" y="504825"/>
            <a:ext cx="423672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用自己的尺子测量一下自己最长的笔和最短的笔的长度</a:t>
            </a:r>
            <a:endParaRPr lang="zh-CN" altLang="en-US" sz="2800"/>
          </a:p>
        </p:txBody>
      </p:sp>
      <p:pic>
        <p:nvPicPr>
          <p:cNvPr id="113" name="图片 112"/>
          <p:cNvPicPr/>
          <p:nvPr/>
        </p:nvPicPr>
        <p:blipFill>
          <a:blip r:embed="rId1"/>
          <a:stretch>
            <a:fillRect/>
          </a:stretch>
        </p:blipFill>
        <p:spPr>
          <a:xfrm>
            <a:off x="1341120" y="2359025"/>
            <a:ext cx="2408555" cy="33185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4" name="图片 113"/>
          <p:cNvPicPr/>
          <p:nvPr/>
        </p:nvPicPr>
        <p:blipFill>
          <a:blip r:embed="rId2"/>
          <a:stretch>
            <a:fillRect/>
          </a:stretch>
        </p:blipFill>
        <p:spPr>
          <a:xfrm>
            <a:off x="6965950" y="2218690"/>
            <a:ext cx="3148965" cy="31489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76100" y="106045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1699260" y="2103755"/>
            <a:ext cx="1452880" cy="14528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图片 103"/>
          <p:cNvPicPr/>
          <p:nvPr/>
        </p:nvPicPr>
        <p:blipFill>
          <a:blip r:embed="rId2"/>
          <a:stretch>
            <a:fillRect/>
          </a:stretch>
        </p:blipFill>
        <p:spPr>
          <a:xfrm>
            <a:off x="4316095" y="0"/>
            <a:ext cx="3459480" cy="34594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875" y="3748405"/>
            <a:ext cx="2546350" cy="2546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图片 105"/>
          <p:cNvPicPr/>
          <p:nvPr/>
        </p:nvPicPr>
        <p:blipFill>
          <a:blip r:embed="rId4"/>
          <a:stretch>
            <a:fillRect/>
          </a:stretch>
        </p:blipFill>
        <p:spPr>
          <a:xfrm>
            <a:off x="7775575" y="2798445"/>
            <a:ext cx="2813685" cy="2807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68630" y="422910"/>
            <a:ext cx="3470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常用测量长度仪器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930" y="299720"/>
            <a:ext cx="9404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用厘米作为单位的最常用测量工具是直尺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950845" y="1278890"/>
            <a:ext cx="4279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你能在直尺上找到刻度线吗？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84195" y="3504565"/>
            <a:ext cx="4279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刻度线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028190" y="3057525"/>
            <a:ext cx="1122045" cy="50355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665095" y="3057525"/>
            <a:ext cx="561340" cy="46609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492500" y="3057525"/>
            <a:ext cx="485140" cy="47561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59740" y="4198620"/>
            <a:ext cx="1088771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/>
              <a:t>尺子上的这些线叫做刻度线，量较短的物体，可以用厘米作为单位，厘米可以写作</a:t>
            </a:r>
            <a:r>
              <a:rPr lang="en-US" altLang="zh-CN" sz="2800"/>
              <a:t>cm</a:t>
            </a:r>
            <a:r>
              <a:rPr lang="zh-CN" altLang="en-US" sz="2800"/>
              <a:t>，</a:t>
            </a:r>
            <a:r>
              <a:rPr lang="en-US" altLang="zh-CN" sz="2800"/>
              <a:t>1</a:t>
            </a:r>
            <a:r>
              <a:rPr lang="zh-CN" altLang="en-US" sz="2800"/>
              <a:t>厘米可以写作</a:t>
            </a:r>
            <a:r>
              <a:rPr lang="en-US" altLang="zh-CN" sz="2800"/>
              <a:t>1cm</a:t>
            </a:r>
            <a:r>
              <a:rPr lang="zh-CN" altLang="en-US" sz="2800"/>
              <a:t>。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 flipH="1" flipV="1">
            <a:off x="1752600" y="1412240"/>
            <a:ext cx="247015" cy="105537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999615" y="3057525"/>
            <a:ext cx="817880" cy="9525"/>
          </a:xfrm>
          <a:prstGeom prst="line">
            <a:avLst/>
          </a:prstGeom>
          <a:ln w="698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396105" y="1469390"/>
            <a:ext cx="1978025" cy="91313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209675" y="936625"/>
            <a:ext cx="4279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0</a:t>
            </a:r>
            <a:r>
              <a:rPr lang="zh-CN" altLang="en-US" sz="2800"/>
              <a:t>刻度线在哪里？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5918200" y="965200"/>
            <a:ext cx="4279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3</a:t>
            </a:r>
            <a:r>
              <a:rPr lang="zh-CN" altLang="en-US" sz="2800"/>
              <a:t>刻度线在哪里？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1391285" y="3789680"/>
            <a:ext cx="8872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从哪根刻度线到哪根刻度线的距离是</a:t>
            </a:r>
            <a:r>
              <a:rPr lang="en-US" altLang="zh-CN" sz="3200"/>
              <a:t>1cm</a:t>
            </a:r>
            <a:r>
              <a:rPr lang="zh-CN" altLang="en-US" sz="3200"/>
              <a:t>？</a:t>
            </a:r>
            <a:endParaRPr lang="zh-CN" altLang="en-US" sz="3200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578225" y="3081020"/>
            <a:ext cx="817880" cy="9525"/>
          </a:xfrm>
          <a:prstGeom prst="line">
            <a:avLst/>
          </a:prstGeom>
          <a:ln w="69850" cmpd="sng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78325" y="3067050"/>
            <a:ext cx="817880" cy="9525"/>
          </a:xfrm>
          <a:prstGeom prst="line">
            <a:avLst/>
          </a:prstGeom>
          <a:ln w="69850" cmpd="sng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618355" y="3249295"/>
            <a:ext cx="5778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>
                <a:sym typeface="+mn-ea"/>
              </a:rPr>
              <a:t>1cm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98240" y="3239135"/>
            <a:ext cx="5778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>
                <a:sym typeface="+mn-ea"/>
              </a:rPr>
              <a:t>1cm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119630" y="3181985"/>
            <a:ext cx="5778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>
                <a:sym typeface="+mn-ea"/>
              </a:rPr>
              <a:t>1cm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296035" y="4959350"/>
            <a:ext cx="92532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每标有数字的相邻的两个刻度之间的距离是</a:t>
            </a:r>
            <a:r>
              <a:rPr lang="en-US" altLang="zh-CN" sz="3200"/>
              <a:t>1cm</a:t>
            </a:r>
            <a:endParaRPr lang="en-US" altLang="zh-CN" sz="32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7215" y="198120"/>
            <a:ext cx="5904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用尺子测量长度的方法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864870" y="1108710"/>
            <a:ext cx="1035685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200000"/>
              </a:lnSpc>
            </a:pPr>
            <a:r>
              <a:rPr lang="zh-CN" altLang="en-US"/>
              <a:t>一般常用的测量方法是把0刻度线对准被测物体的一端，另一端对着几，被测物体的长度就是几厘米。</a:t>
            </a:r>
            <a:endParaRPr lang="zh-CN" altLang="en-US"/>
          </a:p>
          <a:p>
            <a:pPr indent="457200" algn="l" fontAlgn="auto">
              <a:lnSpc>
                <a:spcPct val="200000"/>
              </a:lnSpc>
            </a:pPr>
            <a:r>
              <a:rPr lang="zh-CN" altLang="en-US"/>
              <a:t>有时在测量物体时，物体的左端不是对准尺子的0刻度线，而是对准其他的刻度，用物体两端所对的刻度数相减得到的差，就是物体的长度。</a:t>
            </a:r>
            <a:endParaRPr lang="zh-CN" altLang="en-US"/>
          </a:p>
          <a:p>
            <a:pPr indent="457200" algn="l" fontAlgn="auto">
              <a:lnSpc>
                <a:spcPct val="200000"/>
              </a:lnSpc>
            </a:pPr>
            <a:r>
              <a:rPr lang="zh-CN" altLang="en-US"/>
              <a:t>按正确的方式读数，除了读出始、末端对应的刻度数字外，有时还要读最小刻度值，以后学习中还会学习到估读最小刻度下一位的数字；记录测量数据时，要包括准确值和估计值，没有单位的数值是毫无意义的，所以结果必须写出单位。测量物体的长度时，应选用相同的长度单位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7215" y="198120"/>
            <a:ext cx="5904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用尺子测量长度的方法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864870" y="1108710"/>
            <a:ext cx="10356850" cy="327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200000"/>
              </a:lnSpc>
            </a:pPr>
            <a:r>
              <a:rPr lang="zh-CN" altLang="en-US"/>
              <a:t>测量物体长度时，先把被测物体放平，再把尺子平放在要测量的物体边上，一般把尺子的0刻度线与被测物体的左端对齐，也可以用某一数值刻度线对齐待测物体的起始左端，测量时要沿着物体的直边来量，量时要按紧尺子，使刻度尺有刻度的边贴紧待测物体，与所测长度平行，不能倾斜。</a:t>
            </a:r>
            <a:endParaRPr lang="zh-CN" altLang="en-US"/>
          </a:p>
          <a:p>
            <a:pPr indent="457200" algn="l" fontAlgn="auto">
              <a:lnSpc>
                <a:spcPct val="200000"/>
              </a:lnSpc>
            </a:pPr>
            <a:r>
              <a:rPr lang="zh-CN" altLang="en-US"/>
              <a:t>测量时，视线与刻度尺尺面垂直或正对刻度线，不要偏左、偏右，也不要偏高、偏低，有角度的观测都会导致读数的偏大或偏小</a:t>
            </a:r>
            <a:endParaRPr lang="zh-CN" altLang="en-US"/>
          </a:p>
          <a:p>
            <a:pPr indent="457200" algn="l" fontAlgn="auto">
              <a:lnSpc>
                <a:spcPct val="150000"/>
              </a:lnSpc>
            </a:pPr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3605" y="476250"/>
            <a:ext cx="6287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1cm</a:t>
            </a:r>
            <a:r>
              <a:rPr lang="zh-CN" altLang="en-US" sz="3200"/>
              <a:t>大概有多长？</a:t>
            </a:r>
            <a:endParaRPr lang="zh-CN" altLang="en-US" sz="3200"/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3493770" y="1163320"/>
            <a:ext cx="2222500" cy="222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图片 109"/>
          <p:cNvPicPr/>
          <p:nvPr/>
        </p:nvPicPr>
        <p:blipFill>
          <a:blip r:embed="rId2"/>
          <a:stretch>
            <a:fillRect/>
          </a:stretch>
        </p:blipFill>
        <p:spPr>
          <a:xfrm>
            <a:off x="3493770" y="3697605"/>
            <a:ext cx="2536190" cy="1790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图片 110"/>
          <p:cNvPicPr/>
          <p:nvPr/>
        </p:nvPicPr>
        <p:blipFill>
          <a:blip r:embed="rId3"/>
          <a:stretch>
            <a:fillRect/>
          </a:stretch>
        </p:blipFill>
        <p:spPr>
          <a:xfrm>
            <a:off x="7038340" y="1163320"/>
            <a:ext cx="1938020" cy="18230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" name="图片 111"/>
          <p:cNvPicPr/>
          <p:nvPr/>
        </p:nvPicPr>
        <p:blipFill>
          <a:blip r:embed="rId4"/>
          <a:stretch>
            <a:fillRect/>
          </a:stretch>
        </p:blipFill>
        <p:spPr>
          <a:xfrm>
            <a:off x="6734175" y="3469005"/>
            <a:ext cx="2673350" cy="1946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930" y="299720"/>
            <a:ext cx="9404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在支持上指出</a:t>
            </a:r>
            <a:r>
              <a:rPr lang="en-US" altLang="zh-CN" sz="3200"/>
              <a:t>1cm</a:t>
            </a:r>
            <a:r>
              <a:rPr lang="zh-CN" altLang="en-US" sz="3200"/>
              <a:t>，</a:t>
            </a:r>
            <a:r>
              <a:rPr lang="en-US" altLang="zh-CN" sz="3200"/>
              <a:t>3cm</a:t>
            </a:r>
            <a:r>
              <a:rPr lang="zh-CN" altLang="en-US" sz="3200"/>
              <a:t>，</a:t>
            </a:r>
            <a:r>
              <a:rPr lang="en-US" altLang="zh-CN" sz="3200"/>
              <a:t>8cm</a:t>
            </a:r>
            <a:r>
              <a:rPr lang="zh-CN" altLang="en-US" sz="3200"/>
              <a:t>的长度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 flipV="1">
            <a:off x="1995805" y="3073400"/>
            <a:ext cx="805180" cy="9525"/>
          </a:xfrm>
          <a:prstGeom prst="line">
            <a:avLst/>
          </a:prstGeom>
          <a:ln w="4762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995805" y="4085590"/>
            <a:ext cx="1581785" cy="3175"/>
          </a:xfrm>
          <a:prstGeom prst="line">
            <a:avLst/>
          </a:prstGeom>
          <a:ln w="3810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005330" y="4990465"/>
            <a:ext cx="6259195" cy="0"/>
          </a:xfrm>
          <a:prstGeom prst="line">
            <a:avLst/>
          </a:prstGeom>
          <a:ln w="38100" cmpd="sng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005330" y="3057525"/>
            <a:ext cx="10160" cy="2012950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3577590" y="3057525"/>
            <a:ext cx="9525" cy="1031875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264525" y="3054350"/>
            <a:ext cx="10160" cy="2012950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930" y="299720"/>
            <a:ext cx="9404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说出下面这个物体的长度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rcRect b="36917"/>
          <a:stretch>
            <a:fillRect/>
          </a:stretch>
        </p:blipFill>
        <p:spPr>
          <a:xfrm>
            <a:off x="1751965" y="1838960"/>
            <a:ext cx="8445500" cy="1218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5" name="图片 114"/>
          <p:cNvPicPr/>
          <p:nvPr/>
        </p:nvPicPr>
        <p:blipFill>
          <a:blip r:embed="rId2"/>
          <a:srcRect l="25435" t="34765" r="25303" b="31076"/>
          <a:stretch>
            <a:fillRect/>
          </a:stretch>
        </p:blipFill>
        <p:spPr>
          <a:xfrm>
            <a:off x="1986280" y="3057525"/>
            <a:ext cx="1907540" cy="13227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WPS 演示</Application>
  <PresentationFormat/>
  <Paragraphs>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长度的测量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2021-09-22T14:37:00Z</cp:lastPrinted>
  <dcterms:created xsi:type="dcterms:W3CDTF">2021-09-22T14:37:00Z</dcterms:created>
  <dcterms:modified xsi:type="dcterms:W3CDTF">2021-11-08T10:53:39Z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C54C69B4FBD9496EBAE83ECA4EEDE594</vt:lpwstr>
  </property>
  <property fmtid="{D5CDD505-2E9C-101B-9397-08002B2CF9AE}" pid="7" name="KSOProductBuildVer">
    <vt:lpwstr>2052-11.1.0.11045</vt:lpwstr>
  </property>
</Properties>
</file>