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92" r:id="rId5"/>
    <p:sldId id="297" r:id="rId6"/>
    <p:sldId id="298" r:id="rId7"/>
    <p:sldId id="299" r:id="rId8"/>
    <p:sldId id="300" r:id="rId9"/>
    <p:sldId id="301" r:id="rId10"/>
    <p:sldId id="309" r:id="rId11"/>
    <p:sldId id="296" r:id="rId12"/>
    <p:sldId id="308" r:id="rId13"/>
    <p:sldId id="306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4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4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4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4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4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4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4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4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400" b="1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sz="1200" b="0"/>
              <a:t> </a:t>
            </a:r>
            <a:endParaRPr lang="en-US" sz="1200" b="0"/>
          </a:p>
        </p:txBody>
      </p:sp>
      <p:sp>
        <p:nvSpPr>
          <p:cNvPr id="22531" name="Rectangle 3"/>
          <p:cNvSpPr>
            <a:spLocks noGrp="1"/>
          </p:cNvSpPr>
          <p:nvPr>
            <p:ph type="dt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en-US" altLang="zh-CN" sz="1200" b="0"/>
          </a:p>
        </p:txBody>
      </p:sp>
      <p:sp>
        <p:nvSpPr>
          <p:cNvPr id="22532" name="Rectangle 4"/>
          <p:cNvSpPr>
            <a:spLocks noGrp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533" name="Rectangle 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2534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en-US" sz="1200" b="0"/>
              <a:t> </a:t>
            </a:r>
            <a:endParaRPr lang="en-US" sz="1200" b="0"/>
          </a:p>
        </p:txBody>
      </p:sp>
      <p:sp>
        <p:nvSpPr>
          <p:cNvPr id="22535" name="Rectangle 7"/>
          <p:cNvSpPr>
            <a:spLocks noGrp="1"/>
          </p:cNvSpPr>
          <p:nvPr>
            <p:ph type="sldNum" sz="quarter" idx="4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zh-CN" sz="1200" b="0"/>
            </a:fld>
            <a:endParaRPr lang="en-US" altLang="zh-CN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TextEdit="1"/>
          </p:cNvSpPr>
          <p:nvPr>
            <p:ph type="sldImg" idx="2"/>
          </p:nvPr>
        </p:nvSpPr>
        <p:spPr>
          <a:ln/>
        </p:spPr>
      </p:sp>
      <p:sp>
        <p:nvSpPr>
          <p:cNvPr id="2355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55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  <p:sp>
        <p:nvSpPr>
          <p:cNvPr id="2355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TextEdit="1"/>
          </p:cNvSpPr>
          <p:nvPr>
            <p:ph type="sldImg" idx="2"/>
          </p:nvPr>
        </p:nvSpPr>
        <p:spPr>
          <a:ln/>
        </p:spPr>
      </p:sp>
      <p:sp>
        <p:nvSpPr>
          <p:cNvPr id="3277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77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  <p:sp>
        <p:nvSpPr>
          <p:cNvPr id="3277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TextEdit="1"/>
          </p:cNvSpPr>
          <p:nvPr>
            <p:ph type="sldImg" idx="2"/>
          </p:nvPr>
        </p:nvSpPr>
        <p:spPr>
          <a:ln/>
        </p:spPr>
      </p:sp>
      <p:sp>
        <p:nvSpPr>
          <p:cNvPr id="3379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79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  <p:sp>
        <p:nvSpPr>
          <p:cNvPr id="3379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TextEdit="1"/>
          </p:cNvSpPr>
          <p:nvPr>
            <p:ph type="sldImg" idx="2"/>
          </p:nvPr>
        </p:nvSpPr>
        <p:spPr>
          <a:ln/>
        </p:spPr>
      </p:sp>
      <p:sp>
        <p:nvSpPr>
          <p:cNvPr id="2457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8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  <p:sp>
        <p:nvSpPr>
          <p:cNvPr id="2458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TextEdit="1"/>
          </p:cNvSpPr>
          <p:nvPr>
            <p:ph type="sldImg" idx="2"/>
          </p:nvPr>
        </p:nvSpPr>
        <p:spPr>
          <a:ln/>
        </p:spPr>
      </p:sp>
      <p:sp>
        <p:nvSpPr>
          <p:cNvPr id="2560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  <p:sp>
        <p:nvSpPr>
          <p:cNvPr id="2560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TextEdit="1"/>
          </p:cNvSpPr>
          <p:nvPr>
            <p:ph type="sldImg" idx="2"/>
          </p:nvPr>
        </p:nvSpPr>
        <p:spPr>
          <a:ln/>
        </p:spPr>
      </p:sp>
      <p:sp>
        <p:nvSpPr>
          <p:cNvPr id="2662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2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  <p:sp>
        <p:nvSpPr>
          <p:cNvPr id="2662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TextEdit="1"/>
          </p:cNvSpPr>
          <p:nvPr>
            <p:ph type="sldImg" idx="2"/>
          </p:nvPr>
        </p:nvSpPr>
        <p:spPr>
          <a:ln/>
        </p:spPr>
      </p:sp>
      <p:sp>
        <p:nvSpPr>
          <p:cNvPr id="2765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65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  <p:sp>
        <p:nvSpPr>
          <p:cNvPr id="2765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TextEdit="1"/>
          </p:cNvSpPr>
          <p:nvPr>
            <p:ph type="sldImg" idx="2"/>
          </p:nvPr>
        </p:nvSpPr>
        <p:spPr>
          <a:ln/>
        </p:spPr>
      </p:sp>
      <p:sp>
        <p:nvSpPr>
          <p:cNvPr id="2867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67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  <p:sp>
        <p:nvSpPr>
          <p:cNvPr id="2867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TextEdit="1"/>
          </p:cNvSpPr>
          <p:nvPr>
            <p:ph type="sldImg" idx="2"/>
          </p:nvPr>
        </p:nvSpPr>
        <p:spPr>
          <a:ln/>
        </p:spPr>
      </p:sp>
      <p:sp>
        <p:nvSpPr>
          <p:cNvPr id="296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70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  <p:sp>
        <p:nvSpPr>
          <p:cNvPr id="2970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TextEdit="1"/>
          </p:cNvSpPr>
          <p:nvPr>
            <p:ph type="sldImg" idx="2"/>
          </p:nvPr>
        </p:nvSpPr>
        <p:spPr>
          <a:ln/>
        </p:spPr>
      </p:sp>
      <p:sp>
        <p:nvSpPr>
          <p:cNvPr id="307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2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  <p:sp>
        <p:nvSpPr>
          <p:cNvPr id="3072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TextEdit="1"/>
          </p:cNvSpPr>
          <p:nvPr>
            <p:ph type="sldImg" idx="2"/>
          </p:nvPr>
        </p:nvSpPr>
        <p:spPr>
          <a:ln/>
        </p:spPr>
      </p:sp>
      <p:sp>
        <p:nvSpPr>
          <p:cNvPr id="3174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74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  <p:sp>
        <p:nvSpPr>
          <p:cNvPr id="3174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zh-CN" sz="1200" b="0"/>
              <a:t> </a:t>
            </a:r>
            <a:endParaRPr lang="en-US" altLang="zh-CN" sz="1200" b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 anchor="t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kumimoji="0" lang="zh-CN" altLang="en-US" sz="1300" b="0" i="0" u="none" strike="noStrike" kern="1200" cap="none" spc="30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30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32.xml"/><Relationship Id="rId15" Type="http://schemas.openxmlformats.org/officeDocument/2006/relationships/tags" Target="../tags/tag31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30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kumimoji="0" sz="13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pitchFamily="2" charset="2"/>
        <a:buChar char="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8"/>
          <p:cNvSpPr/>
          <p:nvPr/>
        </p:nvSpPr>
        <p:spPr>
          <a:xfrm>
            <a:off x="571500" y="620713"/>
            <a:ext cx="7886700" cy="28082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sz="1600"/>
              <a:t>人教版小学数学义务教育教科书二年级上册</a:t>
            </a:r>
            <a:endParaRPr lang="zh-CN" altLang="en-US" sz="1600">
              <a:solidFill>
                <a:srgbClr val="0F1423"/>
              </a:solidFill>
            </a:endParaRPr>
          </a:p>
          <a:p>
            <a:pPr algn="ctr"/>
            <a:endParaRPr lang="en-US" altLang="zh-CN" sz="3200"/>
          </a:p>
          <a:p>
            <a:pPr algn="ctr"/>
            <a:r>
              <a:rPr lang="zh-CN" altLang="en-US" sz="4400"/>
              <a:t>《两位数加两位数的进位加法》</a:t>
            </a:r>
            <a:endParaRPr lang="en-US" altLang="zh-CN" sz="440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2"/>
          <p:cNvSpPr/>
          <p:nvPr/>
        </p:nvSpPr>
        <p:spPr>
          <a:xfrm>
            <a:off x="990600" y="609600"/>
            <a:ext cx="3352800" cy="1724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en-US" altLang="zh-CN" sz="4000">
              <a:solidFill>
                <a:srgbClr val="FF0000"/>
              </a:solidFill>
              <a:ea typeface="隶书" panose="020105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>
                <a:ea typeface="黑体" panose="02010609060101010101" pitchFamily="49" charset="-122"/>
              </a:rPr>
              <a:t>六、</a:t>
            </a:r>
            <a:r>
              <a:rPr lang="zh-CN" altLang="en-US" sz="4400">
                <a:ea typeface="隶书" panose="02010509060101010101" pitchFamily="49" charset="-122"/>
              </a:rPr>
              <a:t>作业：</a:t>
            </a:r>
            <a:endParaRPr lang="zh-CN" altLang="en-US" sz="4400">
              <a:ea typeface="隶书" panose="02010509060101010101" pitchFamily="49" charset="-122"/>
            </a:endParaRPr>
          </a:p>
        </p:txBody>
      </p:sp>
      <p:sp>
        <p:nvSpPr>
          <p:cNvPr id="20483" name="Text Box 3"/>
          <p:cNvSpPr/>
          <p:nvPr/>
        </p:nvSpPr>
        <p:spPr>
          <a:xfrm>
            <a:off x="1828800" y="2241550"/>
            <a:ext cx="5334000" cy="1630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en-US" altLang="zh-CN" sz="4000">
              <a:solidFill>
                <a:srgbClr val="CC0099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CC0099"/>
                </a:solidFill>
              </a:rPr>
              <a:t>P</a:t>
            </a:r>
            <a:r>
              <a:rPr lang="en-US" altLang="zh-CN" sz="2400">
                <a:solidFill>
                  <a:srgbClr val="CC0099"/>
                </a:solidFill>
              </a:rPr>
              <a:t>15   </a:t>
            </a:r>
            <a:r>
              <a:rPr lang="zh-CN" altLang="en-US" sz="2400">
                <a:solidFill>
                  <a:srgbClr val="CC0099"/>
                </a:solidFill>
              </a:rPr>
              <a:t>练习二第</a:t>
            </a:r>
            <a:r>
              <a:rPr lang="en-US" altLang="zh-CN" sz="2400">
                <a:solidFill>
                  <a:srgbClr val="CC0099"/>
                </a:solidFill>
              </a:rPr>
              <a:t>4</a:t>
            </a:r>
            <a:r>
              <a:rPr lang="zh-CN" altLang="en-US" sz="2400">
                <a:solidFill>
                  <a:srgbClr val="CC0099"/>
                </a:solidFill>
              </a:rPr>
              <a:t>题。</a:t>
            </a:r>
            <a:endParaRPr lang="zh-CN" altLang="en-US" sz="240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6" name="Group 2"/>
          <p:cNvGrpSpPr/>
          <p:nvPr/>
        </p:nvGrpSpPr>
        <p:grpSpPr>
          <a:xfrm>
            <a:off x="7991475" y="6569075"/>
            <a:ext cx="1152525" cy="288925"/>
            <a:chOff x="0" y="0"/>
            <a:chExt cx="726" cy="182"/>
          </a:xfrm>
        </p:grpSpPr>
        <p:sp>
          <p:nvSpPr>
            <p:cNvPr id="21507" name="AutoShape 3">
              <a:hlinkClick r:id="" action="ppaction://hlinkshowjump?jump=nextslide"/>
            </p:cNvPr>
            <p:cNvSpPr/>
            <p:nvPr/>
          </p:nvSpPr>
          <p:spPr>
            <a:xfrm>
              <a:off x="408" y="0"/>
              <a:ext cx="318" cy="182"/>
            </a:xfrm>
            <a:prstGeom prst="rightArrow">
              <a:avLst>
                <a:gd name="adj1" fmla="val 50000"/>
                <a:gd name="adj2" fmla="val 43657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08" name="AutoShape 4">
              <a:hlinkClick r:id="" action="ppaction://hlinkshowjump?jump=previousslide"/>
            </p:cNvPr>
            <p:cNvSpPr/>
            <p:nvPr/>
          </p:nvSpPr>
          <p:spPr>
            <a:xfrm rot="10800000">
              <a:off x="0" y="0"/>
              <a:ext cx="318" cy="182"/>
            </a:xfrm>
            <a:prstGeom prst="rightArrow">
              <a:avLst>
                <a:gd name="adj1" fmla="val 50000"/>
                <a:gd name="adj2" fmla="val 43657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pic>
        <p:nvPicPr>
          <p:cNvPr id="21509" name="Picture 5" descr="36328450141160837020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20675"/>
            <a:ext cx="9144000" cy="6537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0" name="Text Box 6"/>
          <p:cNvSpPr/>
          <p:nvPr/>
        </p:nvSpPr>
        <p:spPr>
          <a:xfrm>
            <a:off x="179388" y="1628775"/>
            <a:ext cx="64801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0000FF"/>
                </a:solidFill>
              </a:rPr>
              <a:t>　</a:t>
            </a:r>
            <a:r>
              <a:rPr lang="zh-CN" altLang="en-US" sz="3600">
                <a:solidFill>
                  <a:srgbClr val="0000FF"/>
                </a:solidFill>
              </a:rPr>
              <a:t>例</a:t>
            </a:r>
            <a:r>
              <a:rPr lang="en-US" altLang="zh-CN" sz="3600">
                <a:solidFill>
                  <a:srgbClr val="0000FF"/>
                </a:solidFill>
              </a:rPr>
              <a:t>3</a:t>
            </a:r>
            <a:r>
              <a:rPr lang="zh-CN" altLang="en-US" sz="3600">
                <a:solidFill>
                  <a:srgbClr val="0000FF"/>
                </a:solidFill>
              </a:rPr>
              <a:t>：          35＋37＝</a:t>
            </a:r>
            <a:r>
              <a:rPr lang="zh-CN" altLang="en-US">
                <a:solidFill>
                  <a:srgbClr val="0000FF"/>
                </a:solidFill>
              </a:rPr>
              <a:t>　</a:t>
            </a:r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21511" name="Text Box 11"/>
          <p:cNvSpPr/>
          <p:nvPr/>
        </p:nvSpPr>
        <p:spPr>
          <a:xfrm>
            <a:off x="4787900" y="1625600"/>
            <a:ext cx="936625" cy="635000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600"/>
              <a:t>72</a:t>
            </a:r>
            <a:endParaRPr lang="zh-CN" altLang="en-US" sz="3600"/>
          </a:p>
        </p:txBody>
      </p:sp>
      <p:sp>
        <p:nvSpPr>
          <p:cNvPr id="21512" name="Text Box 12"/>
          <p:cNvSpPr/>
          <p:nvPr/>
        </p:nvSpPr>
        <p:spPr>
          <a:xfrm>
            <a:off x="755650" y="2492375"/>
            <a:ext cx="1512888" cy="461963"/>
          </a:xfrm>
          <a:prstGeom prst="rect">
            <a:avLst/>
          </a:prstGeom>
          <a:solidFill>
            <a:srgbClr val="ECF945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ea typeface="楷体_GB2312" pitchFamily="49" charset="-122"/>
              </a:rPr>
              <a:t>列竖式：</a:t>
            </a:r>
            <a:endParaRPr lang="zh-CN" altLang="en-US" sz="2400">
              <a:ea typeface="楷体_GB2312" pitchFamily="49" charset="-122"/>
            </a:endParaRPr>
          </a:p>
        </p:txBody>
      </p:sp>
      <p:sp>
        <p:nvSpPr>
          <p:cNvPr id="21513" name="Text Box 13"/>
          <p:cNvSpPr/>
          <p:nvPr/>
        </p:nvSpPr>
        <p:spPr>
          <a:xfrm>
            <a:off x="4284663" y="3140075"/>
            <a:ext cx="1295400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/>
              <a:t>3     5</a:t>
            </a:r>
            <a:endParaRPr lang="zh-CN" altLang="en-US" sz="2800"/>
          </a:p>
        </p:txBody>
      </p:sp>
      <p:sp>
        <p:nvSpPr>
          <p:cNvPr id="21514" name="Text Box 14"/>
          <p:cNvSpPr/>
          <p:nvPr/>
        </p:nvSpPr>
        <p:spPr>
          <a:xfrm>
            <a:off x="3346450" y="3716338"/>
            <a:ext cx="64928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/>
              <a:t>＋</a:t>
            </a:r>
            <a:endParaRPr lang="zh-CN" altLang="en-US" sz="2800"/>
          </a:p>
        </p:txBody>
      </p:sp>
      <p:sp>
        <p:nvSpPr>
          <p:cNvPr id="21515" name="Text Box 15"/>
          <p:cNvSpPr/>
          <p:nvPr/>
        </p:nvSpPr>
        <p:spPr>
          <a:xfrm>
            <a:off x="4283075" y="3732213"/>
            <a:ext cx="1081088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/>
              <a:t>3　 7</a:t>
            </a:r>
            <a:endParaRPr lang="zh-CN" altLang="en-US" sz="2800"/>
          </a:p>
        </p:txBody>
      </p:sp>
      <p:cxnSp>
        <p:nvCxnSpPr>
          <p:cNvPr id="21516" name="Line 16"/>
          <p:cNvCxnSpPr/>
          <p:nvPr/>
        </p:nvCxnSpPr>
        <p:spPr>
          <a:xfrm>
            <a:off x="3346450" y="4508500"/>
            <a:ext cx="2305050" cy="0"/>
          </a:xfrm>
          <a:prstGeom prst="line">
            <a:avLst/>
          </a:prstGeom>
          <a:ln w="317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1517" name="Text Box 17"/>
          <p:cNvSpPr/>
          <p:nvPr/>
        </p:nvSpPr>
        <p:spPr>
          <a:xfrm>
            <a:off x="4860925" y="4437063"/>
            <a:ext cx="647700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/>
              <a:t>2</a:t>
            </a:r>
            <a:endParaRPr lang="zh-CN" altLang="en-US" sz="2800"/>
          </a:p>
        </p:txBody>
      </p:sp>
      <p:sp>
        <p:nvSpPr>
          <p:cNvPr id="21518" name="Text Box 18"/>
          <p:cNvSpPr/>
          <p:nvPr/>
        </p:nvSpPr>
        <p:spPr>
          <a:xfrm>
            <a:off x="3992563" y="4433888"/>
            <a:ext cx="787400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/>
              <a:t>     </a:t>
            </a:r>
            <a:r>
              <a:rPr lang="zh-CN" altLang="en-US" sz="2800"/>
              <a:t>7</a:t>
            </a:r>
            <a:endParaRPr lang="zh-CN" altLang="en-US" sz="2800"/>
          </a:p>
        </p:txBody>
      </p:sp>
      <p:sp>
        <p:nvSpPr>
          <p:cNvPr id="21519" name="AutoShape 19"/>
          <p:cNvSpPr/>
          <p:nvPr/>
        </p:nvSpPr>
        <p:spPr>
          <a:xfrm>
            <a:off x="6448425" y="2708275"/>
            <a:ext cx="2232025" cy="1870075"/>
          </a:xfrm>
          <a:prstGeom prst="accentCallout1">
            <a:avLst>
              <a:gd name="adj1" fmla="val 6157"/>
              <a:gd name="adj2" fmla="val -3384"/>
              <a:gd name="adj3" fmla="val 51741"/>
              <a:gd name="adj4" fmla="val -52032"/>
            </a:avLst>
          </a:prstGeom>
          <a:solidFill>
            <a:srgbClr val="CCFFCC"/>
          </a:solidFill>
          <a:ln w="9525" cap="flat" cmpd="sng">
            <a:solidFill>
              <a:srgbClr val="99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>
                <a:solidFill>
                  <a:srgbClr val="D8351A"/>
                </a:solidFill>
                <a:latin typeface="楷体_GB2312" pitchFamily="49" charset="-122"/>
                <a:ea typeface="楷体_GB2312" pitchFamily="49" charset="-122"/>
              </a:rPr>
              <a:t>个位：</a:t>
            </a:r>
            <a:endParaRPr lang="zh-CN" altLang="en-US" sz="2400">
              <a:solidFill>
                <a:srgbClr val="D8351A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/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5＋7＝12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满十向十位进一，个位上填2。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20" name="Rectangle 20"/>
          <p:cNvSpPr/>
          <p:nvPr/>
        </p:nvSpPr>
        <p:spPr>
          <a:xfrm>
            <a:off x="4876800" y="3124200"/>
            <a:ext cx="431800" cy="1152525"/>
          </a:xfrm>
          <a:prstGeom prst="rect">
            <a:avLst/>
          </a:prstGeom>
          <a:noFill/>
          <a:ln w="9525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521" name="Rectangle 21"/>
          <p:cNvSpPr/>
          <p:nvPr/>
        </p:nvSpPr>
        <p:spPr>
          <a:xfrm>
            <a:off x="4191000" y="3124200"/>
            <a:ext cx="504825" cy="1152525"/>
          </a:xfrm>
          <a:prstGeom prst="rect">
            <a:avLst/>
          </a:prstGeom>
          <a:noFill/>
          <a:ln w="9525" cap="flat" cmpd="sng">
            <a:solidFill>
              <a:srgbClr val="99CC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522" name="AutoShape 22"/>
          <p:cNvSpPr/>
          <p:nvPr/>
        </p:nvSpPr>
        <p:spPr>
          <a:xfrm>
            <a:off x="755650" y="3068638"/>
            <a:ext cx="2016125" cy="1296987"/>
          </a:xfrm>
          <a:prstGeom prst="accentCallout1">
            <a:avLst>
              <a:gd name="adj1" fmla="val 8815"/>
              <a:gd name="adj2" fmla="val 103778"/>
              <a:gd name="adj3" fmla="val 52755"/>
              <a:gd name="adj4" fmla="val 170315"/>
            </a:avLst>
          </a:prstGeom>
          <a:solidFill>
            <a:srgbClr val="CCFFCC"/>
          </a:solidFill>
          <a:ln w="9525" cap="flat" cmpd="sng">
            <a:solidFill>
              <a:srgbClr val="99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>
                <a:solidFill>
                  <a:srgbClr val="D8351A"/>
                </a:solidFill>
                <a:latin typeface="楷体_GB2312" pitchFamily="49" charset="-122"/>
                <a:ea typeface="楷体_GB2312" pitchFamily="49" charset="-122"/>
              </a:rPr>
              <a:t>十位：</a:t>
            </a:r>
            <a:endParaRPr lang="zh-CN" altLang="en-US" sz="2400">
              <a:solidFill>
                <a:srgbClr val="D8351A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/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3＋3+1＝7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  <a:p>
            <a:pPr algn="ctr"/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十位上填7。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23" name="Text Box 23"/>
          <p:cNvSpPr/>
          <p:nvPr/>
        </p:nvSpPr>
        <p:spPr>
          <a:xfrm>
            <a:off x="1828800" y="5486400"/>
            <a:ext cx="192088" cy="577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</a:p>
        </p:txBody>
      </p:sp>
      <p:sp>
        <p:nvSpPr>
          <p:cNvPr id="21524" name="Text Box 24"/>
          <p:cNvSpPr/>
          <p:nvPr/>
        </p:nvSpPr>
        <p:spPr>
          <a:xfrm>
            <a:off x="755650" y="5013325"/>
            <a:ext cx="7778750" cy="1754188"/>
          </a:xfrm>
          <a:prstGeom prst="rect">
            <a:avLst/>
          </a:prstGeom>
          <a:solidFill>
            <a:schemeClr val="folHlink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3600"/>
              <a:t>1.</a:t>
            </a:r>
            <a:r>
              <a:rPr lang="zh-CN" altLang="en-US" sz="3600"/>
              <a:t>相同数位对齐；</a:t>
            </a:r>
            <a:endParaRPr lang="zh-CN" altLang="en-US" sz="3600"/>
          </a:p>
          <a:p>
            <a:r>
              <a:rPr lang="en-US" altLang="zh-CN" sz="3600"/>
              <a:t>2.</a:t>
            </a:r>
            <a:r>
              <a:rPr lang="zh-CN" altLang="en-US" sz="3600"/>
              <a:t>从个位加起；</a:t>
            </a:r>
            <a:endParaRPr lang="zh-CN" altLang="en-US" sz="3600"/>
          </a:p>
          <a:p>
            <a:r>
              <a:rPr lang="en-US" altLang="zh-CN" sz="3600"/>
              <a:t>3.</a:t>
            </a:r>
            <a:r>
              <a:rPr lang="zh-CN" altLang="en-US" sz="3600"/>
              <a:t>个位相加满十，向十位进一。</a:t>
            </a:r>
            <a:endParaRPr lang="zh-CN" altLang="en-US" sz="3600"/>
          </a:p>
        </p:txBody>
      </p:sp>
      <p:sp>
        <p:nvSpPr>
          <p:cNvPr id="21525" name="Text Box 25"/>
          <p:cNvSpPr/>
          <p:nvPr/>
        </p:nvSpPr>
        <p:spPr>
          <a:xfrm>
            <a:off x="4211638" y="2636838"/>
            <a:ext cx="1100137" cy="38735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2000"/>
              <a:t>十     个</a:t>
            </a:r>
            <a:endParaRPr lang="zh-CN" altLang="en-US" sz="2000"/>
          </a:p>
        </p:txBody>
      </p:sp>
      <p:sp>
        <p:nvSpPr>
          <p:cNvPr id="21526" name="Text Box 26"/>
          <p:cNvSpPr/>
          <p:nvPr/>
        </p:nvSpPr>
        <p:spPr>
          <a:xfrm>
            <a:off x="4213225" y="4000500"/>
            <a:ext cx="787400" cy="301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/>
              <a:t>     1</a:t>
            </a:r>
            <a:endParaRPr lang="zh-CN" altLang="en-US"/>
          </a:p>
        </p:txBody>
      </p:sp>
      <p:sp>
        <p:nvSpPr>
          <p:cNvPr id="21527" name="TextBox 26"/>
          <p:cNvSpPr/>
          <p:nvPr/>
        </p:nvSpPr>
        <p:spPr>
          <a:xfrm>
            <a:off x="107950" y="549275"/>
            <a:ext cx="8856663" cy="1077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/>
              <a:t>  板书设计：</a:t>
            </a:r>
            <a:endParaRPr lang="en-US" altLang="zh-CN" sz="3200"/>
          </a:p>
          <a:p>
            <a:r>
              <a:rPr lang="en-US" altLang="zh-CN" sz="3200"/>
              <a:t>        </a:t>
            </a:r>
            <a:r>
              <a:rPr lang="zh-CN" altLang="en-US" sz="3200"/>
              <a:t>两位数加两位数（进位加）</a:t>
            </a:r>
            <a:endParaRPr lang="zh-CN" altLang="en-US" sz="3200"/>
          </a:p>
        </p:txBody>
      </p:sp>
      <p:pic>
        <p:nvPicPr>
          <p:cNvPr id="21528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7900" y="110744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 fill="hold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 fill="hold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500" decel="50000" fill="hold"/>
                                        <p:tgtEl>
                                          <p:spTgt spid="215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>
                                      <p:cBhvr>
                                        <p:cTn id="60" dur="500" decel="50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500" fill="hold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 fill="hold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 fill="hold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  <p:bldP spid="21511" grpId="0" animBg="1"/>
      <p:bldP spid="21512" grpId="0" animBg="1"/>
      <p:bldP spid="21513" grpId="0" animBg="1"/>
      <p:bldP spid="21514" grpId="0" animBg="1"/>
      <p:bldP spid="21515" grpId="0" animBg="1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4" grpId="0" animBg="1"/>
      <p:bldP spid="21525" grpId="0" animBg="1"/>
      <p:bldP spid="215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8138"/>
            <a:ext cx="8229600" cy="1252538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algn="ctr" defTabSz="914400" eaLnBrk="1" hangingPunct="1"/>
            <a:r>
              <a:rPr lang="zh-CN" altLang="en-US" sz="400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一、复习导入</a:t>
            </a:r>
            <a:endParaRPr lang="zh-CN" altLang="en-US" sz="4000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12291" name="Rectangle 2"/>
          <p:cNvSpPr/>
          <p:nvPr/>
        </p:nvSpPr>
        <p:spPr>
          <a:xfrm>
            <a:off x="392113" y="1482725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sz="3000"/>
              <a:t>（一）看谁算得又对又快</a:t>
            </a:r>
            <a:endParaRPr lang="zh-CN" altLang="en-US" sz="3000"/>
          </a:p>
        </p:txBody>
      </p:sp>
      <p:sp>
        <p:nvSpPr>
          <p:cNvPr id="12292" name="Rectangle 2"/>
          <p:cNvSpPr/>
          <p:nvPr/>
        </p:nvSpPr>
        <p:spPr>
          <a:xfrm>
            <a:off x="755650" y="2344738"/>
            <a:ext cx="7920038" cy="1065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en-US" altLang="zh-CN" sz="2400">
                <a:latin typeface="Arial" panose="020B0604020202020204" pitchFamily="34" charset="0"/>
              </a:rPr>
              <a:t>8</a:t>
            </a:r>
            <a:r>
              <a:rPr lang="en-US" altLang="zh-CN" sz="2400"/>
              <a:t>＋</a:t>
            </a:r>
            <a:r>
              <a:rPr lang="en-US" altLang="zh-CN" sz="2400">
                <a:latin typeface="Arial" panose="020B0604020202020204" pitchFamily="34" charset="0"/>
              </a:rPr>
              <a:t>5</a:t>
            </a:r>
            <a:r>
              <a:rPr lang="en-US" altLang="zh-CN" sz="2400"/>
              <a:t>＝          </a:t>
            </a:r>
            <a:r>
              <a:rPr lang="en-US" altLang="zh-CN" sz="2400">
                <a:latin typeface="Arial" panose="020B0604020202020204" pitchFamily="34" charset="0"/>
              </a:rPr>
              <a:t>9</a:t>
            </a:r>
            <a:r>
              <a:rPr lang="en-US" altLang="zh-CN" sz="2400"/>
              <a:t>＋</a:t>
            </a:r>
            <a:r>
              <a:rPr lang="en-US" altLang="zh-CN" sz="2400">
                <a:latin typeface="Arial" panose="020B0604020202020204" pitchFamily="34" charset="0"/>
              </a:rPr>
              <a:t>6</a:t>
            </a:r>
            <a:r>
              <a:rPr lang="en-US" altLang="zh-CN" sz="2400"/>
              <a:t>＝                 </a:t>
            </a:r>
            <a:r>
              <a:rPr lang="en-US" altLang="zh-CN" sz="2400">
                <a:latin typeface="Arial" panose="020B0604020202020204" pitchFamily="34" charset="0"/>
              </a:rPr>
              <a:t>7</a:t>
            </a:r>
            <a:r>
              <a:rPr lang="en-US" altLang="zh-CN" sz="2400"/>
              <a:t>＋</a:t>
            </a:r>
            <a:r>
              <a:rPr lang="en-US" altLang="zh-CN" sz="2400">
                <a:latin typeface="Arial" panose="020B0604020202020204" pitchFamily="34" charset="0"/>
              </a:rPr>
              <a:t>5</a:t>
            </a:r>
            <a:r>
              <a:rPr lang="en-US" altLang="zh-CN" sz="2400"/>
              <a:t>＝</a:t>
            </a:r>
            <a:endParaRPr lang="zh-CN" altLang="en-US" sz="2400">
              <a:latin typeface="Arial" panose="020B0604020202020204" pitchFamily="34" charset="0"/>
            </a:endParaRPr>
          </a:p>
          <a:p>
            <a:endParaRPr lang="zh-CN" altLang="en-US" sz="1200">
              <a:latin typeface="Arial" panose="020B0604020202020204" pitchFamily="34" charset="0"/>
            </a:endParaRPr>
          </a:p>
          <a:p>
            <a:r>
              <a:rPr lang="en-US" altLang="zh-CN" sz="2400">
                <a:latin typeface="Arial" panose="020B0604020202020204" pitchFamily="34" charset="0"/>
              </a:rPr>
              <a:t>5</a:t>
            </a:r>
            <a:r>
              <a:rPr lang="en-US" altLang="zh-CN" sz="2400"/>
              <a:t>＋</a:t>
            </a:r>
            <a:r>
              <a:rPr lang="en-US" altLang="zh-CN" sz="2400">
                <a:latin typeface="Arial" panose="020B0604020202020204" pitchFamily="34" charset="0"/>
              </a:rPr>
              <a:t>6</a:t>
            </a:r>
            <a:r>
              <a:rPr lang="en-US" altLang="zh-CN" sz="2400"/>
              <a:t>＝         </a:t>
            </a:r>
            <a:r>
              <a:rPr lang="en-US" altLang="zh-CN" sz="2400">
                <a:latin typeface="Arial" panose="020B0604020202020204" pitchFamily="34" charset="0"/>
              </a:rPr>
              <a:t>7</a:t>
            </a:r>
            <a:r>
              <a:rPr lang="en-US" altLang="zh-CN" sz="2400"/>
              <a:t>＋</a:t>
            </a:r>
            <a:r>
              <a:rPr lang="en-US" altLang="zh-CN" sz="2400">
                <a:latin typeface="Arial" panose="020B0604020202020204" pitchFamily="34" charset="0"/>
              </a:rPr>
              <a:t>8</a:t>
            </a:r>
            <a:r>
              <a:rPr lang="en-US" altLang="zh-CN" sz="2400"/>
              <a:t>＝                 </a:t>
            </a:r>
            <a:r>
              <a:rPr lang="en-US" altLang="zh-CN" sz="2400">
                <a:latin typeface="Arial" panose="020B0604020202020204" pitchFamily="34" charset="0"/>
              </a:rPr>
              <a:t>8</a:t>
            </a:r>
            <a:r>
              <a:rPr lang="en-US" altLang="zh-CN" sz="2400"/>
              <a:t>＋</a:t>
            </a:r>
            <a:r>
              <a:rPr lang="en-US" altLang="zh-CN" sz="2400">
                <a:latin typeface="Arial" panose="020B0604020202020204" pitchFamily="34" charset="0"/>
              </a:rPr>
              <a:t>8</a:t>
            </a:r>
            <a:r>
              <a:rPr lang="en-US" altLang="zh-CN" sz="2400"/>
              <a:t>＝</a:t>
            </a:r>
            <a:endParaRPr lang="zh-CN" altLang="en-US" sz="2400"/>
          </a:p>
        </p:txBody>
      </p:sp>
      <p:sp>
        <p:nvSpPr>
          <p:cNvPr id="12293" name="Text Box 12"/>
          <p:cNvSpPr/>
          <p:nvPr/>
        </p:nvSpPr>
        <p:spPr>
          <a:xfrm>
            <a:off x="1835150" y="2349500"/>
            <a:ext cx="5762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66"/>
                </a:solidFill>
                <a:latin typeface="Arial" panose="020B0604020202020204" pitchFamily="34" charset="0"/>
              </a:rPr>
              <a:t>13     </a:t>
            </a:r>
            <a:endParaRPr lang="en-US" altLang="zh-CN" sz="240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2294" name="Text Box 12"/>
          <p:cNvSpPr/>
          <p:nvPr/>
        </p:nvSpPr>
        <p:spPr>
          <a:xfrm>
            <a:off x="1835150" y="2924175"/>
            <a:ext cx="576263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66"/>
                </a:solidFill>
                <a:latin typeface="Arial" panose="020B0604020202020204" pitchFamily="34" charset="0"/>
              </a:rPr>
              <a:t>11</a:t>
            </a:r>
            <a:endParaRPr lang="en-US" altLang="zh-CN" sz="240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2295" name="Text Box 12"/>
          <p:cNvSpPr/>
          <p:nvPr/>
        </p:nvSpPr>
        <p:spPr>
          <a:xfrm>
            <a:off x="3419475" y="2349500"/>
            <a:ext cx="5762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66"/>
                </a:solidFill>
                <a:latin typeface="Arial" panose="020B0604020202020204" pitchFamily="34" charset="0"/>
              </a:rPr>
              <a:t>15    </a:t>
            </a:r>
            <a:endParaRPr lang="en-US" altLang="zh-CN" sz="240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2296" name="Text Box 12"/>
          <p:cNvSpPr/>
          <p:nvPr/>
        </p:nvSpPr>
        <p:spPr>
          <a:xfrm>
            <a:off x="3348038" y="2924175"/>
            <a:ext cx="6477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66"/>
                </a:solidFill>
                <a:latin typeface="Arial" panose="020B0604020202020204" pitchFamily="34" charset="0"/>
              </a:rPr>
              <a:t> 15</a:t>
            </a:r>
            <a:endParaRPr lang="en-US" altLang="zh-CN" sz="240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2297" name="Text Box 12"/>
          <p:cNvSpPr/>
          <p:nvPr/>
        </p:nvSpPr>
        <p:spPr>
          <a:xfrm>
            <a:off x="5557838" y="2333625"/>
            <a:ext cx="7826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66"/>
                </a:solidFill>
                <a:latin typeface="Arial" panose="020B0604020202020204" pitchFamily="34" charset="0"/>
              </a:rPr>
              <a:t>12</a:t>
            </a:r>
            <a:endParaRPr lang="en-US" altLang="zh-CN" sz="240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2298" name="Text Box 12"/>
          <p:cNvSpPr/>
          <p:nvPr/>
        </p:nvSpPr>
        <p:spPr>
          <a:xfrm>
            <a:off x="5589588" y="2924175"/>
            <a:ext cx="782637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66"/>
                </a:solidFill>
                <a:latin typeface="Arial" panose="020B0604020202020204" pitchFamily="34" charset="0"/>
              </a:rPr>
              <a:t>16</a:t>
            </a:r>
            <a:endParaRPr lang="en-US" altLang="zh-CN" sz="240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2299" name="Rectangle 2"/>
          <p:cNvSpPr/>
          <p:nvPr/>
        </p:nvSpPr>
        <p:spPr>
          <a:xfrm>
            <a:off x="392113" y="3441700"/>
            <a:ext cx="8212137" cy="294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/>
            <a:r>
              <a:rPr lang="zh-CN" altLang="en-US" sz="3000"/>
              <a:t>   </a:t>
            </a:r>
            <a:endParaRPr lang="zh-CN" altLang="en-US" sz="3000"/>
          </a:p>
        </p:txBody>
      </p:sp>
      <p:sp>
        <p:nvSpPr>
          <p:cNvPr id="12300" name="Text Box 34"/>
          <p:cNvSpPr/>
          <p:nvPr/>
        </p:nvSpPr>
        <p:spPr>
          <a:xfrm>
            <a:off x="250825" y="188913"/>
            <a:ext cx="331152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i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教学过程:</a:t>
            </a:r>
            <a:endParaRPr lang="zh-CN" altLang="en-US" sz="4000" i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2301" name="矩形 34"/>
          <p:cNvSpPr/>
          <p:nvPr/>
        </p:nvSpPr>
        <p:spPr>
          <a:xfrm>
            <a:off x="250825" y="3716338"/>
            <a:ext cx="626586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 （二）</a:t>
            </a:r>
            <a:r>
              <a:rPr lang="zh-CN" altLang="zh-CN" sz="2800"/>
              <a:t>用竖式计算</a:t>
            </a:r>
            <a:endParaRPr lang="zh-CN" altLang="en-US" sz="2800"/>
          </a:p>
        </p:txBody>
      </p:sp>
      <p:sp>
        <p:nvSpPr>
          <p:cNvPr id="12302" name="Rectangle 35"/>
          <p:cNvSpPr/>
          <p:nvPr/>
        </p:nvSpPr>
        <p:spPr>
          <a:xfrm>
            <a:off x="2051050" y="3752850"/>
            <a:ext cx="7092950" cy="2170113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>
                <a:alpha val="50000"/>
              </a:schemeClr>
            </a:prstShdw>
          </a:effectLst>
        </p:spPr>
        <p:txBody>
          <a:bodyPr anchor="ctr" anchorCtr="0">
            <a:spAutoFit/>
          </a:bodyPr>
          <a:p>
            <a:pPr indent="190500" eaLnBrk="0" hangingPunct="0"/>
            <a:endParaRPr lang="en-US" altLang="zh-CN" sz="1500"/>
          </a:p>
          <a:p>
            <a:pPr indent="190500" eaLnBrk="0" hangingPunct="0"/>
            <a:r>
              <a:rPr lang="en-US" altLang="zh-CN" sz="2400"/>
              <a:t>  </a:t>
            </a:r>
            <a:endParaRPr lang="en-US" altLang="zh-CN" sz="2400"/>
          </a:p>
          <a:p>
            <a:pPr indent="190500" eaLnBrk="0" hangingPunct="0"/>
            <a:r>
              <a:rPr lang="en-US" altLang="zh-CN" sz="2400"/>
              <a:t>     25+4=                                   36+21=</a:t>
            </a:r>
            <a:endParaRPr lang="en-US" altLang="zh-CN" sz="2400"/>
          </a:p>
          <a:p>
            <a:pPr indent="190500" eaLnBrk="0" hangingPunct="0">
              <a:buFontTx/>
            </a:pPr>
            <a:endParaRPr lang="en-US" altLang="zh-CN" sz="2400"/>
          </a:p>
          <a:p>
            <a:pPr indent="190500" eaLnBrk="0" hangingPunct="0">
              <a:buFontTx/>
            </a:pPr>
            <a:endParaRPr lang="en-US" altLang="zh-CN" sz="2400"/>
          </a:p>
          <a:p>
            <a:pPr indent="190500" eaLnBrk="0" hangingPunct="0">
              <a:buFontTx/>
            </a:pPr>
            <a:r>
              <a:rPr lang="en-US" altLang="zh-CN" sz="2400"/>
              <a:t>     24+35=                                 32+34=</a:t>
            </a:r>
            <a:endParaRPr lang="en-US" altLang="zh-CN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 fill="hold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2295" grpId="0" animBg="1"/>
      <p:bldP spid="12296" grpId="0" animBg="1"/>
      <p:bldP spid="12297" grpId="0" animBg="1"/>
      <p:bldP spid="1229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3"/>
          <p:cNvSpPr/>
          <p:nvPr/>
        </p:nvSpPr>
        <p:spPr>
          <a:xfrm>
            <a:off x="250825" y="765175"/>
            <a:ext cx="323056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>
                <a:solidFill>
                  <a:srgbClr val="0000FF"/>
                </a:solidFill>
                <a:ea typeface="黑体" panose="02010609060101010101" pitchFamily="49" charset="-122"/>
              </a:rPr>
              <a:t>二</a:t>
            </a:r>
            <a:r>
              <a:rPr lang="zh-CN" altLang="en-US" sz="4000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、</a:t>
            </a:r>
            <a:r>
              <a:rPr lang="zh-CN" altLang="en-US" sz="4000">
                <a:solidFill>
                  <a:srgbClr val="0000FF"/>
                </a:solidFill>
                <a:ea typeface="黑体" panose="02010609060101010101" pitchFamily="49" charset="-122"/>
              </a:rPr>
              <a:t>情境引入</a:t>
            </a:r>
            <a:endParaRPr lang="zh-CN" altLang="en-US" sz="400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pic>
        <p:nvPicPr>
          <p:cNvPr id="13315" name="Picture 4" descr="QQ截图201510161243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250" y="1700213"/>
            <a:ext cx="5761038" cy="4919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4" descr="QQ截图201510150824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1990725"/>
            <a:ext cx="3889375" cy="1922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5"/>
          <p:cNvSpPr/>
          <p:nvPr/>
        </p:nvSpPr>
        <p:spPr>
          <a:xfrm>
            <a:off x="827088" y="4149725"/>
            <a:ext cx="7296150" cy="1920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二（</a:t>
            </a: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）班和二（</a:t>
            </a: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）班的同学能</a:t>
            </a:r>
            <a:endParaRPr lang="zh-CN" altLang="en-US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不能同乘一辆车？</a:t>
            </a:r>
            <a:endParaRPr lang="zh-CN" altLang="en-US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0" name="Cloud"/>
          <p:cNvSpPr>
            <a:spLocks noChangeAspect="1" noEditPoints="1"/>
          </p:cNvSpPr>
          <p:nvPr/>
        </p:nvSpPr>
        <p:spPr>
          <a:xfrm>
            <a:off x="5470525" y="2205038"/>
            <a:ext cx="3349625" cy="1217612"/>
          </a:xfrm>
          <a:solidFill>
            <a:srgbClr val="CCFFFF"/>
          </a:solidFill>
          <a:ln w="9525" cap="flat" cmpd="sng">
            <a:solidFill>
              <a:srgbClr val="9900CC"/>
            </a:solidFill>
            <a:prstDash val="solid"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endParaRPr lang="zh-CN" altLang="en-US"/>
          </a:p>
        </p:txBody>
      </p:sp>
      <p:pic>
        <p:nvPicPr>
          <p:cNvPr id="14341" name="Picture 7" descr="QQ截图201510100908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563" y="5013325"/>
            <a:ext cx="2051050" cy="15954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2" name="Group 2"/>
          <p:cNvGrpSpPr/>
          <p:nvPr/>
        </p:nvGrpSpPr>
        <p:grpSpPr>
          <a:xfrm>
            <a:off x="7991475" y="6569075"/>
            <a:ext cx="1152525" cy="288925"/>
            <a:chOff x="0" y="0"/>
            <a:chExt cx="726" cy="182"/>
          </a:xfrm>
        </p:grpSpPr>
        <p:sp>
          <p:nvSpPr>
            <p:cNvPr id="15363" name="AutoShape 3">
              <a:hlinkClick r:id="" action="ppaction://hlinkshowjump?jump=nextslide"/>
            </p:cNvPr>
            <p:cNvSpPr/>
            <p:nvPr/>
          </p:nvSpPr>
          <p:spPr>
            <a:xfrm>
              <a:off x="408" y="0"/>
              <a:ext cx="318" cy="182"/>
            </a:xfrm>
            <a:prstGeom prst="rightArrow">
              <a:avLst>
                <a:gd name="adj1" fmla="val 50000"/>
                <a:gd name="adj2" fmla="val 43657"/>
              </a:avLst>
            </a:prstGeom>
            <a:noFill/>
            <a:ln w="9525" cap="flat" cmpd="sng">
              <a:solidFill>
                <a:srgbClr val="CCFF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64" name="AutoShape 4">
              <a:hlinkClick r:id="" action="ppaction://hlinkshowjump?jump=previousslide"/>
            </p:cNvPr>
            <p:cNvSpPr/>
            <p:nvPr/>
          </p:nvSpPr>
          <p:spPr>
            <a:xfrm rot="10800000">
              <a:off x="0" y="0"/>
              <a:ext cx="318" cy="182"/>
            </a:xfrm>
            <a:prstGeom prst="rightArrow">
              <a:avLst>
                <a:gd name="adj1" fmla="val 50000"/>
                <a:gd name="adj2" fmla="val 43657"/>
              </a:avLst>
            </a:prstGeom>
            <a:noFill/>
            <a:ln w="9525" cap="flat" cmpd="sng">
              <a:solidFill>
                <a:srgbClr val="CCFF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sp>
        <p:nvSpPr>
          <p:cNvPr id="15365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38100" cap="flat" cmpd="sng">
            <a:solidFill>
              <a:srgbClr val="00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grpSp>
        <p:nvGrpSpPr>
          <p:cNvPr id="15366" name="Group 6"/>
          <p:cNvGrpSpPr>
            <a:grpSpLocks noChangeAspect="1"/>
          </p:cNvGrpSpPr>
          <p:nvPr/>
        </p:nvGrpSpPr>
        <p:grpSpPr>
          <a:xfrm>
            <a:off x="1692275" y="2349500"/>
            <a:ext cx="1685925" cy="1323975"/>
            <a:chOff x="0" y="0"/>
            <a:chExt cx="1062" cy="834"/>
          </a:xfrm>
        </p:grpSpPr>
        <p:pic>
          <p:nvPicPr>
            <p:cNvPr id="15367" name="Picture 7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395" cy="78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68" name="Picture 8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8" y="45"/>
              <a:ext cx="395" cy="78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69" name="Picture 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7" y="0"/>
              <a:ext cx="395" cy="78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370" name="Rectangle 10"/>
          <p:cNvSpPr/>
          <p:nvPr/>
        </p:nvSpPr>
        <p:spPr>
          <a:xfrm>
            <a:off x="4356100" y="2133600"/>
            <a:ext cx="2016125" cy="2879725"/>
          </a:xfrm>
          <a:prstGeom prst="rect">
            <a:avLst/>
          </a:prstGeom>
          <a:noFill/>
          <a:ln w="25400" cap="flat" cmpd="sng">
            <a:solidFill>
              <a:srgbClr val="339966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grpSp>
        <p:nvGrpSpPr>
          <p:cNvPr id="15371" name="Group 11"/>
          <p:cNvGrpSpPr>
            <a:grpSpLocks noChangeAspect="1"/>
          </p:cNvGrpSpPr>
          <p:nvPr/>
        </p:nvGrpSpPr>
        <p:grpSpPr>
          <a:xfrm>
            <a:off x="1835150" y="3860800"/>
            <a:ext cx="1563688" cy="1323975"/>
            <a:chOff x="0" y="0"/>
            <a:chExt cx="985" cy="834"/>
          </a:xfrm>
        </p:grpSpPr>
        <p:pic>
          <p:nvPicPr>
            <p:cNvPr id="15372" name="Picture 1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395" cy="78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73" name="Picture 1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0" y="0"/>
              <a:ext cx="395" cy="78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74" name="Picture 14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8" y="45"/>
              <a:ext cx="395" cy="78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5375" name="Group 15"/>
          <p:cNvGrpSpPr>
            <a:grpSpLocks noChangeAspect="1"/>
          </p:cNvGrpSpPr>
          <p:nvPr/>
        </p:nvGrpSpPr>
        <p:grpSpPr>
          <a:xfrm>
            <a:off x="4643438" y="3644900"/>
            <a:ext cx="1587500" cy="1296988"/>
            <a:chOff x="0" y="0"/>
            <a:chExt cx="1000" cy="817"/>
          </a:xfrm>
        </p:grpSpPr>
        <p:pic>
          <p:nvPicPr>
            <p:cNvPr id="15376" name="Picture 1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6" y="0"/>
              <a:ext cx="274" cy="8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77" name="Picture 1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274" cy="8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78" name="Picture 18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1" y="0"/>
              <a:ext cx="274" cy="8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79" name="Picture 1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3" y="0"/>
              <a:ext cx="274" cy="8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80" name="Picture 2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4" y="0"/>
              <a:ext cx="274" cy="817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5381" name="Group 21"/>
          <p:cNvGrpSpPr>
            <a:grpSpLocks noChangeAspect="1"/>
          </p:cNvGrpSpPr>
          <p:nvPr/>
        </p:nvGrpSpPr>
        <p:grpSpPr>
          <a:xfrm>
            <a:off x="4572000" y="2276475"/>
            <a:ext cx="1590675" cy="1298575"/>
            <a:chOff x="0" y="0"/>
            <a:chExt cx="1002" cy="818"/>
          </a:xfrm>
        </p:grpSpPr>
        <p:pic>
          <p:nvPicPr>
            <p:cNvPr id="15382" name="Picture 2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274" cy="8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83" name="Picture 2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3" y="0"/>
              <a:ext cx="274" cy="8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84" name="Picture 2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5" y="1"/>
              <a:ext cx="274" cy="8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85" name="Picture 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6" y="0"/>
              <a:ext cx="274" cy="8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86" name="Picture 2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8" y="0"/>
              <a:ext cx="274" cy="817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5387" name="Picture 2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8538" y="5300663"/>
            <a:ext cx="627062" cy="12525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88" name="Group 28"/>
          <p:cNvGrpSpPr/>
          <p:nvPr/>
        </p:nvGrpSpPr>
        <p:grpSpPr>
          <a:xfrm>
            <a:off x="3276600" y="5229225"/>
            <a:ext cx="1727200" cy="936625"/>
            <a:chOff x="0" y="0"/>
            <a:chExt cx="1089" cy="771"/>
          </a:xfrm>
        </p:grpSpPr>
        <p:cxnSp>
          <p:nvCxnSpPr>
            <p:cNvPr id="15389" name="Line 29"/>
            <p:cNvCxnSpPr/>
            <p:nvPr/>
          </p:nvCxnSpPr>
          <p:spPr>
            <a:xfrm>
              <a:off x="1089" y="0"/>
              <a:ext cx="0" cy="771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390" name="Line 30"/>
            <p:cNvCxnSpPr/>
            <p:nvPr/>
          </p:nvCxnSpPr>
          <p:spPr>
            <a:xfrm flipH="1">
              <a:off x="0" y="771"/>
              <a:ext cx="1089" cy="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dash"/>
              <a:headEnd type="none" w="med" len="med"/>
              <a:tailEnd type="triangle" w="med" len="med"/>
            </a:ln>
          </p:spPr>
        </p:cxnSp>
      </p:grpSp>
      <p:sp>
        <p:nvSpPr>
          <p:cNvPr id="15391" name="Text Box 31"/>
          <p:cNvSpPr/>
          <p:nvPr/>
        </p:nvSpPr>
        <p:spPr>
          <a:xfrm>
            <a:off x="1979613" y="1341438"/>
            <a:ext cx="266382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>
                <a:solidFill>
                  <a:srgbClr val="66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35+37=</a:t>
            </a:r>
            <a:r>
              <a:rPr lang="zh-CN" altLang="en-US" sz="4800">
                <a:solidFill>
                  <a:srgbClr val="FF0000"/>
                </a:solidFill>
                <a:latin typeface="宋体" panose="02010600030101010101" pitchFamily="2" charset="-122"/>
              </a:rPr>
              <a:t>？</a:t>
            </a:r>
            <a:endParaRPr lang="zh-CN" altLang="en-US" sz="48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5392" name="Text Box 32"/>
          <p:cNvSpPr/>
          <p:nvPr/>
        </p:nvSpPr>
        <p:spPr>
          <a:xfrm>
            <a:off x="3851275" y="1412875"/>
            <a:ext cx="936625" cy="762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72</a:t>
            </a:r>
            <a:endParaRPr lang="en-US" altLang="zh-CN" sz="4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93" name="Picture 3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1725" y="3644900"/>
            <a:ext cx="43497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94" name="Picture 35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4025" y="3644900"/>
            <a:ext cx="434975" cy="1296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95" name="Text Box 36"/>
          <p:cNvSpPr/>
          <p:nvPr/>
        </p:nvSpPr>
        <p:spPr>
          <a:xfrm>
            <a:off x="395288" y="620713"/>
            <a:ext cx="33845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solidFill>
                  <a:srgbClr val="0000FF"/>
                </a:solidFill>
                <a:ea typeface="黑体" panose="02010609060101010101" pitchFamily="49" charset="-122"/>
              </a:rPr>
              <a:t>三、探索新知</a:t>
            </a:r>
            <a:endParaRPr lang="zh-CN" altLang="en-US" sz="4000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 fill="hold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 fill="hold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 fill="hold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 fill="hold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500" fill="hold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70" grpId="0" animBg="1"/>
      <p:bldP spid="15391" grpId="0" animBg="1"/>
      <p:bldP spid="1539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6" name="Group 2"/>
          <p:cNvGrpSpPr/>
          <p:nvPr/>
        </p:nvGrpSpPr>
        <p:grpSpPr>
          <a:xfrm>
            <a:off x="7991475" y="6569075"/>
            <a:ext cx="1152525" cy="288925"/>
            <a:chOff x="0" y="0"/>
            <a:chExt cx="726" cy="182"/>
          </a:xfrm>
        </p:grpSpPr>
        <p:sp>
          <p:nvSpPr>
            <p:cNvPr id="16387" name="AutoShape 3">
              <a:hlinkClick r:id="" action="ppaction://hlinkshowjump?jump=nextslide"/>
            </p:cNvPr>
            <p:cNvSpPr/>
            <p:nvPr/>
          </p:nvSpPr>
          <p:spPr>
            <a:xfrm>
              <a:off x="408" y="0"/>
              <a:ext cx="318" cy="182"/>
            </a:xfrm>
            <a:prstGeom prst="rightArrow">
              <a:avLst>
                <a:gd name="adj1" fmla="val 50000"/>
                <a:gd name="adj2" fmla="val 43657"/>
              </a:avLst>
            </a:prstGeom>
            <a:noFill/>
            <a:ln w="9525" cap="flat" cmpd="sng">
              <a:solidFill>
                <a:srgbClr val="CCFF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6388" name="AutoShape 4">
              <a:hlinkClick r:id="" action="ppaction://hlinkshowjump?jump=previousslide"/>
            </p:cNvPr>
            <p:cNvSpPr/>
            <p:nvPr/>
          </p:nvSpPr>
          <p:spPr>
            <a:xfrm rot="10800000">
              <a:off x="0" y="0"/>
              <a:ext cx="318" cy="182"/>
            </a:xfrm>
            <a:prstGeom prst="rightArrow">
              <a:avLst>
                <a:gd name="adj1" fmla="val 50000"/>
                <a:gd name="adj2" fmla="val 43657"/>
              </a:avLst>
            </a:prstGeom>
            <a:noFill/>
            <a:ln w="9525" cap="flat" cmpd="sng">
              <a:solidFill>
                <a:srgbClr val="CCFF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sp>
        <p:nvSpPr>
          <p:cNvPr id="16389" name="Text Box 5"/>
          <p:cNvSpPr/>
          <p:nvPr/>
        </p:nvSpPr>
        <p:spPr>
          <a:xfrm>
            <a:off x="4643438" y="2132013"/>
            <a:ext cx="6492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6600"/>
                </a:solidFill>
                <a:latin typeface="Comic Sans MS" panose="030F0702030302020204" pitchFamily="66" charset="0"/>
              </a:rPr>
              <a:t>个</a:t>
            </a:r>
            <a:endParaRPr lang="zh-CN" altLang="en-US" sz="3200">
              <a:solidFill>
                <a:srgbClr val="FF66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390" name="Text Box 6"/>
          <p:cNvSpPr/>
          <p:nvPr/>
        </p:nvSpPr>
        <p:spPr>
          <a:xfrm>
            <a:off x="3924300" y="2132013"/>
            <a:ext cx="6492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6600"/>
                </a:solidFill>
                <a:latin typeface="Comic Sans MS" panose="030F0702030302020204" pitchFamily="66" charset="0"/>
              </a:rPr>
              <a:t>十</a:t>
            </a:r>
            <a:endParaRPr lang="zh-CN" altLang="en-US" sz="3200">
              <a:solidFill>
                <a:srgbClr val="FF66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6391" name="Line 7"/>
          <p:cNvCxnSpPr/>
          <p:nvPr/>
        </p:nvCxnSpPr>
        <p:spPr>
          <a:xfrm>
            <a:off x="3276600" y="2708275"/>
            <a:ext cx="2663825" cy="0"/>
          </a:xfrm>
          <a:prstGeom prst="line">
            <a:avLst/>
          </a:prstGeom>
          <a:ln w="25400" cap="flat" cmpd="sng">
            <a:solidFill>
              <a:srgbClr val="FFCC99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16392" name="Line 8"/>
          <p:cNvCxnSpPr/>
          <p:nvPr/>
        </p:nvCxnSpPr>
        <p:spPr>
          <a:xfrm flipV="1">
            <a:off x="4572000" y="2203450"/>
            <a:ext cx="0" cy="1728788"/>
          </a:xfrm>
          <a:prstGeom prst="line">
            <a:avLst/>
          </a:prstGeom>
          <a:ln w="25400" cap="flat" cmpd="sng">
            <a:solidFill>
              <a:srgbClr val="FFCC99"/>
            </a:solidFill>
            <a:prstDash val="dash"/>
            <a:headEnd type="none" w="med" len="med"/>
            <a:tailEnd type="none" w="med" len="med"/>
          </a:ln>
        </p:spPr>
      </p:cxnSp>
      <p:sp>
        <p:nvSpPr>
          <p:cNvPr id="16393" name="Text Box 9"/>
          <p:cNvSpPr/>
          <p:nvPr/>
        </p:nvSpPr>
        <p:spPr>
          <a:xfrm>
            <a:off x="3995738" y="2708275"/>
            <a:ext cx="13684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>
                <a:latin typeface="Comic Sans MS" panose="030F0702030302020204" pitchFamily="66" charset="0"/>
              </a:rPr>
              <a:t>3  5</a:t>
            </a:r>
            <a:endParaRPr lang="en-US" altLang="zh-CN" sz="3600">
              <a:latin typeface="Comic Sans MS" panose="030F0702030302020204" pitchFamily="66" charset="0"/>
            </a:endParaRPr>
          </a:p>
        </p:txBody>
      </p:sp>
      <p:sp>
        <p:nvSpPr>
          <p:cNvPr id="16394" name="Text Box 10"/>
          <p:cNvSpPr/>
          <p:nvPr/>
        </p:nvSpPr>
        <p:spPr>
          <a:xfrm>
            <a:off x="3492500" y="3362325"/>
            <a:ext cx="22320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>
                <a:latin typeface="Comic Sans MS" panose="030F0702030302020204" pitchFamily="66" charset="0"/>
              </a:rPr>
              <a:t>+ 3  7</a:t>
            </a:r>
            <a:endParaRPr lang="en-US" altLang="zh-CN" sz="3600">
              <a:latin typeface="Comic Sans MS" panose="030F0702030302020204" pitchFamily="66" charset="0"/>
            </a:endParaRPr>
          </a:p>
        </p:txBody>
      </p:sp>
      <p:cxnSp>
        <p:nvCxnSpPr>
          <p:cNvPr id="16395" name="Line 11"/>
          <p:cNvCxnSpPr/>
          <p:nvPr/>
        </p:nvCxnSpPr>
        <p:spPr>
          <a:xfrm>
            <a:off x="3276600" y="4003675"/>
            <a:ext cx="230346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396" name="Text Box 12"/>
          <p:cNvSpPr/>
          <p:nvPr/>
        </p:nvSpPr>
        <p:spPr>
          <a:xfrm>
            <a:off x="3995738" y="4083050"/>
            <a:ext cx="5778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>
                <a:latin typeface="Comic Sans MS" panose="030F0702030302020204" pitchFamily="66" charset="0"/>
              </a:rPr>
              <a:t>7</a:t>
            </a:r>
            <a:endParaRPr lang="en-US" altLang="zh-CN" sz="3600">
              <a:latin typeface="Comic Sans MS" panose="030F0702030302020204" pitchFamily="66" charset="0"/>
            </a:endParaRPr>
          </a:p>
        </p:txBody>
      </p:sp>
      <p:sp>
        <p:nvSpPr>
          <p:cNvPr id="16397" name="Text Box 13"/>
          <p:cNvSpPr/>
          <p:nvPr/>
        </p:nvSpPr>
        <p:spPr>
          <a:xfrm>
            <a:off x="4645025" y="4075113"/>
            <a:ext cx="5778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>
                <a:latin typeface="Comic Sans MS" panose="030F0702030302020204" pitchFamily="66" charset="0"/>
              </a:rPr>
              <a:t>2</a:t>
            </a:r>
            <a:endParaRPr lang="en-US" altLang="zh-CN" sz="3600">
              <a:latin typeface="Comic Sans MS" panose="030F0702030302020204" pitchFamily="66" charset="0"/>
            </a:endParaRPr>
          </a:p>
        </p:txBody>
      </p:sp>
      <p:sp>
        <p:nvSpPr>
          <p:cNvPr id="16398" name="Text Box 14"/>
          <p:cNvSpPr/>
          <p:nvPr/>
        </p:nvSpPr>
        <p:spPr>
          <a:xfrm>
            <a:off x="4284663" y="3709988"/>
            <a:ext cx="50323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1</a:t>
            </a:r>
            <a:endParaRPr lang="en-US" altLang="zh-CN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399" name="Rectangle 15"/>
          <p:cNvSpPr/>
          <p:nvPr/>
        </p:nvSpPr>
        <p:spPr>
          <a:xfrm>
            <a:off x="4643438" y="2779713"/>
            <a:ext cx="504825" cy="1152525"/>
          </a:xfrm>
          <a:prstGeom prst="rect">
            <a:avLst/>
          </a:prstGeom>
          <a:noFill/>
          <a:ln w="25400" cap="flat" cmpd="sng">
            <a:solidFill>
              <a:schemeClr val="folHlink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cxnSp>
        <p:nvCxnSpPr>
          <p:cNvPr id="16400" name="Line 16"/>
          <p:cNvCxnSpPr/>
          <p:nvPr/>
        </p:nvCxnSpPr>
        <p:spPr>
          <a:xfrm>
            <a:off x="5148263" y="3355975"/>
            <a:ext cx="936625" cy="0"/>
          </a:xfrm>
          <a:prstGeom prst="line">
            <a:avLst/>
          </a:prstGeom>
          <a:ln w="25400" cap="flat" cmpd="sng">
            <a:solidFill>
              <a:schemeClr val="folHlink"/>
            </a:solidFill>
            <a:prstDash val="sysDot"/>
            <a:headEnd type="none" w="med" len="med"/>
            <a:tailEnd type="triangle" w="med" len="med"/>
          </a:ln>
        </p:spPr>
      </p:cxnSp>
      <p:sp>
        <p:nvSpPr>
          <p:cNvPr id="16401" name="AutoShape 17" descr="横虚线"/>
          <p:cNvSpPr/>
          <p:nvPr/>
        </p:nvSpPr>
        <p:spPr>
          <a:xfrm>
            <a:off x="6084888" y="2779713"/>
            <a:ext cx="2447925" cy="1152525"/>
          </a:xfrm>
          <a:prstGeom prst="roundRect">
            <a:avLst>
              <a:gd name="adj" fmla="val 16667"/>
            </a:avLst>
          </a:prstGeom>
          <a:blipFill rotWithShape="0">
            <a:blip r:embed="rId1"/>
          </a:blipFill>
          <a:ln w="9525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2000">
                <a:solidFill>
                  <a:srgbClr val="9900CC"/>
                </a:solidFill>
                <a:latin typeface="Comic Sans MS" panose="030F0702030302020204" pitchFamily="66" charset="0"/>
              </a:rPr>
              <a:t>个位上</a:t>
            </a:r>
            <a:r>
              <a:rPr lang="en-US" altLang="zh-CN" sz="2000">
                <a:solidFill>
                  <a:srgbClr val="9900CC"/>
                </a:solidFill>
                <a:latin typeface="Comic Sans MS" panose="030F0702030302020204" pitchFamily="66" charset="0"/>
              </a:rPr>
              <a:t>5</a:t>
            </a:r>
            <a:r>
              <a:rPr lang="zh-CN" altLang="en-US" sz="2000">
                <a:solidFill>
                  <a:srgbClr val="9900CC"/>
                </a:solidFill>
                <a:latin typeface="Comic Sans MS" panose="030F0702030302020204" pitchFamily="66" charset="0"/>
              </a:rPr>
              <a:t>加上</a:t>
            </a:r>
            <a:r>
              <a:rPr lang="en-US" altLang="zh-CN" sz="2000">
                <a:solidFill>
                  <a:srgbClr val="9900CC"/>
                </a:solidFill>
                <a:latin typeface="Comic Sans MS" panose="030F0702030302020204" pitchFamily="66" charset="0"/>
              </a:rPr>
              <a:t>7</a:t>
            </a:r>
            <a:r>
              <a:rPr lang="zh-CN" altLang="en-US" sz="2000">
                <a:solidFill>
                  <a:srgbClr val="9900CC"/>
                </a:solidFill>
                <a:latin typeface="Comic Sans MS" panose="030F0702030302020204" pitchFamily="66" charset="0"/>
              </a:rPr>
              <a:t>得</a:t>
            </a:r>
            <a:r>
              <a:rPr lang="en-US" altLang="zh-CN" sz="2000">
                <a:solidFill>
                  <a:srgbClr val="9900CC"/>
                </a:solidFill>
                <a:latin typeface="Comic Sans MS" panose="030F0702030302020204" pitchFamily="66" charset="0"/>
              </a:rPr>
              <a:t>12</a:t>
            </a:r>
            <a:r>
              <a:rPr lang="zh-CN" altLang="en-US" sz="2000">
                <a:solidFill>
                  <a:srgbClr val="9900CC"/>
                </a:solidFill>
                <a:latin typeface="Comic Sans MS" panose="030F0702030302020204" pitchFamily="66" charset="0"/>
              </a:rPr>
              <a:t>，</a:t>
            </a:r>
            <a:endParaRPr lang="zh-CN" altLang="en-US" sz="2000">
              <a:solidFill>
                <a:srgbClr val="9900CC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zh-CN" altLang="en-US" sz="2000">
                <a:solidFill>
                  <a:srgbClr val="9900CC"/>
                </a:solidFill>
                <a:latin typeface="Comic Sans MS" panose="030F0702030302020204" pitchFamily="66" charset="0"/>
              </a:rPr>
              <a:t>向十位进</a:t>
            </a:r>
            <a:r>
              <a:rPr lang="en-US" altLang="zh-CN" sz="2000">
                <a:solidFill>
                  <a:srgbClr val="9900CC"/>
                </a:solidFill>
                <a:latin typeface="Comic Sans MS" panose="030F0702030302020204" pitchFamily="66" charset="0"/>
              </a:rPr>
              <a:t>1</a:t>
            </a:r>
            <a:r>
              <a:rPr lang="zh-CN" altLang="en-US" sz="2000">
                <a:solidFill>
                  <a:srgbClr val="9900CC"/>
                </a:solidFill>
                <a:latin typeface="Comic Sans MS" panose="030F0702030302020204" pitchFamily="66" charset="0"/>
              </a:rPr>
              <a:t>，</a:t>
            </a:r>
            <a:endParaRPr lang="zh-CN" altLang="en-US" sz="2000">
              <a:solidFill>
                <a:srgbClr val="9900CC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zh-CN" altLang="en-US" sz="2000">
                <a:solidFill>
                  <a:srgbClr val="9900CC"/>
                </a:solidFill>
                <a:latin typeface="Comic Sans MS" panose="030F0702030302020204" pitchFamily="66" charset="0"/>
              </a:rPr>
              <a:t>个位写</a:t>
            </a:r>
            <a:r>
              <a:rPr lang="en-US" altLang="zh-CN" sz="2000">
                <a:solidFill>
                  <a:srgbClr val="9900CC"/>
                </a:solidFill>
                <a:latin typeface="Comic Sans MS" panose="030F0702030302020204" pitchFamily="66" charset="0"/>
              </a:rPr>
              <a:t>2</a:t>
            </a:r>
            <a:r>
              <a:rPr lang="zh-CN" altLang="en-US" sz="2000">
                <a:solidFill>
                  <a:srgbClr val="9900CC"/>
                </a:solidFill>
                <a:latin typeface="Comic Sans MS" panose="030F0702030302020204" pitchFamily="66" charset="0"/>
              </a:rPr>
              <a:t>。</a:t>
            </a:r>
            <a:endParaRPr lang="zh-CN" altLang="en-US" sz="2000">
              <a:solidFill>
                <a:srgbClr val="9900CC"/>
              </a:solidFill>
              <a:latin typeface="Comic Sans MS" panose="030F0702030302020204" pitchFamily="66" charset="0"/>
            </a:endParaRPr>
          </a:p>
        </p:txBody>
      </p:sp>
      <p:sp>
        <p:nvSpPr>
          <p:cNvPr id="16402" name="AutoShape 18"/>
          <p:cNvSpPr/>
          <p:nvPr/>
        </p:nvSpPr>
        <p:spPr>
          <a:xfrm>
            <a:off x="684213" y="1773238"/>
            <a:ext cx="1835150" cy="1150937"/>
          </a:xfrm>
          <a:prstGeom prst="cloudCallout">
            <a:avLst>
              <a:gd name="adj1" fmla="val -51644"/>
              <a:gd name="adj2" fmla="val 91241"/>
            </a:avLst>
          </a:prstGeom>
          <a:solidFill>
            <a:srgbClr val="CCECFF"/>
          </a:solidFill>
          <a:ln w="9525" cap="flat" cmpd="sng">
            <a:solidFill>
              <a:srgbClr val="6666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>
                <a:solidFill>
                  <a:srgbClr val="CC99FF"/>
                </a:solidFill>
                <a:latin typeface="Comic Sans MS" panose="030F0702030302020204" pitchFamily="66" charset="0"/>
                <a:ea typeface="楷体_GB2312" pitchFamily="49" charset="-122"/>
              </a:rPr>
              <a:t>列竖式计算：</a:t>
            </a:r>
            <a:endParaRPr lang="zh-CN" altLang="en-US" sz="2400">
              <a:solidFill>
                <a:srgbClr val="CC99FF"/>
              </a:solidFill>
              <a:latin typeface="Comic Sans MS" panose="030F0702030302020204" pitchFamily="66" charset="0"/>
              <a:ea typeface="楷体_GB2312" pitchFamily="49" charset="-122"/>
            </a:endParaRPr>
          </a:p>
        </p:txBody>
      </p:sp>
      <p:sp>
        <p:nvSpPr>
          <p:cNvPr id="16403" name="Text Box 19"/>
          <p:cNvSpPr/>
          <p:nvPr/>
        </p:nvSpPr>
        <p:spPr>
          <a:xfrm>
            <a:off x="3492500" y="765175"/>
            <a:ext cx="266382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>
                <a:solidFill>
                  <a:srgbClr val="66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35+37=</a:t>
            </a:r>
            <a:r>
              <a:rPr lang="zh-CN" altLang="en-US" sz="4800">
                <a:solidFill>
                  <a:srgbClr val="FF0000"/>
                </a:solidFill>
                <a:latin typeface="宋体" panose="02010600030101010101" pitchFamily="2" charset="-122"/>
              </a:rPr>
              <a:t>？</a:t>
            </a:r>
            <a:endParaRPr lang="zh-CN" altLang="en-US" sz="48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404" name="Text Box 20"/>
          <p:cNvSpPr/>
          <p:nvPr/>
        </p:nvSpPr>
        <p:spPr>
          <a:xfrm>
            <a:off x="5435600" y="765175"/>
            <a:ext cx="936625" cy="82391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72</a:t>
            </a:r>
            <a:endParaRPr lang="en-US" altLang="zh-CN" sz="4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405" name="Picture 22" descr="QQ截图201510100925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05263"/>
            <a:ext cx="2016125" cy="252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406" name="AutoShape 23"/>
          <p:cNvSpPr/>
          <p:nvPr/>
        </p:nvSpPr>
        <p:spPr>
          <a:xfrm>
            <a:off x="2987675" y="4652963"/>
            <a:ext cx="4033838" cy="1871662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16407" name="Text Box 24"/>
          <p:cNvSpPr/>
          <p:nvPr/>
        </p:nvSpPr>
        <p:spPr>
          <a:xfrm>
            <a:off x="3779838" y="5084763"/>
            <a:ext cx="2328862" cy="94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>
                <a:solidFill>
                  <a:srgbClr val="99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个位满十，</a:t>
            </a:r>
            <a:endParaRPr lang="zh-CN" altLang="en-US" sz="2800">
              <a:solidFill>
                <a:srgbClr val="99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>
                <a:solidFill>
                  <a:srgbClr val="99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向十位进</a:t>
            </a:r>
            <a:r>
              <a:rPr lang="en-US" altLang="zh-CN" sz="2800">
                <a:solidFill>
                  <a:srgbClr val="99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800">
              <a:solidFill>
                <a:srgbClr val="99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8" decel="50000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8" decel="50000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 fill="hold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 fill="hold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 fill="hold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 fill="hold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3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4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5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9" dur="500" fill="hold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 fill="hold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 fill="hold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 fill="hold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1" dur="500" fill="hold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 fill="hold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fill="hold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  <p:bldP spid="16393" grpId="0" animBg="1"/>
      <p:bldP spid="16394" grpId="0" animBg="1"/>
      <p:bldP spid="16396" grpId="0" animBg="1"/>
      <p:bldP spid="16397" grpId="0" animBg="1"/>
      <p:bldP spid="16398" grpId="0" animBg="1"/>
      <p:bldP spid="16399" grpId="0" animBg="1"/>
      <p:bldP spid="16401" grpId="0" animBg="1"/>
      <p:bldP spid="16402" grpId="0" animBg="1"/>
      <p:bldP spid="16403" grpId="0" animBg="1"/>
      <p:bldP spid="16404" grpId="0" animBg="1"/>
      <p:bldP spid="16406" grpId="0" animBg="1"/>
      <p:bldP spid="1640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2" descr="D022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8" y="3141663"/>
            <a:ext cx="1743075" cy="37369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411" name="Group 3"/>
          <p:cNvGrpSpPr/>
          <p:nvPr/>
        </p:nvGrpSpPr>
        <p:grpSpPr>
          <a:xfrm>
            <a:off x="7991475" y="6569075"/>
            <a:ext cx="1152525" cy="288925"/>
            <a:chOff x="0" y="0"/>
            <a:chExt cx="726" cy="182"/>
          </a:xfrm>
        </p:grpSpPr>
        <p:sp>
          <p:nvSpPr>
            <p:cNvPr id="17412" name="AutoShape 4">
              <a:hlinkClick r:id="" action="ppaction://hlinkshowjump?jump=nextslide"/>
            </p:cNvPr>
            <p:cNvSpPr/>
            <p:nvPr/>
          </p:nvSpPr>
          <p:spPr>
            <a:xfrm>
              <a:off x="408" y="0"/>
              <a:ext cx="318" cy="182"/>
            </a:xfrm>
            <a:prstGeom prst="rightArrow">
              <a:avLst>
                <a:gd name="adj1" fmla="val 50000"/>
                <a:gd name="adj2" fmla="val 43657"/>
              </a:avLst>
            </a:prstGeom>
            <a:noFill/>
            <a:ln w="9525" cap="flat" cmpd="sng">
              <a:solidFill>
                <a:srgbClr val="CCFF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7413" name="AutoShape 5">
              <a:hlinkClick r:id="" action="ppaction://hlinkshowjump?jump=previousslide"/>
            </p:cNvPr>
            <p:cNvSpPr/>
            <p:nvPr/>
          </p:nvSpPr>
          <p:spPr>
            <a:xfrm rot="10800000">
              <a:off x="0" y="0"/>
              <a:ext cx="318" cy="182"/>
            </a:xfrm>
            <a:prstGeom prst="rightArrow">
              <a:avLst>
                <a:gd name="adj1" fmla="val 50000"/>
                <a:gd name="adj2" fmla="val 43657"/>
              </a:avLst>
            </a:prstGeom>
            <a:noFill/>
            <a:ln w="9525" cap="flat" cmpd="sng">
              <a:solidFill>
                <a:srgbClr val="CCFF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7414" name="Group 6"/>
          <p:cNvGrpSpPr/>
          <p:nvPr/>
        </p:nvGrpSpPr>
        <p:grpSpPr>
          <a:xfrm>
            <a:off x="1258888" y="1773238"/>
            <a:ext cx="2449512" cy="5256212"/>
            <a:chOff x="0" y="0"/>
            <a:chExt cx="1543" cy="3311"/>
          </a:xfrm>
        </p:grpSpPr>
        <p:grpSp>
          <p:nvGrpSpPr>
            <p:cNvPr id="17415" name="Group 7"/>
            <p:cNvGrpSpPr/>
            <p:nvPr/>
          </p:nvGrpSpPr>
          <p:grpSpPr>
            <a:xfrm>
              <a:off x="0" y="0"/>
              <a:ext cx="1543" cy="1996"/>
              <a:chOff x="0" y="0"/>
              <a:chExt cx="1543" cy="1996"/>
            </a:xfrm>
          </p:grpSpPr>
          <p:grpSp>
            <p:nvGrpSpPr>
              <p:cNvPr id="17416" name="Group 8"/>
              <p:cNvGrpSpPr/>
              <p:nvPr/>
            </p:nvGrpSpPr>
            <p:grpSpPr>
              <a:xfrm>
                <a:off x="0" y="0"/>
                <a:ext cx="1451" cy="1996"/>
                <a:chOff x="0" y="0"/>
                <a:chExt cx="1451" cy="1996"/>
              </a:xfrm>
            </p:grpSpPr>
            <p:sp>
              <p:nvSpPr>
                <p:cNvPr id="17417" name="Oval 9"/>
                <p:cNvSpPr/>
                <p:nvPr/>
              </p:nvSpPr>
              <p:spPr>
                <a:xfrm>
                  <a:off x="0" y="0"/>
                  <a:ext cx="1451" cy="1769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/>
                </a:p>
              </p:txBody>
            </p:sp>
            <p:sp>
              <p:nvSpPr>
                <p:cNvPr id="17418" name="Freeform 10"/>
                <p:cNvSpPr/>
                <p:nvPr/>
              </p:nvSpPr>
              <p:spPr>
                <a:xfrm>
                  <a:off x="499" y="1769"/>
                  <a:ext cx="454" cy="227"/>
                </a:xfrm>
                <a:noFill/>
                <a:ln w="9525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17419" name="Group 11"/>
              <p:cNvGrpSpPr/>
              <p:nvPr/>
            </p:nvGrpSpPr>
            <p:grpSpPr>
              <a:xfrm>
                <a:off x="46" y="227"/>
                <a:ext cx="1497" cy="1276"/>
                <a:chOff x="0" y="0"/>
                <a:chExt cx="1497" cy="1276"/>
              </a:xfrm>
            </p:grpSpPr>
            <p:sp>
              <p:nvSpPr>
                <p:cNvPr id="17420" name="Text Box 12"/>
                <p:cNvSpPr/>
                <p:nvPr/>
              </p:nvSpPr>
              <p:spPr>
                <a:xfrm>
                  <a:off x="91" y="0"/>
                  <a:ext cx="1406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17+48</a:t>
                  </a:r>
                  <a:r>
                    <a:rPr lang="zh-CN" altLang="en-US" sz="3200">
                      <a:latin typeface="宋体" panose="02010600030101010101" pitchFamily="2" charset="-122"/>
                    </a:rPr>
                    <a:t>＝</a:t>
                  </a: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21" name="Text Box 13"/>
                <p:cNvSpPr/>
                <p:nvPr/>
              </p:nvSpPr>
              <p:spPr>
                <a:xfrm>
                  <a:off x="1" y="589"/>
                  <a:ext cx="453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zh-CN" altLang="en-US" sz="3200">
                      <a:latin typeface="宋体" panose="02010600030101010101" pitchFamily="2" charset="-122"/>
                    </a:rPr>
                    <a:t>＋</a:t>
                  </a: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22" name="Text Box 14"/>
                <p:cNvSpPr/>
                <p:nvPr/>
              </p:nvSpPr>
              <p:spPr>
                <a:xfrm>
                  <a:off x="862" y="592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8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cxnSp>
              <p:nvCxnSpPr>
                <p:cNvPr id="17423" name="Line 15"/>
                <p:cNvCxnSpPr/>
                <p:nvPr/>
              </p:nvCxnSpPr>
              <p:spPr>
                <a:xfrm>
                  <a:off x="0" y="957"/>
                  <a:ext cx="1270" cy="1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sp>
              <p:nvSpPr>
                <p:cNvPr id="17424" name="Text Box 16"/>
                <p:cNvSpPr/>
                <p:nvPr/>
              </p:nvSpPr>
              <p:spPr>
                <a:xfrm>
                  <a:off x="499" y="317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1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25" name="Text Box 17"/>
                <p:cNvSpPr/>
                <p:nvPr/>
              </p:nvSpPr>
              <p:spPr>
                <a:xfrm>
                  <a:off x="862" y="317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7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26" name="Text Box 18"/>
                <p:cNvSpPr/>
                <p:nvPr/>
              </p:nvSpPr>
              <p:spPr>
                <a:xfrm>
                  <a:off x="500" y="590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4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27" name="Text Box 19"/>
                <p:cNvSpPr/>
                <p:nvPr/>
              </p:nvSpPr>
              <p:spPr>
                <a:xfrm>
                  <a:off x="499" y="911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28" name="Text Box 20"/>
                <p:cNvSpPr/>
                <p:nvPr/>
              </p:nvSpPr>
              <p:spPr>
                <a:xfrm>
                  <a:off x="862" y="911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17429" name="Freeform 21"/>
            <p:cNvSpPr/>
            <p:nvPr/>
          </p:nvSpPr>
          <p:spPr>
            <a:xfrm>
              <a:off x="681" y="1905"/>
              <a:ext cx="544" cy="1406"/>
            </a:xfrm>
            <a:noFill/>
            <a:ln w="38100" cap="flat" cmpd="sng">
              <a:solidFill>
                <a:srgbClr val="99CC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430" name="Group 22"/>
          <p:cNvGrpSpPr/>
          <p:nvPr/>
        </p:nvGrpSpPr>
        <p:grpSpPr>
          <a:xfrm>
            <a:off x="3636963" y="1195388"/>
            <a:ext cx="2519362" cy="5832475"/>
            <a:chOff x="0" y="0"/>
            <a:chExt cx="1587" cy="3674"/>
          </a:xfrm>
        </p:grpSpPr>
        <p:grpSp>
          <p:nvGrpSpPr>
            <p:cNvPr id="17431" name="Group 23"/>
            <p:cNvGrpSpPr/>
            <p:nvPr/>
          </p:nvGrpSpPr>
          <p:grpSpPr>
            <a:xfrm>
              <a:off x="0" y="0"/>
              <a:ext cx="1587" cy="1996"/>
              <a:chOff x="0" y="0"/>
              <a:chExt cx="1587" cy="1996"/>
            </a:xfrm>
          </p:grpSpPr>
          <p:grpSp>
            <p:nvGrpSpPr>
              <p:cNvPr id="17432" name="Group 24"/>
              <p:cNvGrpSpPr/>
              <p:nvPr/>
            </p:nvGrpSpPr>
            <p:grpSpPr>
              <a:xfrm>
                <a:off x="0" y="0"/>
                <a:ext cx="1451" cy="1996"/>
                <a:chOff x="0" y="0"/>
                <a:chExt cx="1451" cy="1996"/>
              </a:xfrm>
            </p:grpSpPr>
            <p:sp>
              <p:nvSpPr>
                <p:cNvPr id="17433" name="Oval 25"/>
                <p:cNvSpPr/>
                <p:nvPr/>
              </p:nvSpPr>
              <p:spPr>
                <a:xfrm>
                  <a:off x="0" y="0"/>
                  <a:ext cx="1451" cy="1769"/>
                </a:xfrm>
                <a:prstGeom prst="ellipse">
                  <a:avLst/>
                </a:prstGeom>
                <a:solidFill>
                  <a:srgbClr val="CCECFF"/>
                </a:solidFill>
                <a:ln w="9525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/>
                </a:p>
              </p:txBody>
            </p:sp>
            <p:sp>
              <p:nvSpPr>
                <p:cNvPr id="17434" name="Freeform 26"/>
                <p:cNvSpPr/>
                <p:nvPr/>
              </p:nvSpPr>
              <p:spPr>
                <a:xfrm>
                  <a:off x="499" y="1769"/>
                  <a:ext cx="454" cy="227"/>
                </a:xfrm>
                <a:solidFill>
                  <a:srgbClr val="CCECFF"/>
                </a:solidFill>
                <a:ln w="9525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17435" name="Group 27"/>
              <p:cNvGrpSpPr/>
              <p:nvPr/>
            </p:nvGrpSpPr>
            <p:grpSpPr>
              <a:xfrm>
                <a:off x="90" y="273"/>
                <a:ext cx="1497" cy="1276"/>
                <a:chOff x="0" y="0"/>
                <a:chExt cx="1497" cy="1276"/>
              </a:xfrm>
            </p:grpSpPr>
            <p:sp>
              <p:nvSpPr>
                <p:cNvPr id="17436" name="Text Box 28"/>
                <p:cNvSpPr/>
                <p:nvPr/>
              </p:nvSpPr>
              <p:spPr>
                <a:xfrm>
                  <a:off x="91" y="0"/>
                  <a:ext cx="1406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36+27</a:t>
                  </a:r>
                  <a:r>
                    <a:rPr lang="zh-CN" altLang="en-US" sz="3200">
                      <a:latin typeface="宋体" panose="02010600030101010101" pitchFamily="2" charset="-122"/>
                    </a:rPr>
                    <a:t>＝</a:t>
                  </a: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37" name="Text Box 29"/>
                <p:cNvSpPr/>
                <p:nvPr/>
              </p:nvSpPr>
              <p:spPr>
                <a:xfrm>
                  <a:off x="1" y="589"/>
                  <a:ext cx="453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zh-CN" altLang="en-US" sz="3200">
                      <a:latin typeface="宋体" panose="02010600030101010101" pitchFamily="2" charset="-122"/>
                    </a:rPr>
                    <a:t>＋</a:t>
                  </a: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38" name="Text Box 30"/>
                <p:cNvSpPr/>
                <p:nvPr/>
              </p:nvSpPr>
              <p:spPr>
                <a:xfrm>
                  <a:off x="862" y="592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7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cxnSp>
              <p:nvCxnSpPr>
                <p:cNvPr id="17439" name="Line 31"/>
                <p:cNvCxnSpPr/>
                <p:nvPr/>
              </p:nvCxnSpPr>
              <p:spPr>
                <a:xfrm>
                  <a:off x="0" y="957"/>
                  <a:ext cx="1270" cy="1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sp>
              <p:nvSpPr>
                <p:cNvPr id="17440" name="Text Box 32"/>
                <p:cNvSpPr/>
                <p:nvPr/>
              </p:nvSpPr>
              <p:spPr>
                <a:xfrm>
                  <a:off x="499" y="317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3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41" name="Text Box 33"/>
                <p:cNvSpPr/>
                <p:nvPr/>
              </p:nvSpPr>
              <p:spPr>
                <a:xfrm>
                  <a:off x="862" y="317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6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42" name="Text Box 34"/>
                <p:cNvSpPr/>
                <p:nvPr/>
              </p:nvSpPr>
              <p:spPr>
                <a:xfrm>
                  <a:off x="500" y="590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2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43" name="Text Box 35"/>
                <p:cNvSpPr/>
                <p:nvPr/>
              </p:nvSpPr>
              <p:spPr>
                <a:xfrm>
                  <a:off x="499" y="911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44" name="Text Box 36"/>
                <p:cNvSpPr/>
                <p:nvPr/>
              </p:nvSpPr>
              <p:spPr>
                <a:xfrm>
                  <a:off x="862" y="911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17445" name="Freeform 37"/>
            <p:cNvSpPr/>
            <p:nvPr/>
          </p:nvSpPr>
          <p:spPr>
            <a:xfrm>
              <a:off x="680" y="1905"/>
              <a:ext cx="136" cy="1769"/>
            </a:xfrm>
            <a:noFill/>
            <a:ln w="38100" cap="flat" cmpd="sng">
              <a:solidFill>
                <a:srgbClr val="99CC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446" name="Group 38"/>
          <p:cNvGrpSpPr/>
          <p:nvPr/>
        </p:nvGrpSpPr>
        <p:grpSpPr>
          <a:xfrm>
            <a:off x="5724525" y="2203450"/>
            <a:ext cx="2519363" cy="5113338"/>
            <a:chOff x="0" y="0"/>
            <a:chExt cx="1587" cy="3221"/>
          </a:xfrm>
        </p:grpSpPr>
        <p:grpSp>
          <p:nvGrpSpPr>
            <p:cNvPr id="17447" name="Group 39"/>
            <p:cNvGrpSpPr/>
            <p:nvPr/>
          </p:nvGrpSpPr>
          <p:grpSpPr>
            <a:xfrm>
              <a:off x="0" y="0"/>
              <a:ext cx="1587" cy="1996"/>
              <a:chOff x="0" y="0"/>
              <a:chExt cx="1587" cy="1996"/>
            </a:xfrm>
          </p:grpSpPr>
          <p:grpSp>
            <p:nvGrpSpPr>
              <p:cNvPr id="17448" name="Group 40"/>
              <p:cNvGrpSpPr/>
              <p:nvPr/>
            </p:nvGrpSpPr>
            <p:grpSpPr>
              <a:xfrm>
                <a:off x="0" y="0"/>
                <a:ext cx="1451" cy="1996"/>
                <a:chOff x="0" y="0"/>
                <a:chExt cx="1451" cy="1996"/>
              </a:xfrm>
            </p:grpSpPr>
            <p:sp>
              <p:nvSpPr>
                <p:cNvPr id="17449" name="Oval 41"/>
                <p:cNvSpPr/>
                <p:nvPr/>
              </p:nvSpPr>
              <p:spPr>
                <a:xfrm>
                  <a:off x="0" y="0"/>
                  <a:ext cx="1451" cy="1769"/>
                </a:xfrm>
                <a:prstGeom prst="ellipse">
                  <a:avLst/>
                </a:prstGeom>
                <a:solidFill>
                  <a:srgbClr val="CCFFCC"/>
                </a:solidFill>
                <a:ln w="9525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/>
                </a:p>
              </p:txBody>
            </p:sp>
            <p:sp>
              <p:nvSpPr>
                <p:cNvPr id="17450" name="Freeform 42"/>
                <p:cNvSpPr/>
                <p:nvPr/>
              </p:nvSpPr>
              <p:spPr>
                <a:xfrm>
                  <a:off x="499" y="1769"/>
                  <a:ext cx="454" cy="227"/>
                </a:xfrm>
                <a:solidFill>
                  <a:srgbClr val="CCFFCC"/>
                </a:solidFill>
                <a:ln w="9525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17451" name="Group 43"/>
              <p:cNvGrpSpPr/>
              <p:nvPr/>
            </p:nvGrpSpPr>
            <p:grpSpPr>
              <a:xfrm>
                <a:off x="90" y="227"/>
                <a:ext cx="1497" cy="1276"/>
                <a:chOff x="0" y="0"/>
                <a:chExt cx="1497" cy="1276"/>
              </a:xfrm>
            </p:grpSpPr>
            <p:sp>
              <p:nvSpPr>
                <p:cNvPr id="17452" name="Text Box 44"/>
                <p:cNvSpPr/>
                <p:nvPr/>
              </p:nvSpPr>
              <p:spPr>
                <a:xfrm>
                  <a:off x="91" y="0"/>
                  <a:ext cx="1406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54+36</a:t>
                  </a:r>
                  <a:r>
                    <a:rPr lang="zh-CN" altLang="en-US" sz="3200">
                      <a:latin typeface="宋体" panose="02010600030101010101" pitchFamily="2" charset="-122"/>
                    </a:rPr>
                    <a:t>＝</a:t>
                  </a: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53" name="Text Box 45"/>
                <p:cNvSpPr/>
                <p:nvPr/>
              </p:nvSpPr>
              <p:spPr>
                <a:xfrm>
                  <a:off x="1" y="589"/>
                  <a:ext cx="453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zh-CN" altLang="en-US" sz="3200">
                      <a:latin typeface="宋体" panose="02010600030101010101" pitchFamily="2" charset="-122"/>
                    </a:rPr>
                    <a:t>＋</a:t>
                  </a: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54" name="Text Box 46"/>
                <p:cNvSpPr/>
                <p:nvPr/>
              </p:nvSpPr>
              <p:spPr>
                <a:xfrm>
                  <a:off x="862" y="592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6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cxnSp>
              <p:nvCxnSpPr>
                <p:cNvPr id="17455" name="Line 47"/>
                <p:cNvCxnSpPr/>
                <p:nvPr/>
              </p:nvCxnSpPr>
              <p:spPr>
                <a:xfrm>
                  <a:off x="0" y="957"/>
                  <a:ext cx="1270" cy="1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sp>
              <p:nvSpPr>
                <p:cNvPr id="17456" name="Text Box 48"/>
                <p:cNvSpPr/>
                <p:nvPr/>
              </p:nvSpPr>
              <p:spPr>
                <a:xfrm>
                  <a:off x="499" y="317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5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57" name="Text Box 49"/>
                <p:cNvSpPr/>
                <p:nvPr/>
              </p:nvSpPr>
              <p:spPr>
                <a:xfrm>
                  <a:off x="862" y="317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4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58" name="Text Box 50"/>
                <p:cNvSpPr/>
                <p:nvPr/>
              </p:nvSpPr>
              <p:spPr>
                <a:xfrm>
                  <a:off x="500" y="590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3200">
                      <a:latin typeface="宋体" panose="02010600030101010101" pitchFamily="2" charset="-122"/>
                    </a:rPr>
                    <a:t>3</a:t>
                  </a:r>
                  <a:endParaRPr lang="en-US" altLang="zh-CN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59" name="Text Box 51"/>
                <p:cNvSpPr/>
                <p:nvPr/>
              </p:nvSpPr>
              <p:spPr>
                <a:xfrm>
                  <a:off x="499" y="911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  <p:sp>
              <p:nvSpPr>
                <p:cNvPr id="17460" name="Text Box 52"/>
                <p:cNvSpPr/>
                <p:nvPr/>
              </p:nvSpPr>
              <p:spPr>
                <a:xfrm>
                  <a:off x="862" y="911"/>
                  <a:ext cx="408" cy="36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endParaRPr lang="zh-CN" altLang="en-US" sz="3200">
                    <a:latin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17461" name="Freeform 53"/>
            <p:cNvSpPr/>
            <p:nvPr/>
          </p:nvSpPr>
          <p:spPr>
            <a:xfrm>
              <a:off x="90" y="1905"/>
              <a:ext cx="590" cy="1316"/>
            </a:xfrm>
            <a:noFill/>
            <a:ln w="38100" cap="flat" cmpd="sng">
              <a:solidFill>
                <a:srgbClr val="99CC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62" name="Text Box 55"/>
          <p:cNvSpPr/>
          <p:nvPr/>
        </p:nvSpPr>
        <p:spPr>
          <a:xfrm>
            <a:off x="395288" y="765175"/>
            <a:ext cx="32305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>
                <a:solidFill>
                  <a:srgbClr val="0000FF"/>
                </a:solidFill>
                <a:ea typeface="黑体" panose="02010609060101010101" pitchFamily="49" charset="-122"/>
              </a:rPr>
              <a:t>四、巩固提升</a:t>
            </a:r>
            <a:endParaRPr lang="zh-CN" altLang="en-US" sz="4000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 fill="hold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 fill="hold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Box 1"/>
          <p:cNvSpPr/>
          <p:nvPr/>
        </p:nvSpPr>
        <p:spPr>
          <a:xfrm>
            <a:off x="395288" y="1268413"/>
            <a:ext cx="597693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教材第</a:t>
            </a:r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页“做一做”</a:t>
            </a:r>
            <a:endParaRPr lang="zh-CN" altLang="en-US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5" name="TextBox 3"/>
          <p:cNvSpPr/>
          <p:nvPr/>
        </p:nvSpPr>
        <p:spPr>
          <a:xfrm>
            <a:off x="1187450" y="2420938"/>
            <a:ext cx="30972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>
                <a:latin typeface="宋体" panose="02010600030101010101" pitchFamily="2" charset="-122"/>
              </a:rPr>
              <a:t>56+37</a:t>
            </a:r>
            <a:r>
              <a:rPr lang="zh-CN" altLang="en-US" sz="3200">
                <a:latin typeface="宋体" panose="02010600030101010101" pitchFamily="2" charset="-122"/>
              </a:rPr>
              <a:t>＝</a:t>
            </a:r>
            <a:r>
              <a:rPr lang="zh-CN" altLang="en-US">
                <a:latin typeface="宋体" panose="02010600030101010101" pitchFamily="2" charset="-122"/>
              </a:rPr>
              <a:t>         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8436" name="TextBox 5"/>
          <p:cNvSpPr/>
          <p:nvPr/>
        </p:nvSpPr>
        <p:spPr>
          <a:xfrm>
            <a:off x="3348038" y="2420938"/>
            <a:ext cx="410368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>
                <a:latin typeface="宋体" panose="02010600030101010101" pitchFamily="2" charset="-122"/>
              </a:rPr>
              <a:t>46+24</a:t>
            </a:r>
            <a:r>
              <a:rPr lang="zh-CN" altLang="en-US" sz="3200">
                <a:latin typeface="宋体" panose="02010600030101010101" pitchFamily="2" charset="-122"/>
              </a:rPr>
              <a:t>＝</a:t>
            </a:r>
            <a:endParaRPr lang="zh-CN" altLang="en-US" sz="3200">
              <a:latin typeface="宋体" panose="02010600030101010101" pitchFamily="2" charset="-122"/>
            </a:endParaRPr>
          </a:p>
        </p:txBody>
      </p:sp>
      <p:sp>
        <p:nvSpPr>
          <p:cNvPr id="18437" name="TextBox 9"/>
          <p:cNvSpPr/>
          <p:nvPr/>
        </p:nvSpPr>
        <p:spPr>
          <a:xfrm>
            <a:off x="5580063" y="2420938"/>
            <a:ext cx="26638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>
                <a:latin typeface="宋体" panose="02010600030101010101" pitchFamily="2" charset="-122"/>
              </a:rPr>
              <a:t>29+5</a:t>
            </a:r>
            <a:r>
              <a:rPr lang="zh-CN" altLang="en-US" sz="3200">
                <a:latin typeface="宋体" panose="02010600030101010101" pitchFamily="2" charset="-122"/>
              </a:rPr>
              <a:t>＝</a:t>
            </a:r>
            <a:endParaRPr lang="zh-CN" altLang="en-US" sz="3200">
              <a:latin typeface="宋体" panose="02010600030101010101" pitchFamily="2" charset="-122"/>
            </a:endParaRPr>
          </a:p>
        </p:txBody>
      </p:sp>
      <p:sp>
        <p:nvSpPr>
          <p:cNvPr id="18438" name="TextBox 10"/>
          <p:cNvSpPr/>
          <p:nvPr/>
        </p:nvSpPr>
        <p:spPr>
          <a:xfrm>
            <a:off x="1476375" y="3573463"/>
            <a:ext cx="59753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/>
              <a:t>（做在书上）</a:t>
            </a:r>
            <a:endParaRPr lang="zh-CN" altLang="en-US" sz="400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2"/>
          <p:cNvSpPr/>
          <p:nvPr/>
        </p:nvSpPr>
        <p:spPr>
          <a:xfrm>
            <a:off x="395288" y="1693863"/>
            <a:ext cx="8459787" cy="3324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>
                <a:effectLst>
                  <a:outerShdw blurRad="38100" dist="38100" dir="2700000">
                    <a:srgbClr val="C0C0C0"/>
                  </a:outerShdw>
                </a:effectLst>
                <a:ea typeface="楷体_GB2312" pitchFamily="49" charset="-122"/>
              </a:rPr>
              <a:t>       今天我们又学习了两位数加两位数（进位加法）的竖式计算方法：</a:t>
            </a:r>
            <a:endParaRPr lang="zh-CN" altLang="en-US" sz="2800">
              <a:effectLst>
                <a:outerShdw blurRad="38100" dist="38100" dir="2700000">
                  <a:srgbClr val="C0C0C0"/>
                </a:outerShdw>
              </a:effectLst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effectLst>
                  <a:outerShdw blurRad="38100" dist="38100" dir="2700000">
                    <a:srgbClr val="C0C0C0"/>
                  </a:outerShdw>
                </a:effectLst>
                <a:ea typeface="楷体_GB2312" pitchFamily="49" charset="-122"/>
              </a:rPr>
              <a:t>                  </a:t>
            </a:r>
            <a:r>
              <a:rPr lang="zh-CN" altLang="en-US" sz="2800">
                <a:effectLst>
                  <a:outerShdw blurRad="38100" dist="38100" dir="2700000">
                    <a:srgbClr val="C0C0C0"/>
                  </a:outerShdw>
                </a:effectLst>
                <a:ea typeface="楷体_GB2312" pitchFamily="49" charset="-122"/>
              </a:rPr>
              <a:t>1.相同数位对齐；</a:t>
            </a:r>
            <a:endParaRPr lang="zh-CN" altLang="en-US" sz="2800">
              <a:effectLst>
                <a:outerShdw blurRad="38100" dist="38100" dir="2700000">
                  <a:srgbClr val="C0C0C0"/>
                </a:outerShdw>
              </a:effectLst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effectLst>
                  <a:outerShdw blurRad="38100" dist="38100" dir="2700000">
                    <a:srgbClr val="C0C0C0"/>
                  </a:outerShdw>
                </a:effectLst>
                <a:ea typeface="楷体_GB2312" pitchFamily="49" charset="-122"/>
              </a:rPr>
              <a:t>                  </a:t>
            </a:r>
            <a:r>
              <a:rPr lang="zh-CN" altLang="en-US" sz="2800">
                <a:effectLst>
                  <a:outerShdw blurRad="38100" dist="38100" dir="2700000">
                    <a:srgbClr val="C0C0C0"/>
                  </a:outerShdw>
                </a:effectLst>
                <a:ea typeface="楷体_GB2312" pitchFamily="49" charset="-122"/>
              </a:rPr>
              <a:t>2.从个位加起；</a:t>
            </a:r>
            <a:endParaRPr lang="zh-CN" altLang="en-US" sz="2800">
              <a:effectLst>
                <a:outerShdw blurRad="38100" dist="38100" dir="2700000">
                  <a:srgbClr val="C0C0C0"/>
                </a:outerShdw>
              </a:effectLst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effectLst>
                  <a:outerShdw blurRad="38100" dist="38100" dir="2700000">
                    <a:srgbClr val="C0C0C0"/>
                  </a:outerShdw>
                </a:effectLst>
                <a:ea typeface="楷体_GB2312" pitchFamily="49" charset="-122"/>
              </a:rPr>
              <a:t>                  </a:t>
            </a:r>
            <a:r>
              <a:rPr lang="zh-CN" altLang="en-US" sz="2800">
                <a:effectLst>
                  <a:outerShdw blurRad="38100" dist="38100" dir="2700000">
                    <a:srgbClr val="C0C0C0"/>
                  </a:outerShdw>
                </a:effectLst>
                <a:ea typeface="楷体_GB2312" pitchFamily="49" charset="-122"/>
              </a:rPr>
              <a:t>3.个位相加满十，向十位进一。</a:t>
            </a:r>
            <a:endParaRPr lang="zh-CN" altLang="en-US" sz="2800">
              <a:effectLst>
                <a:outerShdw blurRad="38100" dist="38100" dir="2700000">
                  <a:srgbClr val="C0C0C0"/>
                </a:outerShdw>
              </a:effectLst>
              <a:ea typeface="楷体_GB2312" pitchFamily="49" charset="-122"/>
            </a:endParaRPr>
          </a:p>
        </p:txBody>
      </p:sp>
      <p:sp>
        <p:nvSpPr>
          <p:cNvPr id="19459" name="Rectangle 4">
            <a:hlinkClick r:id="rId1" action="ppaction://hlinksldjump"/>
          </p:cNvPr>
          <p:cNvSpPr/>
          <p:nvPr/>
        </p:nvSpPr>
        <p:spPr>
          <a:xfrm>
            <a:off x="114458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9460" name="Rectangle 5">
            <a:hlinkClick r:id="rId1" action="ppaction://hlinksldjump"/>
          </p:cNvPr>
          <p:cNvSpPr/>
          <p:nvPr/>
        </p:nvSpPr>
        <p:spPr>
          <a:xfrm>
            <a:off x="231140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9461" name="Rectangle 6">
            <a:hlinkClick r:id="rId1" action="ppaction://hlinksldjump"/>
          </p:cNvPr>
          <p:cNvSpPr/>
          <p:nvPr/>
        </p:nvSpPr>
        <p:spPr>
          <a:xfrm>
            <a:off x="3492500" y="1793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9462" name="Rectangle 7">
            <a:hlinkClick r:id="rId1" action="ppaction://hlinksldjump"/>
          </p:cNvPr>
          <p:cNvSpPr/>
          <p:nvPr/>
        </p:nvSpPr>
        <p:spPr>
          <a:xfrm>
            <a:off x="4629150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9463" name="Rectangle 8">
            <a:hlinkClick r:id="rId1" action="ppaction://hlinksldjump"/>
          </p:cNvPr>
          <p:cNvSpPr/>
          <p:nvPr/>
        </p:nvSpPr>
        <p:spPr>
          <a:xfrm>
            <a:off x="5824538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9464" name="Rectangle 9">
            <a:hlinkClick r:id="rId1" action="ppaction://hlinksldjump"/>
          </p:cNvPr>
          <p:cNvSpPr/>
          <p:nvPr/>
        </p:nvSpPr>
        <p:spPr>
          <a:xfrm>
            <a:off x="6977063" y="174625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9465" name="Rectangle 12">
            <a:hlinkClick r:id="rId1" action="ppaction://hlinksldjump"/>
          </p:cNvPr>
          <p:cNvSpPr/>
          <p:nvPr/>
        </p:nvSpPr>
        <p:spPr>
          <a:xfrm>
            <a:off x="2413000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9466" name="Rectangle 13">
            <a:hlinkClick r:id="rId1" action="ppaction://hlinksldjump"/>
          </p:cNvPr>
          <p:cNvSpPr/>
          <p:nvPr/>
        </p:nvSpPr>
        <p:spPr>
          <a:xfrm>
            <a:off x="3995738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9467" name="Rectangle 14">
            <a:hlinkClick r:id="rId1" action="ppaction://hlinksldjump"/>
          </p:cNvPr>
          <p:cNvSpPr/>
          <p:nvPr/>
        </p:nvSpPr>
        <p:spPr>
          <a:xfrm>
            <a:off x="55086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9468" name="Rectangle 15">
            <a:hlinkClick r:id="rId1" action="ppaction://hlinksldjump"/>
          </p:cNvPr>
          <p:cNvSpPr/>
          <p:nvPr/>
        </p:nvSpPr>
        <p:spPr>
          <a:xfrm>
            <a:off x="7019925" y="12700"/>
            <a:ext cx="1295400" cy="587375"/>
          </a:xfrm>
          <a:prstGeom prst="rect">
            <a:avLst/>
          </a:prstGeom>
          <a:solidFill>
            <a:srgbClr val="FF0000">
              <a:alpha val="0"/>
            </a:srgbClr>
          </a:soli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19469" name="Picture 16" descr="前进按钮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913" y="6167438"/>
            <a:ext cx="503237" cy="503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0" name="Picture 17" descr="后退按钮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313" y="6167438"/>
            <a:ext cx="503237" cy="503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1" name="Text Box 15"/>
          <p:cNvSpPr/>
          <p:nvPr/>
        </p:nvSpPr>
        <p:spPr>
          <a:xfrm>
            <a:off x="684213" y="1054100"/>
            <a:ext cx="4513262" cy="700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solidFill>
                  <a:srgbClr val="FF0000"/>
                </a:solidFill>
                <a:ea typeface="黑体" panose="02010609060101010101" pitchFamily="49" charset="-122"/>
              </a:rPr>
              <a:t>五、总结：</a:t>
            </a:r>
            <a:endParaRPr lang="zh-CN" altLang="en-US" sz="40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" dur="3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3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766</Words>
  <Application>WPS 演示</Application>
  <PresentationFormat/>
  <Paragraphs>169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微软雅黑</vt:lpstr>
      <vt:lpstr>楷体_GB2312</vt:lpstr>
      <vt:lpstr>新宋体</vt:lpstr>
      <vt:lpstr>黑体</vt:lpstr>
      <vt:lpstr>Comic Sans MS</vt:lpstr>
      <vt:lpstr>隶书</vt:lpstr>
      <vt:lpstr>Calibri</vt:lpstr>
      <vt:lpstr>Arial Unicode MS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2021-04-12T13:09:30Z</cp:lastPrinted>
  <dcterms:created xsi:type="dcterms:W3CDTF">2021-04-12T13:09:30Z</dcterms:created>
  <dcterms:modified xsi:type="dcterms:W3CDTF">2021-11-08T11:01:46Z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7EA368ED5B6249189E01BE091777F5F8</vt:lpwstr>
  </property>
  <property fmtid="{D5CDD505-2E9C-101B-9397-08002B2CF9AE}" pid="7" name="KSOProductBuildVer">
    <vt:lpwstr>2052-11.1.0.11045</vt:lpwstr>
  </property>
</Properties>
</file>