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83" r:id="rId5"/>
    <p:sldId id="300" r:id="rId6"/>
    <p:sldId id="288" r:id="rId7"/>
    <p:sldId id="287" r:id="rId8"/>
    <p:sldId id="286" r:id="rId9"/>
    <p:sldId id="294" r:id="rId10"/>
    <p:sldId id="293" r:id="rId11"/>
    <p:sldId id="292" r:id="rId12"/>
    <p:sldId id="290" r:id="rId13"/>
    <p:sldId id="298" r:id="rId14"/>
    <p:sldId id="297" r:id="rId15"/>
    <p:sldId id="296" r:id="rId16"/>
    <p:sldId id="295" r:id="rId17"/>
    <p:sldId id="299" r:id="rId18"/>
    <p:sldId id="282" r:id="rId19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440" y="126"/>
      </p:cViewPr>
      <p:guideLst>
        <p:guide orient="horz" pos="207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7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010" y="608013"/>
            <a:ext cx="8227219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13"/>
            </p:custDataLst>
          </p:nvPr>
        </p:nvSpPr>
        <p:spPr>
          <a:xfrm>
            <a:off x="456010" y="1490663"/>
            <a:ext cx="8227219" cy="475932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581" y="6315075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291" y="6315075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25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slide" Target="slide7.xml"/><Relationship Id="rId3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88" y="193040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524375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9588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5" name="TextBox 50"/>
          <p:cNvSpPr txBox="1"/>
          <p:nvPr/>
        </p:nvSpPr>
        <p:spPr>
          <a:xfrm>
            <a:off x="132080" y="694373"/>
            <a:ext cx="6124575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人教版本二年级第上册第二单元第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6" name="Text Box 56"/>
          <p:cNvSpPr txBox="1"/>
          <p:nvPr/>
        </p:nvSpPr>
        <p:spPr>
          <a:xfrm>
            <a:off x="360363" y="6202363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7" name="Picture 52" descr="water"/>
          <p:cNvPicPr>
            <a:picLocks noChangeAspect="1"/>
          </p:cNvPicPr>
          <p:nvPr/>
        </p:nvPicPr>
        <p:blipFill>
          <a:blip r:embed="rId1"/>
          <a:srcRect l="22409" t="16374" b="27486"/>
          <a:stretch>
            <a:fillRect/>
          </a:stretch>
        </p:blipFill>
        <p:spPr>
          <a:xfrm rot="786797">
            <a:off x="7083425" y="-233362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Picture 52" descr="water"/>
          <p:cNvPicPr>
            <a:picLocks noChangeAspect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>
          <a:xfrm>
            <a:off x="203835" y="4918075"/>
            <a:ext cx="2004060" cy="1654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1" name="TextBox 50"/>
          <p:cNvSpPr txBox="1"/>
          <p:nvPr/>
        </p:nvSpPr>
        <p:spPr>
          <a:xfrm>
            <a:off x="2207895" y="2819400"/>
            <a:ext cx="552259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连加、连减和加减混合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图片 8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-4445"/>
            <a:ext cx="9144000" cy="44592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5362"/>
          <p:cNvGrpSpPr/>
          <p:nvPr/>
        </p:nvGrpSpPr>
        <p:grpSpPr>
          <a:xfrm>
            <a:off x="971550" y="4632325"/>
            <a:ext cx="5661025" cy="1616075"/>
            <a:chOff x="0" y="0"/>
            <a:chExt cx="2784" cy="1008"/>
          </a:xfrm>
        </p:grpSpPr>
        <p:sp>
          <p:nvSpPr>
            <p:cNvPr id="14345" name="云形标注 15363"/>
            <p:cNvSpPr/>
            <p:nvPr/>
          </p:nvSpPr>
          <p:spPr>
            <a:xfrm flipH="1">
              <a:off x="0" y="0"/>
              <a:ext cx="2784" cy="1008"/>
            </a:xfrm>
            <a:prstGeom prst="cloudCallout">
              <a:avLst>
                <a:gd name="adj1" fmla="val -67319"/>
                <a:gd name="adj2" fmla="val 18801"/>
              </a:avLst>
            </a:prstGeom>
            <a:solidFill>
              <a:schemeClr val="accent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>
                <a:spcBef>
                  <a:spcPct val="50000"/>
                </a:spcBef>
              </a:pPr>
              <a:endParaRPr lang="zh-CN" altLang="en-US" sz="5400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  <p:sp>
          <p:nvSpPr>
            <p:cNvPr id="14346" name="文本框 15364"/>
            <p:cNvSpPr txBox="1"/>
            <p:nvPr/>
          </p:nvSpPr>
          <p:spPr>
            <a:xfrm>
              <a:off x="393" y="216"/>
              <a:ext cx="1998" cy="5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车上原来有</a:t>
              </a:r>
              <a:r>
                <a:rPr lang="en-US" altLang="zh-CN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67</a:t>
              </a:r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人，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现在有多少人？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7193" name="Picture 128" descr="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608" y="4786630"/>
            <a:ext cx="1268412" cy="1941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文本框 5"/>
          <p:cNvSpPr txBox="1"/>
          <p:nvPr/>
        </p:nvSpPr>
        <p:spPr>
          <a:xfrm>
            <a:off x="5397500" y="104775"/>
            <a:ext cx="363855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人教版本二年级第上册第二单元第</a:t>
            </a:r>
            <a:r>
              <a:rPr 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7409"/>
          <p:cNvSpPr txBox="1"/>
          <p:nvPr/>
        </p:nvSpPr>
        <p:spPr>
          <a:xfrm>
            <a:off x="1554163" y="1698625"/>
            <a:ext cx="5443537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67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8" name="文本框 17410"/>
          <p:cNvSpPr txBox="1"/>
          <p:nvPr/>
        </p:nvSpPr>
        <p:spPr>
          <a:xfrm>
            <a:off x="1073150" y="633413"/>
            <a:ext cx="6351588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latin typeface="Arial" panose="020B0604020202020204" pitchFamily="34" charset="0"/>
                <a:ea typeface="华文新魏" panose="02010800040101010101" charset="-122"/>
              </a:rPr>
              <a:t>现在车上有多少人？</a:t>
            </a:r>
            <a:endParaRPr lang="zh-CN" altLang="en-US" sz="5400" b="1">
              <a:latin typeface="Arial" panose="020B0604020202020204" pitchFamily="34" charset="0"/>
              <a:ea typeface="华文新魏" panose="02010800040101010101" charset="-122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1023938" y="3194050"/>
            <a:ext cx="3559175" cy="1985963"/>
            <a:chOff x="1024128" y="3194304"/>
            <a:chExt cx="3559552" cy="1986248"/>
          </a:xfrm>
        </p:grpSpPr>
        <p:sp>
          <p:nvSpPr>
            <p:cNvPr id="15370" name="直接连接符 17412"/>
            <p:cNvSpPr/>
            <p:nvPr/>
          </p:nvSpPr>
          <p:spPr>
            <a:xfrm>
              <a:off x="1980629" y="4470781"/>
              <a:ext cx="175260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371" name="TextBox 13"/>
            <p:cNvSpPr txBox="1"/>
            <p:nvPr/>
          </p:nvSpPr>
          <p:spPr>
            <a:xfrm>
              <a:off x="2401824" y="3194304"/>
              <a:ext cx="2023872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marL="742950" indent="-742950">
                <a:spcBef>
                  <a:spcPct val="50000"/>
                </a:spcBef>
              </a:pPr>
              <a:r>
                <a:rPr lang="en-US" altLang="zh-CN" sz="3600" b="1">
                  <a:latin typeface="Arial" panose="020B0604020202020204" pitchFamily="34" charset="0"/>
                  <a:ea typeface="华文新魏" panose="02010800040101010101" charset="-122"/>
                </a:rPr>
                <a:t>6  7</a:t>
              </a:r>
              <a:endParaRPr lang="en-US" altLang="zh-CN" sz="3600" b="1">
                <a:latin typeface="Arial" panose="020B0604020202020204" pitchFamily="34" charset="0"/>
                <a:ea typeface="华文新魏" panose="02010800040101010101" charset="-122"/>
              </a:endParaRPr>
            </a:p>
          </p:txBody>
        </p:sp>
        <p:sp>
          <p:nvSpPr>
            <p:cNvPr id="15372" name="TextBox 14"/>
            <p:cNvSpPr txBox="1"/>
            <p:nvPr/>
          </p:nvSpPr>
          <p:spPr>
            <a:xfrm>
              <a:off x="1024128" y="3194304"/>
              <a:ext cx="2694432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3" name="TextBox 16"/>
            <p:cNvSpPr txBox="1"/>
            <p:nvPr/>
          </p:nvSpPr>
          <p:spPr>
            <a:xfrm>
              <a:off x="2376928" y="4535424"/>
              <a:ext cx="2206752" cy="6451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latin typeface="Arial" panose="020B0604020202020204" pitchFamily="34" charset="0"/>
                  <a:ea typeface="宋体" panose="02010600030101010101" pitchFamily="2" charset="-122"/>
                </a:rPr>
                <a:t>4  2</a:t>
              </a:r>
              <a:endParaRPr lang="zh-CN" altLang="en-US" sz="36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4" name="TextBox 20"/>
            <p:cNvSpPr txBox="1"/>
            <p:nvPr/>
          </p:nvSpPr>
          <p:spPr>
            <a:xfrm>
              <a:off x="1999488" y="3816096"/>
              <a:ext cx="2206752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latin typeface="Arial" panose="020B0604020202020204" pitchFamily="34" charset="0"/>
                  <a:ea typeface="宋体" panose="02010600030101010101" pitchFamily="2" charset="-122"/>
                </a:rPr>
                <a:t>-  2  5</a:t>
              </a:r>
              <a:endParaRPr lang="zh-CN" altLang="en-US" sz="36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888038" y="1657350"/>
            <a:ext cx="2049462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charset="-122"/>
              </a:rPr>
              <a:t>（人）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华文新魏" panose="02010800040101010101" charset="-122"/>
            </a:endParaRPr>
          </a:p>
        </p:txBody>
      </p:sp>
      <p:grpSp>
        <p:nvGrpSpPr>
          <p:cNvPr id="15376" name="组合 5"/>
          <p:cNvGrpSpPr/>
          <p:nvPr/>
        </p:nvGrpSpPr>
        <p:grpSpPr>
          <a:xfrm>
            <a:off x="4778375" y="3297238"/>
            <a:ext cx="2457450" cy="1841500"/>
            <a:chOff x="7525" y="5193"/>
            <a:chExt cx="3869" cy="2899"/>
          </a:xfrm>
        </p:grpSpPr>
        <p:sp>
          <p:nvSpPr>
            <p:cNvPr id="15377" name="直接连接符 17412"/>
            <p:cNvSpPr/>
            <p:nvPr/>
          </p:nvSpPr>
          <p:spPr>
            <a:xfrm>
              <a:off x="7525" y="7011"/>
              <a:ext cx="276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378" name="TextBox 17"/>
            <p:cNvSpPr txBox="1"/>
            <p:nvPr/>
          </p:nvSpPr>
          <p:spPr>
            <a:xfrm>
              <a:off x="7920" y="5193"/>
              <a:ext cx="34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en-US" altLang="zh-CN" sz="3600" b="1">
                  <a:latin typeface="Arial" panose="020B0604020202020204" pitchFamily="34" charset="0"/>
                  <a:ea typeface="华文新魏" panose="02010800040101010101" charset="-122"/>
                </a:rPr>
                <a:t>4  2</a:t>
              </a:r>
              <a:endParaRPr lang="zh-CN" altLang="en-US" sz="3600" b="1">
                <a:latin typeface="Arial" panose="020B0604020202020204" pitchFamily="34" charset="0"/>
                <a:ea typeface="华文新魏" panose="02010800040101010101" charset="-122"/>
              </a:endParaRPr>
            </a:p>
          </p:txBody>
        </p:sp>
        <p:sp>
          <p:nvSpPr>
            <p:cNvPr id="15379" name="TextBox 18"/>
            <p:cNvSpPr txBox="1"/>
            <p:nvPr/>
          </p:nvSpPr>
          <p:spPr>
            <a:xfrm>
              <a:off x="7593" y="7074"/>
              <a:ext cx="34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latin typeface="Arial" panose="020B0604020202020204" pitchFamily="34" charset="0"/>
                  <a:ea typeface="宋体" panose="02010600030101010101" pitchFamily="2" charset="-122"/>
                </a:rPr>
                <a:t>   </a:t>
              </a:r>
              <a:r>
                <a:rPr lang="en-US" altLang="zh-CN" sz="3600" b="1">
                  <a:latin typeface="Arial" panose="020B0604020202020204" pitchFamily="34" charset="0"/>
                  <a:ea typeface="华文新魏" panose="02010800040101010101" charset="-122"/>
                </a:rPr>
                <a:t>7  0</a:t>
              </a:r>
              <a:endParaRPr lang="zh-CN" altLang="en-US" sz="3600" b="1">
                <a:latin typeface="Arial" panose="020B0604020202020204" pitchFamily="34" charset="0"/>
                <a:ea typeface="华文新魏" panose="02010800040101010101" charset="-122"/>
              </a:endParaRPr>
            </a:p>
          </p:txBody>
        </p:sp>
        <p:sp>
          <p:nvSpPr>
            <p:cNvPr id="15380" name="TextBox 19"/>
            <p:cNvSpPr txBox="1"/>
            <p:nvPr/>
          </p:nvSpPr>
          <p:spPr>
            <a:xfrm>
              <a:off x="7593" y="6057"/>
              <a:ext cx="34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latin typeface="Arial" panose="020B0604020202020204" pitchFamily="34" charset="0"/>
                  <a:ea typeface="宋体" panose="02010600030101010101" pitchFamily="2" charset="-122"/>
                </a:rPr>
                <a:t>+ </a:t>
              </a:r>
              <a:r>
                <a:rPr lang="en-US" altLang="zh-CN" sz="3600" b="1">
                  <a:latin typeface="Arial" panose="020B0604020202020204" pitchFamily="34" charset="0"/>
                  <a:ea typeface="华文新魏" panose="02010800040101010101" charset="-122"/>
                </a:rPr>
                <a:t>2  8</a:t>
              </a:r>
              <a:endParaRPr lang="zh-CN" altLang="en-US" sz="3600" b="1">
                <a:latin typeface="Arial" panose="020B0604020202020204" pitchFamily="34" charset="0"/>
                <a:ea typeface="华文新魏" panose="02010800040101010101" charset="-122"/>
              </a:endParaRPr>
            </a:p>
          </p:txBody>
        </p:sp>
        <p:sp>
          <p:nvSpPr>
            <p:cNvPr id="15381" name="文本框 23558"/>
            <p:cNvSpPr txBox="1"/>
            <p:nvPr/>
          </p:nvSpPr>
          <p:spPr>
            <a:xfrm>
              <a:off x="8661" y="6492"/>
              <a:ext cx="600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5"/>
          <p:cNvSpPr txBox="1"/>
          <p:nvPr/>
        </p:nvSpPr>
        <p:spPr>
          <a:xfrm>
            <a:off x="5414963" y="104775"/>
            <a:ext cx="362108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人教版本二年级第上册第二单元第</a:t>
            </a:r>
            <a:r>
              <a:rPr 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Text Box 2"/>
          <p:cNvSpPr txBox="1"/>
          <p:nvPr/>
        </p:nvSpPr>
        <p:spPr>
          <a:xfrm>
            <a:off x="1600200" y="1468438"/>
            <a:ext cx="51054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67</a:t>
            </a:r>
            <a:r>
              <a:rPr lang="zh-CN" altLang="en-US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25</a:t>
            </a:r>
            <a:r>
              <a:rPr lang="zh-CN" altLang="en-US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</a:t>
            </a:r>
            <a:r>
              <a:rPr lang="zh-CN" altLang="en-US" sz="5400" b="1">
                <a:solidFill>
                  <a:srgbClr val="FF3300"/>
                </a:solidFill>
                <a:latin typeface="Arial" panose="020B0604020202020204" pitchFamily="34" charset="0"/>
                <a:ea typeface="华文新魏" panose="02010800040101010101" charset="-122"/>
              </a:rPr>
              <a:t>＝</a:t>
            </a:r>
            <a:endParaRPr lang="zh-CN" altLang="en-US" sz="5400" b="1">
              <a:solidFill>
                <a:srgbClr val="FF3300"/>
              </a:solidFill>
              <a:latin typeface="Arial" panose="020B0604020202020204" pitchFamily="34" charset="0"/>
              <a:ea typeface="华文新魏" panose="02010800040101010101" charset="-122"/>
            </a:endParaRPr>
          </a:p>
        </p:txBody>
      </p:sp>
      <p:pic>
        <p:nvPicPr>
          <p:cNvPr id="11" name="Picture 4" descr="女孩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913" y="4144963"/>
            <a:ext cx="1700212" cy="229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Text Box 8"/>
          <p:cNvSpPr txBox="1"/>
          <p:nvPr/>
        </p:nvSpPr>
        <p:spPr>
          <a:xfrm>
            <a:off x="3552825" y="2470150"/>
            <a:ext cx="24384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华文新魏" panose="02010800040101010101" charset="-122"/>
                <a:ea typeface="华文新魏" panose="02010800040101010101" charset="-122"/>
              </a:rPr>
              <a:t>  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6 7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 Box 9"/>
          <p:cNvSpPr txBox="1"/>
          <p:nvPr/>
        </p:nvSpPr>
        <p:spPr>
          <a:xfrm>
            <a:off x="3187700" y="3190875"/>
            <a:ext cx="2647950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－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2 5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 Box 10"/>
          <p:cNvSpPr txBox="1"/>
          <p:nvPr/>
        </p:nvSpPr>
        <p:spPr>
          <a:xfrm>
            <a:off x="3211513" y="4537075"/>
            <a:ext cx="301307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＋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2 8  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Line 11"/>
          <p:cNvSpPr/>
          <p:nvPr/>
        </p:nvSpPr>
        <p:spPr>
          <a:xfrm>
            <a:off x="3517900" y="3944938"/>
            <a:ext cx="2438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9" name="Line 12"/>
          <p:cNvSpPr/>
          <p:nvPr/>
        </p:nvSpPr>
        <p:spPr>
          <a:xfrm>
            <a:off x="3397250" y="5292725"/>
            <a:ext cx="2438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" name="Text Box 14"/>
          <p:cNvSpPr txBox="1"/>
          <p:nvPr/>
        </p:nvSpPr>
        <p:spPr>
          <a:xfrm>
            <a:off x="3313113" y="3906838"/>
            <a:ext cx="2438400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4 2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05375" y="5337175"/>
            <a:ext cx="760413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zh-CN" altLang="en-US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22963" y="1493838"/>
            <a:ext cx="1722437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（人）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401" name="文本框 17410"/>
          <p:cNvSpPr txBox="1"/>
          <p:nvPr/>
        </p:nvSpPr>
        <p:spPr>
          <a:xfrm>
            <a:off x="120650" y="633413"/>
            <a:ext cx="6351588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latin typeface="Arial" panose="020B0604020202020204" pitchFamily="34" charset="0"/>
                <a:ea typeface="华文新魏" panose="02010800040101010101" charset="-122"/>
              </a:rPr>
              <a:t>现在车上有多少人？</a:t>
            </a:r>
            <a:endParaRPr lang="zh-CN" altLang="en-US" sz="5400" b="1">
              <a:latin typeface="Arial" panose="020B0604020202020204" pitchFamily="34" charset="0"/>
              <a:ea typeface="华文新魏" panose="02010800040101010101" charset="-122"/>
            </a:endParaRPr>
          </a:p>
        </p:txBody>
      </p:sp>
      <p:grpSp>
        <p:nvGrpSpPr>
          <p:cNvPr id="2" name="组合 8206"/>
          <p:cNvGrpSpPr/>
          <p:nvPr/>
        </p:nvGrpSpPr>
        <p:grpSpPr>
          <a:xfrm flipH="1">
            <a:off x="1169988" y="2481263"/>
            <a:ext cx="1941512" cy="2255837"/>
            <a:chOff x="-185" y="0"/>
            <a:chExt cx="1193" cy="1440"/>
          </a:xfrm>
        </p:grpSpPr>
        <p:sp>
          <p:nvSpPr>
            <p:cNvPr id="16403" name="云形标注 8207"/>
            <p:cNvSpPr/>
            <p:nvPr/>
          </p:nvSpPr>
          <p:spPr>
            <a:xfrm flipH="1">
              <a:off x="0" y="0"/>
              <a:ext cx="1008" cy="1440"/>
            </a:xfrm>
            <a:prstGeom prst="cloudCallout">
              <a:avLst>
                <a:gd name="adj1" fmla="val -51412"/>
                <a:gd name="adj2" fmla="val 34375"/>
              </a:avLst>
            </a:prstGeom>
            <a:solidFill>
              <a:schemeClr val="accent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>
                <a:spcBef>
                  <a:spcPct val="50000"/>
                </a:spcBef>
              </a:pPr>
              <a:endParaRPr lang="zh-CN" altLang="en-US" sz="5400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  <p:sp>
          <p:nvSpPr>
            <p:cNvPr id="16404" name="文本框 8208"/>
            <p:cNvSpPr txBox="1"/>
            <p:nvPr/>
          </p:nvSpPr>
          <p:spPr>
            <a:xfrm>
              <a:off x="-185" y="394"/>
              <a:ext cx="1104" cy="5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2800">
                  <a:latin typeface="Arial" panose="020B0604020202020204" pitchFamily="34" charset="0"/>
                  <a:ea typeface="隶书" panose="02010509060101010101" charset="-122"/>
                </a:rPr>
                <a:t>也可以</a:t>
              </a:r>
              <a:endParaRPr lang="zh-CN" altLang="en-US" sz="2800">
                <a:latin typeface="Arial" panose="020B0604020202020204" pitchFamily="34" charset="0"/>
                <a:ea typeface="隶书" panose="02010509060101010101" charset="-122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2800">
                  <a:latin typeface="Arial" panose="020B0604020202020204" pitchFamily="34" charset="0"/>
                  <a:ea typeface="隶书" panose="02010509060101010101" charset="-122"/>
                </a:rPr>
                <a:t>这样算</a:t>
              </a:r>
              <a:endParaRPr lang="zh-CN" altLang="en-US" sz="2800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</p:grpSp>
      <p:sp>
        <p:nvSpPr>
          <p:cNvPr id="3" name="文本框 9220"/>
          <p:cNvSpPr txBox="1"/>
          <p:nvPr/>
        </p:nvSpPr>
        <p:spPr>
          <a:xfrm>
            <a:off x="4678363" y="4930775"/>
            <a:ext cx="381000" cy="398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21"/>
          <p:cNvSpPr txBox="1"/>
          <p:nvPr/>
        </p:nvSpPr>
        <p:spPr>
          <a:xfrm>
            <a:off x="4256088" y="5367338"/>
            <a:ext cx="7588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1" grpId="0"/>
      <p:bldP spid="23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27"/>
          <p:cNvSpPr txBox="1"/>
          <p:nvPr/>
        </p:nvSpPr>
        <p:spPr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微课（课件）名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2" name="文本框 5"/>
          <p:cNvSpPr txBox="1"/>
          <p:nvPr/>
        </p:nvSpPr>
        <p:spPr>
          <a:xfrm>
            <a:off x="5410200" y="104775"/>
            <a:ext cx="362585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人教版本二年级第上册第二单元第</a:t>
            </a:r>
            <a:r>
              <a:rPr 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文本框 23554"/>
          <p:cNvSpPr txBox="1"/>
          <p:nvPr/>
        </p:nvSpPr>
        <p:spPr>
          <a:xfrm>
            <a:off x="441325" y="1733233"/>
            <a:ext cx="3733800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76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34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6" name="文本框 23555"/>
          <p:cNvSpPr txBox="1"/>
          <p:nvPr/>
        </p:nvSpPr>
        <p:spPr>
          <a:xfrm>
            <a:off x="4840288" y="1741488"/>
            <a:ext cx="3962400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78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39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23556"/>
          <p:cNvSpPr txBox="1"/>
          <p:nvPr/>
        </p:nvSpPr>
        <p:spPr>
          <a:xfrm>
            <a:off x="7655243" y="1599883"/>
            <a:ext cx="126841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93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23557"/>
          <p:cNvSpPr txBox="1"/>
          <p:nvPr/>
        </p:nvSpPr>
        <p:spPr>
          <a:xfrm>
            <a:off x="3282950" y="1636395"/>
            <a:ext cx="16002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23558"/>
          <p:cNvSpPr txBox="1"/>
          <p:nvPr/>
        </p:nvSpPr>
        <p:spPr>
          <a:xfrm>
            <a:off x="2228850" y="3406458"/>
            <a:ext cx="381000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23559"/>
          <p:cNvSpPr txBox="1"/>
          <p:nvPr/>
        </p:nvSpPr>
        <p:spPr>
          <a:xfrm>
            <a:off x="1276350" y="2584133"/>
            <a:ext cx="2438400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7 6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23560"/>
          <p:cNvSpPr txBox="1"/>
          <p:nvPr/>
        </p:nvSpPr>
        <p:spPr>
          <a:xfrm>
            <a:off x="512763" y="3146108"/>
            <a:ext cx="29114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3 4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23561"/>
          <p:cNvSpPr txBox="1"/>
          <p:nvPr/>
        </p:nvSpPr>
        <p:spPr>
          <a:xfrm>
            <a:off x="1752600" y="3817620"/>
            <a:ext cx="9906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9 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23562"/>
          <p:cNvSpPr txBox="1"/>
          <p:nvPr/>
        </p:nvSpPr>
        <p:spPr>
          <a:xfrm>
            <a:off x="1485900" y="5116195"/>
            <a:ext cx="11430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 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23563"/>
          <p:cNvSpPr txBox="1"/>
          <p:nvPr/>
        </p:nvSpPr>
        <p:spPr>
          <a:xfrm>
            <a:off x="1546225" y="4444683"/>
            <a:ext cx="15065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2 0      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直接连接符 19"/>
          <p:cNvSpPr/>
          <p:nvPr/>
        </p:nvSpPr>
        <p:spPr>
          <a:xfrm>
            <a:off x="1438275" y="3757295"/>
            <a:ext cx="165893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" name="直接连接符 20"/>
          <p:cNvSpPr/>
          <p:nvPr/>
        </p:nvSpPr>
        <p:spPr>
          <a:xfrm flipV="1">
            <a:off x="1463675" y="5146358"/>
            <a:ext cx="16573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2" name="文本框 23566"/>
          <p:cNvSpPr txBox="1"/>
          <p:nvPr/>
        </p:nvSpPr>
        <p:spPr>
          <a:xfrm>
            <a:off x="2540000" y="3782695"/>
            <a:ext cx="762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3567"/>
          <p:cNvSpPr txBox="1"/>
          <p:nvPr/>
        </p:nvSpPr>
        <p:spPr>
          <a:xfrm>
            <a:off x="2533650" y="5100320"/>
            <a:ext cx="762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23568"/>
          <p:cNvSpPr txBox="1"/>
          <p:nvPr/>
        </p:nvSpPr>
        <p:spPr>
          <a:xfrm>
            <a:off x="5559425" y="2636520"/>
            <a:ext cx="1700213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7 8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3569"/>
          <p:cNvSpPr txBox="1"/>
          <p:nvPr/>
        </p:nvSpPr>
        <p:spPr>
          <a:xfrm>
            <a:off x="5330825" y="3136583"/>
            <a:ext cx="17526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2 4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3570"/>
          <p:cNvSpPr txBox="1"/>
          <p:nvPr/>
        </p:nvSpPr>
        <p:spPr>
          <a:xfrm>
            <a:off x="5645150" y="3885883"/>
            <a:ext cx="9906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直接连接符 27"/>
          <p:cNvSpPr/>
          <p:nvPr/>
        </p:nvSpPr>
        <p:spPr>
          <a:xfrm>
            <a:off x="5688013" y="3822383"/>
            <a:ext cx="17668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9" name="直接连接符 28"/>
          <p:cNvSpPr/>
          <p:nvPr/>
        </p:nvSpPr>
        <p:spPr>
          <a:xfrm flipV="1">
            <a:off x="5516563" y="5197158"/>
            <a:ext cx="2017712" cy="31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0" name="文本框 23574"/>
          <p:cNvSpPr txBox="1"/>
          <p:nvPr/>
        </p:nvSpPr>
        <p:spPr>
          <a:xfrm>
            <a:off x="6626225" y="3874770"/>
            <a:ext cx="762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文本框 23575"/>
          <p:cNvSpPr txBox="1"/>
          <p:nvPr/>
        </p:nvSpPr>
        <p:spPr>
          <a:xfrm>
            <a:off x="6681788" y="5181283"/>
            <a:ext cx="762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23578"/>
          <p:cNvSpPr txBox="1"/>
          <p:nvPr/>
        </p:nvSpPr>
        <p:spPr>
          <a:xfrm>
            <a:off x="5651500" y="4538345"/>
            <a:ext cx="1547813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+ 3 9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文本框 23579"/>
          <p:cNvSpPr txBox="1"/>
          <p:nvPr/>
        </p:nvSpPr>
        <p:spPr>
          <a:xfrm>
            <a:off x="6170613" y="5197158"/>
            <a:ext cx="762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23558"/>
          <p:cNvSpPr txBox="1"/>
          <p:nvPr/>
        </p:nvSpPr>
        <p:spPr>
          <a:xfrm>
            <a:off x="6397625" y="4881245"/>
            <a:ext cx="381000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39" name="Text Box 13"/>
          <p:cNvSpPr txBox="1"/>
          <p:nvPr/>
        </p:nvSpPr>
        <p:spPr>
          <a:xfrm>
            <a:off x="368300" y="706438"/>
            <a:ext cx="1917700" cy="646112"/>
          </a:xfrm>
          <a:prstGeom prst="rect">
            <a:avLst/>
          </a:prstGeom>
          <a:solidFill>
            <a:srgbClr val="FFC000"/>
          </a:solidFill>
          <a:ln w="69850" cap="flat" cmpd="thickThin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试一试：</a:t>
            </a:r>
            <a:endParaRPr lang="zh-CN" altLang="en-US" sz="36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4" grpId="0"/>
      <p:bldP spid="35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8FAEF"/>
              </a:clrFrom>
              <a:clrTo>
                <a:srgbClr val="F8FA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3" y="1881188"/>
            <a:ext cx="7573962" cy="871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Pictur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8FAEF"/>
              </a:clrFrom>
              <a:clrTo>
                <a:srgbClr val="F8FA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525" y="4689475"/>
            <a:ext cx="7526338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0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8FAEF"/>
              </a:clrFrom>
              <a:clrTo>
                <a:srgbClr val="F8FA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3" y="3281363"/>
            <a:ext cx="7643812" cy="836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1" name="文本框 5"/>
          <p:cNvSpPr txBox="1"/>
          <p:nvPr/>
        </p:nvSpPr>
        <p:spPr>
          <a:xfrm>
            <a:off x="5414963" y="104775"/>
            <a:ext cx="362108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人教版本二年级第上册第二单元第</a:t>
            </a:r>
            <a:r>
              <a:rPr 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2" name="Text Box 13"/>
          <p:cNvSpPr txBox="1"/>
          <p:nvPr/>
        </p:nvSpPr>
        <p:spPr>
          <a:xfrm>
            <a:off x="368300" y="706438"/>
            <a:ext cx="1917700" cy="646112"/>
          </a:xfrm>
          <a:prstGeom prst="rect">
            <a:avLst/>
          </a:prstGeom>
          <a:solidFill>
            <a:srgbClr val="FFC000"/>
          </a:solidFill>
          <a:ln w="69850" cap="flat" cmpd="thickThin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做一做：</a:t>
            </a:r>
            <a:endParaRPr lang="zh-CN" altLang="en-US" sz="36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矩形 27653"/>
          <p:cNvSpPr>
            <a:spLocks noTextEdit="1"/>
          </p:cNvSpPr>
          <p:nvPr/>
        </p:nvSpPr>
        <p:spPr>
          <a:xfrm>
            <a:off x="1196975" y="2244725"/>
            <a:ext cx="6526213" cy="149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1800" b="1">
                <a:ln w="127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33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今天你有什么收获？</a:t>
            </a:r>
            <a:endParaRPr lang="zh-CN" altLang="en-US" sz="1800" b="1"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330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9463" name="文本框 5"/>
          <p:cNvSpPr txBox="1"/>
          <p:nvPr/>
        </p:nvSpPr>
        <p:spPr>
          <a:xfrm>
            <a:off x="5414963" y="104775"/>
            <a:ext cx="3621087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人教版本二年级第上册第二单元第</a:t>
            </a:r>
            <a:r>
              <a:rPr 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317" y="193675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524375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9588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4" name="Text Box 56"/>
          <p:cNvSpPr txBox="1"/>
          <p:nvPr/>
        </p:nvSpPr>
        <p:spPr>
          <a:xfrm>
            <a:off x="360363" y="6202363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3"/>
          <p:cNvSpPr txBox="1"/>
          <p:nvPr/>
        </p:nvSpPr>
        <p:spPr>
          <a:xfrm>
            <a:off x="2266119" y="2456350"/>
            <a:ext cx="541686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zh-CN" altLang="en-US" sz="8800" kern="1200" cap="all" spc="0" normalizeH="0" baseline="0" noProof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方正综艺简体" pitchFamily="2" charset="-122"/>
                <a:ea typeface="方正综艺简体" pitchFamily="2" charset="-122"/>
                <a:cs typeface="+mn-cs"/>
              </a:rPr>
              <a:t>谢谢</a:t>
            </a:r>
            <a:r>
              <a:rPr kumimoji="0" lang="zh-CN" altLang="en-US" sz="6600" kern="1200" cap="all" spc="0" normalizeH="0" baseline="0" noProof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方正综艺简体" pitchFamily="2" charset="-122"/>
                <a:ea typeface="方正综艺简体" pitchFamily="2" charset="-122"/>
                <a:cs typeface="+mn-cs"/>
              </a:rPr>
              <a:t>使用</a:t>
            </a:r>
            <a:r>
              <a:rPr kumimoji="0" lang="zh-CN" altLang="en-US" sz="8800" kern="1200" cap="all" spc="0" normalizeH="0" baseline="0" noProof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方正综艺简体" pitchFamily="2" charset="-122"/>
                <a:ea typeface="方正综艺简体" pitchFamily="2" charset="-122"/>
                <a:cs typeface="+mn-cs"/>
              </a:rPr>
              <a:t>！</a:t>
            </a:r>
            <a:endParaRPr kumimoji="0" lang="zh-CN" altLang="en-US" sz="8800" kern="1200" cap="all" spc="0" normalizeH="0" baseline="0" noProof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bg1"/>
              </a:solidFill>
              <a:effectLst>
                <a:reflection blurRad="12700" stA="50000" endPos="50000" dist="76200" dir="5400000" sy="-100000" rotWithShape="0"/>
              </a:effectLst>
              <a:latin typeface="方正综艺简体" pitchFamily="2" charset="-122"/>
              <a:ea typeface="方正综艺简体" pitchFamily="2" charset="-122"/>
              <a:cs typeface="+mn-cs"/>
            </a:endParaRPr>
          </a:p>
        </p:txBody>
      </p:sp>
      <p:pic>
        <p:nvPicPr>
          <p:cNvPr id="5127" name="Picture 52" descr="water"/>
          <p:cNvPicPr>
            <a:picLocks noChangeAspect="1"/>
          </p:cNvPicPr>
          <p:nvPr/>
        </p:nvPicPr>
        <p:blipFill>
          <a:blip r:embed="rId1"/>
          <a:srcRect l="22409" t="16374" b="27486"/>
          <a:stretch>
            <a:fillRect/>
          </a:stretch>
        </p:blipFill>
        <p:spPr>
          <a:xfrm rot="786797">
            <a:off x="7084060" y="11113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Picture 52" descr="water"/>
          <p:cNvPicPr>
            <a:picLocks noChangeAspect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>
          <a:xfrm>
            <a:off x="209550" y="4791075"/>
            <a:ext cx="2157730" cy="178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547600" y="102235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4098"/>
          <p:cNvSpPr>
            <a:spLocks noChangeArrowheads="1" noChangeShapeType="1" noTextEdit="1"/>
          </p:cNvSpPr>
          <p:nvPr/>
        </p:nvSpPr>
        <p:spPr bwMode="auto">
          <a:xfrm>
            <a:off x="1336040" y="1386205"/>
            <a:ext cx="6257925" cy="141478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0" cap="none" spc="0" normalizeH="0" baseline="0" noProof="0">
                <a:ln w="12700">
                  <a:solidFill>
                    <a:schemeClr val="tx1"/>
                  </a:solidFill>
                  <a:round/>
                </a:ln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charset="-122"/>
                <a:cs typeface="+mn-cs"/>
              </a:rPr>
              <a:t>连加、连减和加减混合</a:t>
            </a:r>
            <a:endParaRPr kumimoji="0" lang="zh-CN" altLang="en-US" sz="1800" b="1" i="0" u="none" strike="noStrike" kern="10" cap="none" spc="0" normalizeH="0" baseline="0" noProof="0">
              <a:ln w="12700">
                <a:solidFill>
                  <a:schemeClr val="tx1"/>
                </a:solidFill>
                <a:round/>
              </a:ln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ea typeface="隶书" panose="02010509060101010101" charset="-122"/>
              <a:cs typeface="+mn-cs"/>
            </a:endParaRPr>
          </a:p>
        </p:txBody>
      </p:sp>
      <p:grpSp>
        <p:nvGrpSpPr>
          <p:cNvPr id="6152" name="组合 48"/>
          <p:cNvGrpSpPr/>
          <p:nvPr/>
        </p:nvGrpSpPr>
        <p:grpSpPr>
          <a:xfrm>
            <a:off x="6269038" y="3852545"/>
            <a:ext cx="2105025" cy="841375"/>
            <a:chOff x="6277668" y="3815788"/>
            <a:chExt cx="2310384" cy="828601"/>
          </a:xfrm>
        </p:grpSpPr>
        <p:pic>
          <p:nvPicPr>
            <p:cNvPr id="6153" name="图片 36" descr="u=2938166344,2102876327&amp;fm=27&amp;gp=0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280785" y="3815788"/>
              <a:ext cx="2137791" cy="828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4" name="TextBox 38"/>
            <p:cNvSpPr txBox="1"/>
            <p:nvPr/>
          </p:nvSpPr>
          <p:spPr>
            <a:xfrm>
              <a:off x="6277668" y="3889249"/>
              <a:ext cx="2310384" cy="635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  <a:hlinkClick r:id="rId2" action="ppaction://hlinksldjump"/>
                </a:rPr>
                <a:t>加减混合</a:t>
              </a:r>
              <a:endParaRPr lang="zh-CN" altLang="en-US" sz="3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155" name="组合 46"/>
          <p:cNvGrpSpPr/>
          <p:nvPr/>
        </p:nvGrpSpPr>
        <p:grpSpPr>
          <a:xfrm>
            <a:off x="1038225" y="3886200"/>
            <a:ext cx="1781175" cy="733425"/>
            <a:chOff x="446913" y="3760924"/>
            <a:chExt cx="2264797" cy="828601"/>
          </a:xfrm>
        </p:grpSpPr>
        <p:pic>
          <p:nvPicPr>
            <p:cNvPr id="6156" name="图片 33" descr="u=2938166344,2102876327&amp;fm=27&amp;gp=0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913" y="3760924"/>
              <a:ext cx="2137791" cy="828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7" name="TextBox 44"/>
            <p:cNvSpPr txBox="1"/>
            <p:nvPr/>
          </p:nvSpPr>
          <p:spPr>
            <a:xfrm>
              <a:off x="602494" y="3776673"/>
              <a:ext cx="2109216" cy="7984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  <a:hlinkClick r:id="rId3" action="ppaction://hlinksldjump"/>
                </a:rPr>
                <a:t>连 加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158" name="组合 47"/>
          <p:cNvGrpSpPr/>
          <p:nvPr/>
        </p:nvGrpSpPr>
        <p:grpSpPr>
          <a:xfrm>
            <a:off x="3587433" y="3937000"/>
            <a:ext cx="1814512" cy="742950"/>
            <a:chOff x="3525393" y="3793915"/>
            <a:chExt cx="2137791" cy="838282"/>
          </a:xfrm>
        </p:grpSpPr>
        <p:pic>
          <p:nvPicPr>
            <p:cNvPr id="6159" name="图片 35" descr="u=2938166344,2102876327&amp;fm=27&amp;gp=0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25393" y="3803596"/>
              <a:ext cx="2137791" cy="828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0" name="TextBox 45"/>
            <p:cNvSpPr txBox="1"/>
            <p:nvPr/>
          </p:nvSpPr>
          <p:spPr>
            <a:xfrm>
              <a:off x="3646655" y="3793915"/>
              <a:ext cx="1769516" cy="7981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  <a:hlinkClick r:id="rId4" action="ppaction://hlinksldjump"/>
                </a:rPr>
                <a:t>连 减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121"/>
          <p:cNvGraphicFramePr>
            <a:graphicFrameLocks noGrp="1"/>
          </p:cNvGraphicFramePr>
          <p:nvPr/>
        </p:nvGraphicFramePr>
        <p:xfrm>
          <a:off x="1417638" y="3848100"/>
          <a:ext cx="6096000" cy="103663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518319"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第一组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marT="45734" marB="45734" vert="horz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第二组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marT="45734" marB="45734"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第三组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marT="45734" marB="45734"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319"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28</a:t>
                      </a: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个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marT="45734" marB="45734" vert="horz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34</a:t>
                      </a: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个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marT="45734" marB="45734"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23</a:t>
                      </a: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个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marT="45734" marB="45734"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89" name="Picture 12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12395"/>
            <a:ext cx="7068820" cy="36087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6160"/>
          <p:cNvGrpSpPr/>
          <p:nvPr/>
        </p:nvGrpSpPr>
        <p:grpSpPr>
          <a:xfrm>
            <a:off x="2813050" y="5010150"/>
            <a:ext cx="3808413" cy="1038225"/>
            <a:chOff x="-44" y="-129"/>
            <a:chExt cx="3456" cy="917"/>
          </a:xfrm>
        </p:grpSpPr>
        <p:sp>
          <p:nvSpPr>
            <p:cNvPr id="7191" name="云形标注 6161"/>
            <p:cNvSpPr/>
            <p:nvPr/>
          </p:nvSpPr>
          <p:spPr>
            <a:xfrm flipH="1">
              <a:off x="-44" y="-129"/>
              <a:ext cx="3279" cy="917"/>
            </a:xfrm>
            <a:prstGeom prst="cloudCallout">
              <a:avLst>
                <a:gd name="adj1" fmla="val -89074"/>
                <a:gd name="adj2" fmla="val 1889"/>
              </a:avLst>
            </a:prstGeom>
            <a:solidFill>
              <a:schemeClr val="accent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>
                <a:spcBef>
                  <a:spcPct val="50000"/>
                </a:spcBef>
              </a:pPr>
              <a:endParaRPr lang="zh-CN" altLang="en-US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  <p:sp>
          <p:nvSpPr>
            <p:cNvPr id="7192" name="文本框 6162"/>
            <p:cNvSpPr txBox="1"/>
            <p:nvPr/>
          </p:nvSpPr>
          <p:spPr>
            <a:xfrm>
              <a:off x="-19" y="144"/>
              <a:ext cx="3431" cy="4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Arial" panose="020B0604020202020204" pitchFamily="34" charset="0"/>
                  <a:ea typeface="隶书" panose="02010509060101010101" charset="-122"/>
                </a:rPr>
                <a:t>一共摘了多少个西瓜？</a:t>
              </a:r>
              <a:endParaRPr lang="zh-CN" altLang="en-US" sz="2800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</p:grpSp>
      <p:pic>
        <p:nvPicPr>
          <p:cNvPr id="7193" name="Picture 128" descr="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4303" y="4610100"/>
            <a:ext cx="1268412" cy="1941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2"/>
          <p:cNvGraphicFramePr>
            <a:graphicFrameLocks noGrp="1"/>
          </p:cNvGraphicFramePr>
          <p:nvPr/>
        </p:nvGraphicFramePr>
        <p:xfrm>
          <a:off x="1387475" y="788988"/>
          <a:ext cx="6233160" cy="1059266"/>
        </p:xfrm>
        <a:graphic>
          <a:graphicData uri="http://schemas.openxmlformats.org/drawingml/2006/table">
            <a:tbl>
              <a:tblPr/>
              <a:tblGrid>
                <a:gridCol w="2077720"/>
                <a:gridCol w="2077720"/>
                <a:gridCol w="2077720"/>
              </a:tblGrid>
              <a:tr h="510454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第一组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vert="horz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第二组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第三组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106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28</a:t>
                      </a: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个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vert="horz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34</a:t>
                      </a: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个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23</a:t>
                      </a: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隶书" panose="02010509060101010101" charset="-122"/>
                          <a:ea typeface="隶书" panose="02010509060101010101" charset="-122"/>
                        </a:rPr>
                        <a:t>个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16"/>
          <p:cNvSpPr txBox="1"/>
          <p:nvPr/>
        </p:nvSpPr>
        <p:spPr>
          <a:xfrm>
            <a:off x="1425575" y="2127250"/>
            <a:ext cx="5294313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34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17"/>
          <p:cNvSpPr txBox="1"/>
          <p:nvPr/>
        </p:nvSpPr>
        <p:spPr>
          <a:xfrm>
            <a:off x="5749925" y="2043113"/>
            <a:ext cx="19812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（个）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17" name="Line 20"/>
          <p:cNvSpPr/>
          <p:nvPr/>
        </p:nvSpPr>
        <p:spPr>
          <a:xfrm>
            <a:off x="1689100" y="4821238"/>
            <a:ext cx="1963738" cy="111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219" name="Text Box 22"/>
          <p:cNvSpPr txBox="1"/>
          <p:nvPr/>
        </p:nvSpPr>
        <p:spPr>
          <a:xfrm>
            <a:off x="4314825" y="3049588"/>
            <a:ext cx="2568575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华文新魏" panose="02010800040101010101" charset="-122"/>
                <a:ea typeface="华文新魏" panose="02010800040101010101" charset="-122"/>
              </a:rPr>
              <a:t>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6 2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20" name="Line 23"/>
          <p:cNvSpPr/>
          <p:nvPr/>
        </p:nvSpPr>
        <p:spPr>
          <a:xfrm>
            <a:off x="4286250" y="4806950"/>
            <a:ext cx="1879600" cy="111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" name="文本框 8197"/>
          <p:cNvSpPr txBox="1"/>
          <p:nvPr/>
        </p:nvSpPr>
        <p:spPr>
          <a:xfrm>
            <a:off x="1690688" y="3109913"/>
            <a:ext cx="24384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>
                <a:latin typeface="华文新魏" panose="02010800040101010101" charset="-122"/>
                <a:ea typeface="华文新魏" panose="02010800040101010101" charset="-122"/>
              </a:rPr>
              <a:t>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2 8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8197"/>
          <p:cNvSpPr txBox="1"/>
          <p:nvPr/>
        </p:nvSpPr>
        <p:spPr>
          <a:xfrm>
            <a:off x="1557338" y="3924300"/>
            <a:ext cx="2438400" cy="920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>
                <a:latin typeface="黑体" panose="02010609060101010101" pitchFamily="49" charset="-122"/>
                <a:ea typeface="黑体" panose="02010609060101010101" pitchFamily="49" charset="-122"/>
              </a:rPr>
              <a:t>+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3 4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8197"/>
          <p:cNvSpPr txBox="1"/>
          <p:nvPr/>
        </p:nvSpPr>
        <p:spPr>
          <a:xfrm>
            <a:off x="2925763" y="4906963"/>
            <a:ext cx="7270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8197"/>
          <p:cNvSpPr txBox="1"/>
          <p:nvPr/>
        </p:nvSpPr>
        <p:spPr>
          <a:xfrm>
            <a:off x="2566988" y="4471988"/>
            <a:ext cx="72548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8197"/>
          <p:cNvSpPr txBox="1"/>
          <p:nvPr/>
        </p:nvSpPr>
        <p:spPr>
          <a:xfrm>
            <a:off x="2252028" y="4912995"/>
            <a:ext cx="727075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 Box 22"/>
          <p:cNvSpPr txBox="1"/>
          <p:nvPr/>
        </p:nvSpPr>
        <p:spPr>
          <a:xfrm>
            <a:off x="4229100" y="3883025"/>
            <a:ext cx="256857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华文新魏" panose="02010800040101010101" charset="-122"/>
                <a:ea typeface="华文新魏" panose="02010800040101010101" charset="-122"/>
              </a:rPr>
              <a:t>+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2 3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 Box 22"/>
          <p:cNvSpPr txBox="1"/>
          <p:nvPr/>
        </p:nvSpPr>
        <p:spPr>
          <a:xfrm>
            <a:off x="5489575" y="4819650"/>
            <a:ext cx="1006475" cy="82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 Box 22"/>
          <p:cNvSpPr txBox="1"/>
          <p:nvPr/>
        </p:nvSpPr>
        <p:spPr>
          <a:xfrm>
            <a:off x="4319588" y="4802188"/>
            <a:ext cx="11461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华文新魏" panose="02010800040101010101" charset="-122"/>
                <a:ea typeface="华文新魏" panose="02010800040101010101" charset="-122"/>
              </a:rPr>
              <a:t>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8 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219" grpId="0"/>
      <p:bldP spid="13" grpId="0"/>
      <p:bldP spid="7" grpId="0"/>
      <p:bldP spid="12" grpId="0"/>
      <p:bldP spid="14" grpId="0"/>
      <p:bldP spid="15" grpId="0"/>
      <p:bldP spid="16" grpId="1"/>
      <p:bldP spid="17" grpId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文本框 8193"/>
          <p:cNvSpPr txBox="1"/>
          <p:nvPr/>
        </p:nvSpPr>
        <p:spPr>
          <a:xfrm>
            <a:off x="1362075" y="915988"/>
            <a:ext cx="4429125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34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8194"/>
          <p:cNvSpPr txBox="1"/>
          <p:nvPr/>
        </p:nvSpPr>
        <p:spPr>
          <a:xfrm>
            <a:off x="5672138" y="892175"/>
            <a:ext cx="2801937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（个）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 descr="3"/>
          <p:cNvPicPr>
            <a:picLocks noChangeAspect="1"/>
          </p:cNvPicPr>
          <p:nvPr/>
        </p:nvPicPr>
        <p:blipFill>
          <a:blip r:embed="rId1">
            <a:lum bright="-6000" contrast="24000"/>
          </a:blip>
          <a:stretch>
            <a:fillRect/>
          </a:stretch>
        </p:blipFill>
        <p:spPr>
          <a:xfrm>
            <a:off x="7046913" y="3876675"/>
            <a:ext cx="1925637" cy="2647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8196"/>
          <p:cNvSpPr txBox="1"/>
          <p:nvPr/>
        </p:nvSpPr>
        <p:spPr>
          <a:xfrm>
            <a:off x="3786188" y="3114675"/>
            <a:ext cx="3810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8197"/>
          <p:cNvSpPr txBox="1"/>
          <p:nvPr/>
        </p:nvSpPr>
        <p:spPr>
          <a:xfrm>
            <a:off x="2898775" y="2063750"/>
            <a:ext cx="243840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>
                <a:latin typeface="华文新魏" panose="02010800040101010101" charset="-122"/>
                <a:ea typeface="华文新魏" panose="02010800040101010101" charset="-122"/>
              </a:rPr>
              <a:t>  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2 8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8198"/>
          <p:cNvSpPr txBox="1"/>
          <p:nvPr/>
        </p:nvSpPr>
        <p:spPr>
          <a:xfrm>
            <a:off x="1673225" y="2759075"/>
            <a:ext cx="3014663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>
                <a:latin typeface="华文新魏" panose="02010800040101010101" charset="-122"/>
                <a:ea typeface="华文新魏" panose="02010800040101010101" charset="-122"/>
              </a:rPr>
              <a:t>   ＋ 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8199"/>
          <p:cNvSpPr txBox="1"/>
          <p:nvPr/>
        </p:nvSpPr>
        <p:spPr>
          <a:xfrm>
            <a:off x="3462338" y="3521075"/>
            <a:ext cx="99060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8200"/>
          <p:cNvSpPr txBox="1"/>
          <p:nvPr/>
        </p:nvSpPr>
        <p:spPr>
          <a:xfrm>
            <a:off x="3493135" y="5122863"/>
            <a:ext cx="11430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8201"/>
          <p:cNvSpPr txBox="1"/>
          <p:nvPr/>
        </p:nvSpPr>
        <p:spPr>
          <a:xfrm>
            <a:off x="2520950" y="4349750"/>
            <a:ext cx="2657475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>
                <a:latin typeface="华文新魏" panose="02010800040101010101" charset="-122"/>
                <a:ea typeface="华文新魏" panose="02010800040101010101" charset="-122"/>
              </a:rPr>
              <a:t>＋ 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2 3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直接连接符 17"/>
          <p:cNvSpPr/>
          <p:nvPr/>
        </p:nvSpPr>
        <p:spPr>
          <a:xfrm>
            <a:off x="2606675" y="3617913"/>
            <a:ext cx="243840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9" name="直接连接符 18"/>
          <p:cNvSpPr/>
          <p:nvPr/>
        </p:nvSpPr>
        <p:spPr>
          <a:xfrm>
            <a:off x="2520950" y="5160963"/>
            <a:ext cx="2438400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0" name="文本框 8204"/>
          <p:cNvSpPr txBox="1"/>
          <p:nvPr/>
        </p:nvSpPr>
        <p:spPr>
          <a:xfrm flipH="1">
            <a:off x="4160838" y="3521075"/>
            <a:ext cx="63500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8205"/>
          <p:cNvSpPr txBox="1"/>
          <p:nvPr/>
        </p:nvSpPr>
        <p:spPr>
          <a:xfrm>
            <a:off x="4197350" y="5122863"/>
            <a:ext cx="7620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8206"/>
          <p:cNvGrpSpPr/>
          <p:nvPr/>
        </p:nvGrpSpPr>
        <p:grpSpPr>
          <a:xfrm>
            <a:off x="6046788" y="2063750"/>
            <a:ext cx="1981200" cy="2286000"/>
            <a:chOff x="0" y="0"/>
            <a:chExt cx="1248" cy="1440"/>
          </a:xfrm>
        </p:grpSpPr>
        <p:sp>
          <p:nvSpPr>
            <p:cNvPr id="9237" name="云形标注 8207"/>
            <p:cNvSpPr/>
            <p:nvPr/>
          </p:nvSpPr>
          <p:spPr>
            <a:xfrm flipH="1">
              <a:off x="0" y="0"/>
              <a:ext cx="1008" cy="1440"/>
            </a:xfrm>
            <a:prstGeom prst="cloudCallout">
              <a:avLst>
                <a:gd name="adj1" fmla="val -76014"/>
                <a:gd name="adj2" fmla="val 46111"/>
              </a:avLst>
            </a:prstGeom>
            <a:solidFill>
              <a:schemeClr val="accent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>
                <a:spcBef>
                  <a:spcPct val="50000"/>
                </a:spcBef>
              </a:pPr>
              <a:endParaRPr lang="zh-CN" altLang="en-US" sz="5400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  <p:sp>
          <p:nvSpPr>
            <p:cNvPr id="9238" name="文本框 8208"/>
            <p:cNvSpPr txBox="1"/>
            <p:nvPr/>
          </p:nvSpPr>
          <p:spPr>
            <a:xfrm>
              <a:off x="144" y="293"/>
              <a:ext cx="1104" cy="8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2800">
                  <a:latin typeface="Arial" panose="020B0604020202020204" pitchFamily="34" charset="0"/>
                  <a:ea typeface="隶书" panose="02010509060101010101" charset="-122"/>
                </a:rPr>
                <a:t>也可以</a:t>
              </a:r>
              <a:endParaRPr lang="zh-CN" altLang="en-US" sz="2800">
                <a:latin typeface="Arial" panose="020B0604020202020204" pitchFamily="34" charset="0"/>
                <a:ea typeface="隶书" panose="02010509060101010101" charset="-122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2800">
                  <a:latin typeface="Arial" panose="020B0604020202020204" pitchFamily="34" charset="0"/>
                  <a:ea typeface="隶书" panose="02010509060101010101" charset="-122"/>
                </a:rPr>
                <a:t>用简便</a:t>
              </a:r>
              <a:endParaRPr lang="zh-CN" altLang="en-US" sz="2800">
                <a:latin typeface="Arial" panose="020B0604020202020204" pitchFamily="34" charset="0"/>
                <a:ea typeface="隶书" panose="02010509060101010101" charset="-122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zh-CN" altLang="en-US" sz="2800">
                  <a:latin typeface="Arial" panose="020B0604020202020204" pitchFamily="34" charset="0"/>
                  <a:ea typeface="隶书" panose="02010509060101010101" charset="-122"/>
                </a:rPr>
                <a:t>写法</a:t>
              </a:r>
              <a:endParaRPr lang="zh-CN" altLang="en-US" sz="2800">
                <a:latin typeface="Arial" panose="020B0604020202020204" pitchFamily="34" charset="0"/>
                <a:ea typeface="隶书" panose="020105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文本框 9218"/>
          <p:cNvSpPr txBox="1"/>
          <p:nvPr/>
        </p:nvSpPr>
        <p:spPr>
          <a:xfrm>
            <a:off x="2235200" y="1285875"/>
            <a:ext cx="4341813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38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25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9219"/>
          <p:cNvSpPr txBox="1"/>
          <p:nvPr/>
        </p:nvSpPr>
        <p:spPr>
          <a:xfrm>
            <a:off x="6577013" y="1285875"/>
            <a:ext cx="973137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9220"/>
          <p:cNvSpPr txBox="1"/>
          <p:nvPr/>
        </p:nvSpPr>
        <p:spPr>
          <a:xfrm>
            <a:off x="4521200" y="4679950"/>
            <a:ext cx="38100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9221"/>
          <p:cNvSpPr txBox="1"/>
          <p:nvPr/>
        </p:nvSpPr>
        <p:spPr>
          <a:xfrm>
            <a:off x="3152775" y="2295525"/>
            <a:ext cx="2438400" cy="82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3 8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9222"/>
          <p:cNvSpPr txBox="1"/>
          <p:nvPr/>
        </p:nvSpPr>
        <p:spPr>
          <a:xfrm>
            <a:off x="3482023" y="2885758"/>
            <a:ext cx="23622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2 5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9223"/>
          <p:cNvSpPr txBox="1"/>
          <p:nvPr/>
        </p:nvSpPr>
        <p:spPr>
          <a:xfrm>
            <a:off x="3984625" y="3689350"/>
            <a:ext cx="809625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9224"/>
          <p:cNvSpPr txBox="1"/>
          <p:nvPr/>
        </p:nvSpPr>
        <p:spPr>
          <a:xfrm>
            <a:off x="4844733" y="5083175"/>
            <a:ext cx="695325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4000">
                <a:latin typeface="华文新魏" panose="02010800040101010101" charset="-122"/>
                <a:ea typeface="华文新魏" panose="02010800040101010101" charset="-122"/>
              </a:rPr>
              <a:t> </a:t>
            </a:r>
            <a:endParaRPr lang="en-US" altLang="zh-CN" sz="40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8" name="文本框 9225"/>
          <p:cNvSpPr txBox="1"/>
          <p:nvPr/>
        </p:nvSpPr>
        <p:spPr>
          <a:xfrm>
            <a:off x="3390900" y="4346575"/>
            <a:ext cx="2362200" cy="82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1 7</a:t>
            </a:r>
            <a:r>
              <a:rPr lang="en-US" altLang="zh-CN" sz="4000" b="1">
                <a:latin typeface="华文新魏" panose="02010800040101010101" charset="-122"/>
                <a:ea typeface="华文新魏" panose="02010800040101010101" charset="-122"/>
              </a:rPr>
              <a:t>  </a:t>
            </a:r>
            <a:endParaRPr lang="en-US" altLang="zh-CN" sz="4000" b="1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9" name="直接连接符 18"/>
          <p:cNvSpPr/>
          <p:nvPr/>
        </p:nvSpPr>
        <p:spPr>
          <a:xfrm>
            <a:off x="3581400" y="3565525"/>
            <a:ext cx="2171700" cy="63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0" name="直接连接符 19"/>
          <p:cNvSpPr/>
          <p:nvPr/>
        </p:nvSpPr>
        <p:spPr>
          <a:xfrm>
            <a:off x="3581400" y="4968240"/>
            <a:ext cx="2171065" cy="2667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2" name="文本框 9229"/>
          <p:cNvSpPr txBox="1"/>
          <p:nvPr/>
        </p:nvSpPr>
        <p:spPr>
          <a:xfrm>
            <a:off x="4241483" y="5056505"/>
            <a:ext cx="7620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9241"/>
          <p:cNvSpPr txBox="1"/>
          <p:nvPr/>
        </p:nvSpPr>
        <p:spPr>
          <a:xfrm>
            <a:off x="4812030" y="3649663"/>
            <a:ext cx="762000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59" name="图片 37" descr="QQ截图20180414230453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400" y="6097270"/>
            <a:ext cx="657225" cy="67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0" name="Text Box 13"/>
          <p:cNvSpPr txBox="1"/>
          <p:nvPr/>
        </p:nvSpPr>
        <p:spPr>
          <a:xfrm>
            <a:off x="368300" y="706438"/>
            <a:ext cx="1917700" cy="646112"/>
          </a:xfrm>
          <a:prstGeom prst="rect">
            <a:avLst/>
          </a:prstGeom>
          <a:solidFill>
            <a:srgbClr val="FFC000"/>
          </a:solidFill>
          <a:ln w="69850" cap="flat" cmpd="thickThin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做一做：</a:t>
            </a:r>
            <a:endParaRPr lang="zh-CN" altLang="en-US" sz="36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9220"/>
          <p:cNvSpPr txBox="1"/>
          <p:nvPr/>
        </p:nvSpPr>
        <p:spPr>
          <a:xfrm>
            <a:off x="4521200" y="3241675"/>
            <a:ext cx="38100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/>
      <p:bldP spid="3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57400" y="4902200"/>
            <a:ext cx="4114800" cy="1117600"/>
            <a:chOff x="0" y="-32"/>
            <a:chExt cx="2592" cy="704"/>
          </a:xfrm>
        </p:grpSpPr>
        <p:sp>
          <p:nvSpPr>
            <p:cNvPr id="11272" name="AutoShape 3"/>
            <p:cNvSpPr/>
            <p:nvPr/>
          </p:nvSpPr>
          <p:spPr>
            <a:xfrm flipH="1">
              <a:off x="0" y="0"/>
              <a:ext cx="2592" cy="672"/>
            </a:xfrm>
            <a:prstGeom prst="cloudCallout">
              <a:avLst>
                <a:gd name="adj1" fmla="val -77278"/>
                <a:gd name="adj2" fmla="val 13389"/>
              </a:avLst>
            </a:prstGeom>
            <a:solidFill>
              <a:schemeClr val="accent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>
                <a:spcBef>
                  <a:spcPct val="50000"/>
                </a:spcBef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3" name="Text Box 4"/>
            <p:cNvSpPr txBox="1"/>
            <p:nvPr/>
          </p:nvSpPr>
          <p:spPr>
            <a:xfrm>
              <a:off x="192" y="-32"/>
              <a:ext cx="2112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Arial" panose="020B0604020202020204" pitchFamily="34" charset="0"/>
                  <a:ea typeface="宋体" panose="02010600030101010101" pitchFamily="2" charset="-122"/>
                </a:rPr>
                <a:t>一共有</a:t>
              </a:r>
              <a:r>
                <a:rPr lang="en-US" altLang="zh-CN" sz="3200">
                  <a:latin typeface="Arial" panose="020B0604020202020204" pitchFamily="34" charset="0"/>
                  <a:ea typeface="宋体" panose="02010600030101010101" pitchFamily="2" charset="-122"/>
                </a:rPr>
                <a:t>85</a:t>
              </a:r>
              <a:r>
                <a:rPr lang="zh-CN" altLang="en-US" sz="3200">
                  <a:latin typeface="Arial" panose="020B0604020202020204" pitchFamily="34" charset="0"/>
                  <a:ea typeface="宋体" panose="02010600030101010101" pitchFamily="2" charset="-122"/>
                </a:rPr>
                <a:t>个，还剩多少个西瓜？</a:t>
              </a:r>
              <a:endParaRPr lang="zh-CN" altLang="en-US" sz="3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1274" name="Picture 6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533400"/>
            <a:ext cx="8393113" cy="421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5" name="Picture 128" descr="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888" y="4628515"/>
            <a:ext cx="1268412" cy="1941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Text Box 2"/>
          <p:cNvSpPr txBox="1"/>
          <p:nvPr/>
        </p:nvSpPr>
        <p:spPr>
          <a:xfrm>
            <a:off x="1401763" y="828675"/>
            <a:ext cx="4694237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26</a:t>
            </a: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 Box 3"/>
          <p:cNvSpPr txBox="1"/>
          <p:nvPr/>
        </p:nvSpPr>
        <p:spPr>
          <a:xfrm>
            <a:off x="5556568" y="828993"/>
            <a:ext cx="2795587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（个）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4"/>
          <p:cNvSpPr txBox="1"/>
          <p:nvPr/>
        </p:nvSpPr>
        <p:spPr>
          <a:xfrm>
            <a:off x="1701800" y="1924050"/>
            <a:ext cx="243840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8 5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 Box 5"/>
          <p:cNvSpPr txBox="1"/>
          <p:nvPr/>
        </p:nvSpPr>
        <p:spPr>
          <a:xfrm>
            <a:off x="1492885" y="2514600"/>
            <a:ext cx="2913063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5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0 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 Box 6"/>
          <p:cNvSpPr txBox="1"/>
          <p:nvPr/>
        </p:nvSpPr>
        <p:spPr>
          <a:xfrm>
            <a:off x="1981200" y="3336925"/>
            <a:ext cx="9906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Box 7"/>
          <p:cNvSpPr txBox="1"/>
          <p:nvPr/>
        </p:nvSpPr>
        <p:spPr>
          <a:xfrm>
            <a:off x="2247900" y="4781550"/>
            <a:ext cx="1143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 Box 8"/>
          <p:cNvSpPr txBox="1"/>
          <p:nvPr/>
        </p:nvSpPr>
        <p:spPr>
          <a:xfrm>
            <a:off x="1495743" y="3857625"/>
            <a:ext cx="3259137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2 6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Line 9"/>
          <p:cNvSpPr/>
          <p:nvPr/>
        </p:nvSpPr>
        <p:spPr>
          <a:xfrm>
            <a:off x="1676400" y="3276600"/>
            <a:ext cx="2438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7" name="Line 10"/>
          <p:cNvSpPr/>
          <p:nvPr/>
        </p:nvSpPr>
        <p:spPr>
          <a:xfrm>
            <a:off x="1676400" y="4648200"/>
            <a:ext cx="2438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8" name="Text Box 11"/>
          <p:cNvSpPr txBox="1"/>
          <p:nvPr/>
        </p:nvSpPr>
        <p:spPr>
          <a:xfrm>
            <a:off x="3125788" y="3197225"/>
            <a:ext cx="833437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 Box 12"/>
          <p:cNvSpPr txBox="1"/>
          <p:nvPr/>
        </p:nvSpPr>
        <p:spPr>
          <a:xfrm>
            <a:off x="3168650" y="4584700"/>
            <a:ext cx="80645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9 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 Box 14"/>
          <p:cNvSpPr txBox="1"/>
          <p:nvPr/>
        </p:nvSpPr>
        <p:spPr>
          <a:xfrm>
            <a:off x="4819968" y="2732088"/>
            <a:ext cx="366553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一共运走的个数为：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 Box 15"/>
          <p:cNvSpPr txBox="1"/>
          <p:nvPr/>
        </p:nvSpPr>
        <p:spPr>
          <a:xfrm>
            <a:off x="4668838" y="3200400"/>
            <a:ext cx="42672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en-US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26</a:t>
            </a:r>
            <a:r>
              <a:rPr lang="zh-CN" altLang="en-US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66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个）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 Box 17"/>
          <p:cNvSpPr txBox="1"/>
          <p:nvPr/>
        </p:nvSpPr>
        <p:spPr>
          <a:xfrm>
            <a:off x="5075238" y="3983038"/>
            <a:ext cx="3276600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还剩的个数为：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 Box 18"/>
          <p:cNvSpPr txBox="1"/>
          <p:nvPr/>
        </p:nvSpPr>
        <p:spPr>
          <a:xfrm>
            <a:off x="4694238" y="4406900"/>
            <a:ext cx="42672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</a:t>
            </a:r>
            <a:r>
              <a:rPr lang="zh-CN" altLang="en-US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66</a:t>
            </a:r>
            <a:r>
              <a:rPr lang="zh-CN" altLang="en-US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个）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 Box 20"/>
          <p:cNvSpPr txBox="1"/>
          <p:nvPr/>
        </p:nvSpPr>
        <p:spPr>
          <a:xfrm>
            <a:off x="2559050" y="2811463"/>
            <a:ext cx="5334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endParaRPr lang="zh-CN" altLang="en-US" sz="440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 Box 12"/>
          <p:cNvSpPr txBox="1"/>
          <p:nvPr/>
        </p:nvSpPr>
        <p:spPr>
          <a:xfrm>
            <a:off x="2419350" y="4591050"/>
            <a:ext cx="804863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 Box 11"/>
          <p:cNvSpPr txBox="1"/>
          <p:nvPr/>
        </p:nvSpPr>
        <p:spPr>
          <a:xfrm>
            <a:off x="2419350" y="3227388"/>
            <a:ext cx="8334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56480" y="1924050"/>
            <a:ext cx="329755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还可以这样算</a:t>
            </a:r>
            <a:r>
              <a:rPr lang="en-US" altLang="zh-CN" sz="36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:</a:t>
            </a:r>
            <a:endParaRPr lang="en-US" altLang="zh-CN" sz="36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文本框 5"/>
          <p:cNvSpPr txBox="1"/>
          <p:nvPr/>
        </p:nvSpPr>
        <p:spPr>
          <a:xfrm>
            <a:off x="5422900" y="104775"/>
            <a:ext cx="361315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人教版本二年级第上册第二单元第</a:t>
            </a:r>
            <a:r>
              <a:rPr 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9" name="Text Box 5"/>
          <p:cNvSpPr txBox="1"/>
          <p:nvPr/>
        </p:nvSpPr>
        <p:spPr>
          <a:xfrm>
            <a:off x="1736408" y="1250315"/>
            <a:ext cx="5008562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92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45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32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 Box 6"/>
          <p:cNvSpPr txBox="1"/>
          <p:nvPr/>
        </p:nvSpPr>
        <p:spPr>
          <a:xfrm>
            <a:off x="6140450" y="1250315"/>
            <a:ext cx="11636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Box 7"/>
          <p:cNvSpPr txBox="1"/>
          <p:nvPr/>
        </p:nvSpPr>
        <p:spPr>
          <a:xfrm>
            <a:off x="3973513" y="1984375"/>
            <a:ext cx="5334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．</a:t>
            </a:r>
            <a:endParaRPr lang="zh-CN" altLang="en-US" sz="440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Text Box 18"/>
          <p:cNvSpPr txBox="1"/>
          <p:nvPr/>
        </p:nvSpPr>
        <p:spPr>
          <a:xfrm>
            <a:off x="3142933" y="2403475"/>
            <a:ext cx="24384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华文新魏" panose="02010800040101010101" charset="-122"/>
                <a:ea typeface="华文新魏" panose="02010800040101010101" charset="-122"/>
              </a:rPr>
              <a:t>   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9 0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 Box 19"/>
          <p:cNvSpPr txBox="1"/>
          <p:nvPr/>
        </p:nvSpPr>
        <p:spPr>
          <a:xfrm>
            <a:off x="2919413" y="3046095"/>
            <a:ext cx="276225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华文新魏" panose="02010800040101010101" charset="-122"/>
                <a:ea typeface="华文新魏" panose="02010800040101010101" charset="-122"/>
              </a:rPr>
              <a:t>  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4 5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 Box 21"/>
          <p:cNvSpPr txBox="1"/>
          <p:nvPr/>
        </p:nvSpPr>
        <p:spPr>
          <a:xfrm>
            <a:off x="3079750" y="4582795"/>
            <a:ext cx="2235200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3 2 </a:t>
            </a:r>
            <a:r>
              <a:rPr lang="en-US" altLang="zh-CN" sz="4000">
                <a:latin typeface="华文新魏" panose="02010800040101010101" charset="-122"/>
                <a:ea typeface="华文新魏" panose="02010800040101010101" charset="-122"/>
              </a:rPr>
              <a:t> </a:t>
            </a:r>
            <a:endParaRPr lang="en-US" altLang="zh-CN" sz="40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8" name="Line 22"/>
          <p:cNvSpPr/>
          <p:nvPr/>
        </p:nvSpPr>
        <p:spPr>
          <a:xfrm flipV="1">
            <a:off x="3398838" y="3792220"/>
            <a:ext cx="2187575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9" name="Line 23"/>
          <p:cNvSpPr/>
          <p:nvPr/>
        </p:nvSpPr>
        <p:spPr>
          <a:xfrm flipV="1">
            <a:off x="3398838" y="5225733"/>
            <a:ext cx="2187575" cy="492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0" name="Text Box 24"/>
          <p:cNvSpPr txBox="1"/>
          <p:nvPr/>
        </p:nvSpPr>
        <p:spPr>
          <a:xfrm>
            <a:off x="4425950" y="3847783"/>
            <a:ext cx="996950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 Box 25"/>
          <p:cNvSpPr txBox="1"/>
          <p:nvPr/>
        </p:nvSpPr>
        <p:spPr>
          <a:xfrm>
            <a:off x="4640263" y="5367020"/>
            <a:ext cx="762000" cy="82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Text Box 28"/>
          <p:cNvSpPr txBox="1"/>
          <p:nvPr/>
        </p:nvSpPr>
        <p:spPr>
          <a:xfrm>
            <a:off x="3981450" y="3865245"/>
            <a:ext cx="762000" cy="82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30" name="图片 35" descr="QQ截图20180414230453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080" y="6129655"/>
            <a:ext cx="695325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1" name="Text Box 13"/>
          <p:cNvSpPr txBox="1"/>
          <p:nvPr/>
        </p:nvSpPr>
        <p:spPr>
          <a:xfrm>
            <a:off x="368300" y="228283"/>
            <a:ext cx="1917700" cy="646112"/>
          </a:xfrm>
          <a:prstGeom prst="rect">
            <a:avLst/>
          </a:prstGeom>
          <a:solidFill>
            <a:srgbClr val="FFC000"/>
          </a:solidFill>
          <a:ln w="69850" cap="flat" cmpd="thickThin">
            <a:solidFill>
              <a:schemeClr val="tx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做一做：</a:t>
            </a:r>
            <a:endParaRPr lang="zh-CN" altLang="en-US" sz="36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 Box 25"/>
          <p:cNvSpPr txBox="1"/>
          <p:nvPr/>
        </p:nvSpPr>
        <p:spPr>
          <a:xfrm>
            <a:off x="4022725" y="5376545"/>
            <a:ext cx="7620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4" grpId="0"/>
      <p:bldP spid="25" grpId="0"/>
      <p:bldP spid="27" grpId="0"/>
      <p:bldP spid="30" grpId="0"/>
      <p:bldP spid="31" grpId="0"/>
      <p:bldP spid="34" grpId="0"/>
      <p:bldP spid="6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WPS 演示</Application>
  <PresentationFormat>On-screen Show (4:3)</PresentationFormat>
  <Paragraphs>278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Calibri</vt:lpstr>
      <vt:lpstr>Wingdings</vt:lpstr>
      <vt:lpstr>隶书</vt:lpstr>
      <vt:lpstr>黑体</vt:lpstr>
      <vt:lpstr>华文新魏</vt:lpstr>
      <vt:lpstr>楷体</vt:lpstr>
      <vt:lpstr>方正综艺简体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2021-04-12T21:12:00Z</cp:lastPrinted>
  <dcterms:created xsi:type="dcterms:W3CDTF">2021-04-12T21:12:00Z</dcterms:created>
  <dcterms:modified xsi:type="dcterms:W3CDTF">2021-11-08T11:11:54Z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19D1CCA3829B448D81F5DE1F9CDCF0AD</vt:lpwstr>
  </property>
  <property fmtid="{D5CDD505-2E9C-101B-9397-08002B2CF9AE}" pid="7" name="KSOProductBuildVer">
    <vt:lpwstr>2052-11.1.0.11045</vt:lpwstr>
  </property>
</Properties>
</file>