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handoutMasterIdLst>
    <p:handoutMasterId r:id="rId30"/>
  </p:handoutMasterIdLst>
  <p:sldIdLst>
    <p:sldId id="351" r:id="rId3"/>
    <p:sldId id="352" r:id="rId4"/>
    <p:sldId id="311" r:id="rId6"/>
    <p:sldId id="314" r:id="rId7"/>
    <p:sldId id="344" r:id="rId8"/>
    <p:sldId id="315" r:id="rId9"/>
    <p:sldId id="316" r:id="rId10"/>
    <p:sldId id="345" r:id="rId11"/>
    <p:sldId id="312" r:id="rId12"/>
    <p:sldId id="323" r:id="rId13"/>
    <p:sldId id="324" r:id="rId14"/>
    <p:sldId id="325" r:id="rId15"/>
    <p:sldId id="326" r:id="rId16"/>
    <p:sldId id="327" r:id="rId17"/>
    <p:sldId id="318" r:id="rId18"/>
    <p:sldId id="319" r:id="rId19"/>
    <p:sldId id="320" r:id="rId20"/>
    <p:sldId id="329" r:id="rId21"/>
    <p:sldId id="266" r:id="rId22"/>
    <p:sldId id="331" r:id="rId23"/>
    <p:sldId id="349" r:id="rId24"/>
    <p:sldId id="291" r:id="rId25"/>
    <p:sldId id="284" r:id="rId26"/>
    <p:sldId id="346" r:id="rId27"/>
    <p:sldId id="347" r:id="rId28"/>
    <p:sldId id="348" r:id="rId29"/>
  </p:sldIdLst>
  <p:sldSz cx="9144000" cy="6858000" type="screen4x3"/>
  <p:notesSz cx="6797675" cy="9872980"/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000" b="1" i="0" u="none" kern="1200" baseline="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000" b="1" i="0" u="none" kern="1200" baseline="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000" b="1" i="0" u="none" kern="1200" baseline="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000" b="1" i="0" u="none" kern="1200" baseline="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000" b="1" i="0" u="none" kern="1200" baseline="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000" b="1" i="0" u="none" kern="1200" baseline="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000" b="1" i="0" u="none" kern="1200" baseline="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000" b="1" i="0" u="none" kern="1200" baseline="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000" b="1" i="0" u="none" kern="1200" baseline="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FF"/>
    <a:srgbClr val="FF0000"/>
    <a:srgbClr val="FFFF99"/>
    <a:srgbClr val="33CCFF"/>
    <a:srgbClr val="FFFFCC"/>
    <a:srgbClr val="66CCFF"/>
    <a:srgbClr val="9900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41"/>
    <p:restoredTop sz="94660"/>
  </p:normalViewPr>
  <p:slideViewPr>
    <p:cSldViewPr showGuides="1">
      <p:cViewPr varScale="1">
        <p:scale>
          <a:sx n="92" d="100"/>
          <a:sy n="92" d="100"/>
        </p:scale>
        <p:origin x="402" y="90"/>
      </p:cViewPr>
      <p:guideLst>
        <p:guide orient="horz" pos="2177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lnSpc>
                <a:spcPct val="100000"/>
              </a:lnSpc>
              <a:buFontTx/>
              <a:buNone/>
              <a:defRPr sz="1200" b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0" hangingPunct="0">
              <a:lnSpc>
                <a:spcPct val="100000"/>
              </a:lnSpc>
              <a:buFontTx/>
              <a:buNone/>
              <a:defRPr sz="1200" b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7363"/>
            <a:ext cx="2946400" cy="4937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0" hangingPunct="0">
              <a:lnSpc>
                <a:spcPct val="100000"/>
              </a:lnSpc>
              <a:buFontTx/>
              <a:buNone/>
              <a:defRPr sz="1200" b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377363"/>
            <a:ext cx="2946400" cy="4937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/>
          <a:p>
            <a:pPr lvl="0" algn="r" eaLnBrk="1" hangingPunct="1">
              <a:buNone/>
            </a:pPr>
            <a:fld id="{9A0DB2DC-4C9A-4742-B13C-FB6460FD3503}" type="slidenum">
              <a:rPr lang="zh-CN" altLang="en-US" sz="1200" b="0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sz="1200" b="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lnSpc>
                <a:spcPct val="120000"/>
              </a:lnSpc>
              <a:buFontTx/>
              <a:buNone/>
              <a:defRPr sz="1200">
                <a:latin typeface="楷体_GB2312" pitchFamily="49" charset="-122"/>
                <a:ea typeface="楷体_GB2312" pitchFamily="49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lnSpc>
                <a:spcPct val="120000"/>
              </a:lnSpc>
              <a:buFontTx/>
              <a:buNone/>
              <a:defRPr sz="1200">
                <a:latin typeface="楷体_GB2312" pitchFamily="49" charset="-122"/>
                <a:ea typeface="楷体_GB2312" pitchFamily="49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lnSpc>
                <a:spcPct val="120000"/>
              </a:lnSpc>
              <a:buFontTx/>
              <a:buNone/>
              <a:defRPr sz="1200">
                <a:latin typeface="楷体_GB2312" pitchFamily="49" charset="-122"/>
                <a:ea typeface="楷体_GB2312" pitchFamily="49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37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hangingPunct="1">
              <a:lnSpc>
                <a:spcPct val="120000"/>
              </a:lnSpc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6147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614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>
              <a:lnSpc>
                <a:spcPct val="120000"/>
              </a:lnSpc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9219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9220" name="灯片编号占位符 3"/>
          <p:cNvSpPr txBox="1">
            <a:spLocks noGrp="1"/>
          </p:cNvSpPr>
          <p:nvPr/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>
              <a:lnSpc>
                <a:spcPct val="120000"/>
              </a:lnSpc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2291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2292" name="灯片编号占位符 3"/>
          <p:cNvSpPr txBox="1">
            <a:spLocks noGrp="1"/>
          </p:cNvSpPr>
          <p:nvPr/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>
              <a:lnSpc>
                <a:spcPct val="120000"/>
              </a:lnSpc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4339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4340" name="灯片编号占位符 3"/>
          <p:cNvSpPr txBox="1">
            <a:spLocks noGrp="1"/>
          </p:cNvSpPr>
          <p:nvPr/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>
              <a:lnSpc>
                <a:spcPct val="120000"/>
              </a:lnSpc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417513"/>
            <a:ext cx="2057400" cy="5708650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417513"/>
            <a:ext cx="6019800" cy="5708650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标题，两项内容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28650" y="1825625"/>
            <a:ext cx="3886200" cy="2098675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628650" y="4076700"/>
            <a:ext cx="3886200" cy="21002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half" idx="3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rgbClr val="1C1C1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417513"/>
            <a:ext cx="6130925" cy="8509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1C1C1C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1C1C1C"/>
          </a:solidFill>
          <a:latin typeface="Arial" panose="020B0604020202020204" pitchFamily="34" charset="0"/>
          <a:ea typeface="楷体_GB2312" pitchFamily="49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1C1C1C"/>
          </a:solidFill>
          <a:latin typeface="Arial" panose="020B0604020202020204" pitchFamily="34" charset="0"/>
          <a:ea typeface="楷体_GB2312" pitchFamily="49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1C1C1C"/>
          </a:solidFill>
          <a:latin typeface="Arial" panose="020B0604020202020204" pitchFamily="34" charset="0"/>
          <a:ea typeface="楷体_GB2312" pitchFamily="49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1C1C1C"/>
          </a:solidFill>
          <a:latin typeface="Arial" panose="020B0604020202020204" pitchFamily="34" charset="0"/>
          <a:ea typeface="楷体_GB2312" pitchFamily="49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1C1C1C"/>
          </a:solidFill>
          <a:latin typeface="Arial" panose="020B0604020202020204" pitchFamily="34" charset="0"/>
          <a:ea typeface="楷体_GB2312" pitchFamily="49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1C1C1C"/>
          </a:solidFill>
          <a:latin typeface="Arial" panose="020B0604020202020204" pitchFamily="34" charset="0"/>
          <a:ea typeface="楷体_GB2312" pitchFamily="49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1C1C1C"/>
          </a:solidFill>
          <a:latin typeface="Arial" panose="020B0604020202020204" pitchFamily="34" charset="0"/>
          <a:ea typeface="楷体_GB2312" pitchFamily="49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1C1C1C"/>
          </a:solidFill>
          <a:latin typeface="Arial" panose="020B0604020202020204" pitchFamily="34" charset="0"/>
          <a:ea typeface="楷体_GB2312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1C1C1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1C1C1C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1C1C1C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1C1C1C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1C1C1C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1C1C1C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1C1C1C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1C1C1C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1C1C1C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audio" Target="../media/audio1.wav"/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image" Target="../media/image1.GIF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27.jpeg"/><Relationship Id="rId4" Type="http://schemas.openxmlformats.org/officeDocument/2006/relationships/image" Target="../media/image26.jpeg"/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.wav"/><Relationship Id="rId1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.wav"/><Relationship Id="rId1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38.png"/><Relationship Id="rId4" Type="http://schemas.openxmlformats.org/officeDocument/2006/relationships/image" Target="../media/image37.png"/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11.png"/><Relationship Id="rId7" Type="http://schemas.openxmlformats.org/officeDocument/2006/relationships/image" Target="../media/image10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0" Type="http://schemas.openxmlformats.org/officeDocument/2006/relationships/notesSlide" Target="../notesSlides/notesSlide1.xml"/><Relationship Id="rId1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46.png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audio" Target="../media/audio3.wav"/><Relationship Id="rId2" Type="http://schemas.openxmlformats.org/officeDocument/2006/relationships/image" Target="../media/image47.png"/><Relationship Id="rId1" Type="http://schemas.openxmlformats.org/officeDocument/2006/relationships/image" Target="../media/image3.GI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8.jpeg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image" Target="../media/image57.png"/><Relationship Id="rId8" Type="http://schemas.openxmlformats.org/officeDocument/2006/relationships/image" Target="../media/image56.png"/><Relationship Id="rId7" Type="http://schemas.openxmlformats.org/officeDocument/2006/relationships/image" Target="../media/image55.png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49.png"/></Relationships>
</file>

<file path=ppt/slides/_rels/slide2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62.png"/><Relationship Id="rId4" Type="http://schemas.openxmlformats.org/officeDocument/2006/relationships/image" Target="../media/image61.png"/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image" Target="../media/image58.png"/></Relationships>
</file>

<file path=ppt/slides/_rels/slide2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audio" Target="../media/audio1.wav"/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image" Target="../media/image63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5.jpeg"/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7.png"/><Relationship Id="rId3" Type="http://schemas.openxmlformats.org/officeDocument/2006/relationships/image" Target="../media/image16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4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98" name="Picture 5" descr="4[2]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42988" y="5445125"/>
            <a:ext cx="685800" cy="685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9" name="Picture 6" descr="蝴蝶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7763" y="4292600"/>
            <a:ext cx="2286000" cy="2127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0" name="Picture 7" descr="7(6)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349500"/>
            <a:ext cx="2520950" cy="27368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01" name="Text Box 10"/>
          <p:cNvSpPr txBox="1"/>
          <p:nvPr/>
        </p:nvSpPr>
        <p:spPr>
          <a:xfrm>
            <a:off x="179388" y="836613"/>
            <a:ext cx="4176712" cy="7794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50000"/>
              </a:spcBef>
              <a:buNone/>
            </a:pPr>
            <a:endParaRPr lang="en-US" altLang="zh-CN" sz="2000" b="1" dirty="0">
              <a:solidFill>
                <a:schemeClr val="accent2"/>
              </a:solidFill>
              <a:latin typeface="楷体_GB2312" pitchFamily="49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50000"/>
              </a:spcBef>
              <a:buNone/>
            </a:pPr>
            <a:endParaRPr lang="en-US" altLang="zh-CN" sz="2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4102" name="WordArt 22"/>
          <p:cNvSpPr>
            <a:spLocks noTextEdit="1"/>
          </p:cNvSpPr>
          <p:nvPr/>
        </p:nvSpPr>
        <p:spPr>
          <a:xfrm>
            <a:off x="2627313" y="2492375"/>
            <a:ext cx="4968875" cy="1566863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736"/>
              </a:avLst>
            </a:prstTxWarp>
            <a:normAutofit/>
          </a:bodyPr>
          <a:p>
            <a:pPr algn="ctr"/>
            <a:r>
              <a:rPr lang="zh-CN" altLang="en-US" sz="8000" b="1">
                <a:gradFill rotWithShape="1">
                  <a:gsLst>
                    <a:gs pos="0">
                      <a:srgbClr val="A603AB">
                        <a:alpha val="100000"/>
                      </a:srgbClr>
                    </a:gs>
                    <a:gs pos="6000">
                      <a:srgbClr val="E81766">
                        <a:alpha val="100000"/>
                      </a:srgbClr>
                    </a:gs>
                    <a:gs pos="13499">
                      <a:srgbClr val="EE3F17">
                        <a:alpha val="100000"/>
                      </a:srgbClr>
                    </a:gs>
                    <a:gs pos="24001">
                      <a:srgbClr val="FFFF00">
                        <a:alpha val="100000"/>
                      </a:srgbClr>
                    </a:gs>
                    <a:gs pos="32500">
                      <a:srgbClr val="1A8D48">
                        <a:alpha val="100000"/>
                      </a:srgbClr>
                    </a:gs>
                    <a:gs pos="39500">
                      <a:srgbClr val="0819FB">
                        <a:alpha val="100000"/>
                      </a:srgbClr>
                    </a:gs>
                    <a:gs pos="50000">
                      <a:srgbClr val="A603AB">
                        <a:alpha val="100000"/>
                      </a:srgbClr>
                    </a:gs>
                    <a:gs pos="60500">
                      <a:srgbClr val="0819FB">
                        <a:alpha val="100000"/>
                      </a:srgbClr>
                    </a:gs>
                    <a:gs pos="67500">
                      <a:srgbClr val="1A8D48">
                        <a:alpha val="100000"/>
                      </a:srgbClr>
                    </a:gs>
                    <a:gs pos="75999">
                      <a:srgbClr val="FFFF00">
                        <a:alpha val="100000"/>
                      </a:srgbClr>
                    </a:gs>
                    <a:gs pos="86501">
                      <a:srgbClr val="EE3F17">
                        <a:alpha val="100000"/>
                      </a:srgbClr>
                    </a:gs>
                    <a:gs pos="94000">
                      <a:srgbClr val="E81766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latin typeface="隶书" panose="02010509060101010101" charset="-122"/>
                <a:ea typeface="隶书" panose="02010509060101010101" charset="-122"/>
              </a:rPr>
              <a:t>观察物体</a:t>
            </a:r>
            <a:endParaRPr lang="zh-CN" altLang="en-US" sz="8000" b="1">
              <a:gradFill rotWithShape="1">
                <a:gsLst>
                  <a:gs pos="0">
                    <a:srgbClr val="A603AB">
                      <a:alpha val="100000"/>
                    </a:srgbClr>
                  </a:gs>
                  <a:gs pos="6000">
                    <a:srgbClr val="E81766">
                      <a:alpha val="100000"/>
                    </a:srgbClr>
                  </a:gs>
                  <a:gs pos="13499">
                    <a:srgbClr val="EE3F17">
                      <a:alpha val="100000"/>
                    </a:srgbClr>
                  </a:gs>
                  <a:gs pos="24001">
                    <a:srgbClr val="FFFF00">
                      <a:alpha val="100000"/>
                    </a:srgbClr>
                  </a:gs>
                  <a:gs pos="32500">
                    <a:srgbClr val="1A8D48">
                      <a:alpha val="100000"/>
                    </a:srgbClr>
                  </a:gs>
                  <a:gs pos="39500">
                    <a:srgbClr val="0819FB">
                      <a:alpha val="100000"/>
                    </a:srgbClr>
                  </a:gs>
                  <a:gs pos="50000">
                    <a:srgbClr val="A603AB">
                      <a:alpha val="100000"/>
                    </a:srgbClr>
                  </a:gs>
                  <a:gs pos="60500">
                    <a:srgbClr val="0819FB">
                      <a:alpha val="100000"/>
                    </a:srgbClr>
                  </a:gs>
                  <a:gs pos="67500">
                    <a:srgbClr val="1A8D48">
                      <a:alpha val="100000"/>
                    </a:srgbClr>
                  </a:gs>
                  <a:gs pos="75999">
                    <a:srgbClr val="FFFF00">
                      <a:alpha val="100000"/>
                    </a:srgbClr>
                  </a:gs>
                  <a:gs pos="86501">
                    <a:srgbClr val="EE3F17">
                      <a:alpha val="100000"/>
                    </a:srgbClr>
                  </a:gs>
                  <a:gs pos="94000">
                    <a:srgbClr val="E81766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latin typeface="隶书" panose="02010509060101010101" charset="-122"/>
              <a:ea typeface="隶书" panose="02010509060101010101" charset="-122"/>
            </a:endParaRPr>
          </a:p>
        </p:txBody>
      </p:sp>
    </p:spTree>
  </p:cSld>
  <p:clrMapOvr>
    <a:masterClrMapping/>
  </p:clrMapOvr>
  <p:transition spd="slow">
    <p:wheel spokes="1"/>
    <p:sndAc>
      <p:stSnd>
        <p:snd r:embed="rId4" name="chimes.wav"/>
      </p:stSnd>
    </p:sndAc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矩形 1"/>
          <p:cNvSpPr/>
          <p:nvPr/>
        </p:nvSpPr>
        <p:spPr>
          <a:xfrm>
            <a:off x="1785938" y="2143125"/>
            <a:ext cx="5857875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zh-CN" altLang="en-US" sz="5400" b="1" dirty="0">
              <a:solidFill>
                <a:schemeClr val="accent1"/>
              </a:solidFill>
              <a:latin typeface="方正隶二简体" pitchFamily="2" charset="-122"/>
              <a:ea typeface="微软雅黑" panose="020B0503020204020204" pitchFamily="34" charset="-122"/>
              <a:sym typeface="方正隶二简体" pitchFamily="2" charset="-122"/>
            </a:endParaRPr>
          </a:p>
        </p:txBody>
      </p:sp>
      <p:pic>
        <p:nvPicPr>
          <p:cNvPr id="17411" name="图片 3" descr="3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79613" y="1268413"/>
            <a:ext cx="5214937" cy="2697162"/>
          </a:xfrm>
          <a:prstGeom prst="rect">
            <a:avLst/>
          </a:prstGeom>
          <a:noFill/>
          <a:ln w="9525" cap="flat" cmpd="sng">
            <a:solidFill>
              <a:schemeClr val="bg2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75780" name="图片 6" descr="1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14500" y="4405313"/>
            <a:ext cx="882650" cy="1682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5781" name="图片 7" descr="2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95738" y="4581525"/>
            <a:ext cx="1719262" cy="13446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5782" name="图片 8" descr="4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9438" y="4405313"/>
            <a:ext cx="839787" cy="1676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5783" name="TextBox 9"/>
          <p:cNvSpPr txBox="1"/>
          <p:nvPr/>
        </p:nvSpPr>
        <p:spPr>
          <a:xfrm>
            <a:off x="5286375" y="5619750"/>
            <a:ext cx="898525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latin typeface="楷体_GB2312" pitchFamily="49" charset="-122"/>
              </a:rPr>
              <a:t>小明</a:t>
            </a:r>
            <a:endParaRPr lang="zh-CN" altLang="en-US" sz="2400" b="1" dirty="0">
              <a:latin typeface="楷体_GB2312" pitchFamily="49" charset="-122"/>
            </a:endParaRPr>
          </a:p>
        </p:txBody>
      </p:sp>
      <p:sp>
        <p:nvSpPr>
          <p:cNvPr id="75784" name="TextBox 10"/>
          <p:cNvSpPr txBox="1"/>
          <p:nvPr/>
        </p:nvSpPr>
        <p:spPr>
          <a:xfrm>
            <a:off x="2714625" y="5548313"/>
            <a:ext cx="898525" cy="519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latin typeface="楷体_GB2312" pitchFamily="49" charset="-122"/>
              </a:rPr>
              <a:t>小亮</a:t>
            </a:r>
            <a:endParaRPr lang="zh-CN" altLang="en-US" sz="2400" b="1" dirty="0">
              <a:latin typeface="楷体_GB2312" pitchFamily="49" charset="-122"/>
            </a:endParaRPr>
          </a:p>
        </p:txBody>
      </p:sp>
      <p:sp>
        <p:nvSpPr>
          <p:cNvPr id="75785" name="TextBox 11"/>
          <p:cNvSpPr txBox="1"/>
          <p:nvPr/>
        </p:nvSpPr>
        <p:spPr>
          <a:xfrm>
            <a:off x="7715250" y="5619750"/>
            <a:ext cx="898525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latin typeface="楷体_GB2312" pitchFamily="49" charset="-122"/>
              </a:rPr>
              <a:t>小红</a:t>
            </a:r>
            <a:endParaRPr lang="zh-CN" altLang="en-US" sz="2400" b="1" dirty="0">
              <a:latin typeface="楷体_GB2312" pitchFamily="49" charset="-122"/>
            </a:endParaRPr>
          </a:p>
        </p:txBody>
      </p:sp>
      <p:pic>
        <p:nvPicPr>
          <p:cNvPr id="17418" name="图片 5" descr="8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0825" y="260350"/>
            <a:ext cx="1212850" cy="1168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9" name="Text Box 11"/>
          <p:cNvSpPr txBox="1"/>
          <p:nvPr/>
        </p:nvSpPr>
        <p:spPr>
          <a:xfrm>
            <a:off x="1571625" y="285750"/>
            <a:ext cx="7143750" cy="641350"/>
          </a:xfrm>
          <a:prstGeom prst="rect">
            <a:avLst/>
          </a:prstGeom>
          <a:noFill/>
          <a:ln w="9525">
            <a:noFill/>
          </a:ln>
          <a:effectLst>
            <a:outerShdw dist="38100" algn="ctr" rotWithShape="0">
              <a:srgbClr val="9999FF"/>
            </a:outerShdw>
          </a:effectLst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3200" b="1" dirty="0"/>
              <a:t>说说他们各看到了哪一面？</a:t>
            </a:r>
            <a:endParaRPr lang="zh-CN" altLang="en-US" sz="3200" b="1" dirty="0"/>
          </a:p>
        </p:txBody>
      </p:sp>
      <p:sp>
        <p:nvSpPr>
          <p:cNvPr id="75788" name="Text Box 12"/>
          <p:cNvSpPr txBox="1"/>
          <p:nvPr/>
        </p:nvSpPr>
        <p:spPr>
          <a:xfrm>
            <a:off x="857250" y="4476750"/>
            <a:ext cx="831850" cy="517525"/>
          </a:xfrm>
          <a:prstGeom prst="rect">
            <a:avLst/>
          </a:prstGeom>
          <a:noFill/>
          <a:ln w="9525">
            <a:noFill/>
          </a:ln>
          <a:effectLst>
            <a:outerShdw dist="38100" algn="ctr" rotWithShape="0">
              <a:srgbClr val="9999FF"/>
            </a:outerShdw>
          </a:effectLst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400" b="1" dirty="0"/>
              <a:t>（</a:t>
            </a:r>
            <a:r>
              <a:rPr lang="en-US" altLang="zh-CN" sz="2400" b="1" dirty="0"/>
              <a:t>1</a:t>
            </a:r>
            <a:r>
              <a:rPr lang="zh-CN" altLang="en-US" sz="2400" b="1" dirty="0"/>
              <a:t>）</a:t>
            </a:r>
            <a:endParaRPr lang="zh-CN" altLang="en-US" sz="2400" b="1" dirty="0"/>
          </a:p>
        </p:txBody>
      </p:sp>
      <p:sp>
        <p:nvSpPr>
          <p:cNvPr id="75789" name="Text Box 13"/>
          <p:cNvSpPr txBox="1"/>
          <p:nvPr/>
        </p:nvSpPr>
        <p:spPr>
          <a:xfrm>
            <a:off x="3000375" y="4476750"/>
            <a:ext cx="742950" cy="519113"/>
          </a:xfrm>
          <a:prstGeom prst="rect">
            <a:avLst/>
          </a:prstGeom>
          <a:noFill/>
          <a:ln w="9525">
            <a:noFill/>
          </a:ln>
          <a:effectLst>
            <a:outerShdw dist="38100" algn="ctr" rotWithShape="0">
              <a:srgbClr val="9999FF"/>
            </a:outerShdw>
          </a:effectLst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400" b="1" dirty="0"/>
              <a:t>（</a:t>
            </a:r>
            <a:r>
              <a:rPr lang="en-US" altLang="zh-CN" sz="2400" b="1" dirty="0"/>
              <a:t>2</a:t>
            </a:r>
            <a:r>
              <a:rPr lang="zh-CN" altLang="en-US" sz="2400" b="1" dirty="0"/>
              <a:t>）</a:t>
            </a:r>
            <a:endParaRPr lang="zh-CN" altLang="en-US" sz="2400" b="1" dirty="0"/>
          </a:p>
        </p:txBody>
      </p:sp>
      <p:sp>
        <p:nvSpPr>
          <p:cNvPr id="75790" name="Text Box 14"/>
          <p:cNvSpPr txBox="1"/>
          <p:nvPr/>
        </p:nvSpPr>
        <p:spPr>
          <a:xfrm>
            <a:off x="5929313" y="4476750"/>
            <a:ext cx="681037" cy="457200"/>
          </a:xfrm>
          <a:prstGeom prst="rect">
            <a:avLst/>
          </a:prstGeom>
          <a:noFill/>
          <a:ln w="9525">
            <a:noFill/>
          </a:ln>
          <a:effectLst>
            <a:outerShdw dist="38100" algn="ctr" rotWithShape="0">
              <a:srgbClr val="9999FF"/>
            </a:outerShdw>
          </a:effectLst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 dirty="0"/>
              <a:t>（</a:t>
            </a:r>
            <a:r>
              <a:rPr lang="en-US" altLang="zh-CN" sz="2000" b="1" dirty="0"/>
              <a:t>3</a:t>
            </a:r>
            <a:r>
              <a:rPr lang="zh-CN" altLang="en-US" sz="2000" b="1" dirty="0"/>
              <a:t>）</a:t>
            </a:r>
            <a:endParaRPr lang="zh-CN" altLang="en-US" sz="2000" b="1" dirty="0"/>
          </a:p>
        </p:txBody>
      </p:sp>
      <p:sp>
        <p:nvSpPr>
          <p:cNvPr id="75791" name="矩形 3"/>
          <p:cNvSpPr/>
          <p:nvPr/>
        </p:nvSpPr>
        <p:spPr>
          <a:xfrm>
            <a:off x="1690688" y="6022975"/>
            <a:ext cx="1009650" cy="577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200" b="1" dirty="0">
                <a:solidFill>
                  <a:srgbClr val="FF3300"/>
                </a:solidFill>
                <a:ea typeface="黑体" panose="02010609060101010101" pitchFamily="49" charset="-122"/>
              </a:rPr>
              <a:t>正面</a:t>
            </a:r>
            <a:endParaRPr lang="zh-CN" altLang="en-US" sz="3200" b="1" dirty="0">
              <a:solidFill>
                <a:srgbClr val="FF3300"/>
              </a:solidFill>
              <a:ea typeface="黑体" panose="02010609060101010101" pitchFamily="49" charset="-122"/>
            </a:endParaRPr>
          </a:p>
        </p:txBody>
      </p:sp>
      <p:sp>
        <p:nvSpPr>
          <p:cNvPr id="75792" name="矩形 5"/>
          <p:cNvSpPr/>
          <p:nvPr/>
        </p:nvSpPr>
        <p:spPr>
          <a:xfrm>
            <a:off x="4140200" y="5949950"/>
            <a:ext cx="10795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200" b="1" dirty="0">
                <a:solidFill>
                  <a:srgbClr val="FF3300"/>
                </a:solidFill>
                <a:ea typeface="黑体" panose="02010609060101010101" pitchFamily="49" charset="-122"/>
              </a:rPr>
              <a:t>侧面</a:t>
            </a:r>
            <a:endParaRPr lang="zh-CN" altLang="en-US" sz="3200" b="1" dirty="0">
              <a:solidFill>
                <a:srgbClr val="FF3300"/>
              </a:solidFill>
              <a:ea typeface="黑体" panose="02010609060101010101" pitchFamily="49" charset="-122"/>
            </a:endParaRPr>
          </a:p>
        </p:txBody>
      </p:sp>
      <p:sp>
        <p:nvSpPr>
          <p:cNvPr id="75793" name="矩形 5"/>
          <p:cNvSpPr/>
          <p:nvPr/>
        </p:nvSpPr>
        <p:spPr>
          <a:xfrm>
            <a:off x="6877050" y="6094413"/>
            <a:ext cx="996950" cy="5794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200" b="1" dirty="0">
                <a:solidFill>
                  <a:srgbClr val="FF3300"/>
                </a:solidFill>
                <a:ea typeface="黑体" panose="02010609060101010101" pitchFamily="49" charset="-122"/>
              </a:rPr>
              <a:t>后面</a:t>
            </a:r>
            <a:endParaRPr lang="zh-CN" altLang="en-US" sz="3200" b="1" dirty="0">
              <a:solidFill>
                <a:srgbClr val="FF3300"/>
              </a:solidFill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5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5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5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5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5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5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57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57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578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57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57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57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57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578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57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57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57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57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578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57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57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83" grpId="0"/>
      <p:bldP spid="75784" grpId="0"/>
      <p:bldP spid="75785" grpId="0"/>
      <p:bldP spid="75788" grpId="0" bldLvl="0"/>
      <p:bldP spid="75789" grpId="0" bldLvl="0"/>
      <p:bldP spid="75790" grpId="0" bldLvl="0"/>
      <p:bldP spid="75791" grpId="0"/>
      <p:bldP spid="75792" grpId="0"/>
      <p:bldP spid="7579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434" name="Picture 3" descr="1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19250" y="2852738"/>
            <a:ext cx="3076575" cy="3886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35" name="Picture 2" descr="3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5513" y="0"/>
            <a:ext cx="20955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6" name="AutoShape 8"/>
          <p:cNvSpPr/>
          <p:nvPr/>
        </p:nvSpPr>
        <p:spPr>
          <a:xfrm>
            <a:off x="179388" y="-158750"/>
            <a:ext cx="5545137" cy="3200400"/>
          </a:xfrm>
          <a:prstGeom prst="cloudCallout">
            <a:avLst>
              <a:gd name="adj1" fmla="val -12755"/>
              <a:gd name="adj2" fmla="val 63685"/>
            </a:avLst>
          </a:prstGeom>
          <a:solidFill>
            <a:srgbClr val="EAEAEA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en-US" altLang="zh-CN" sz="3200" b="1" dirty="0"/>
          </a:p>
        </p:txBody>
      </p:sp>
      <p:sp>
        <p:nvSpPr>
          <p:cNvPr id="76805" name="Text Box 9"/>
          <p:cNvSpPr txBox="1"/>
          <p:nvPr/>
        </p:nvSpPr>
        <p:spPr>
          <a:xfrm>
            <a:off x="468313" y="1484313"/>
            <a:ext cx="4105275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 sz="3200" dirty="0"/>
              <a:t>我看到的是她的</a:t>
            </a:r>
            <a:r>
              <a:rPr lang="zh-CN" altLang="en-US" sz="3200" b="1" dirty="0">
                <a:solidFill>
                  <a:schemeClr val="accent2"/>
                </a:solidFill>
                <a:ea typeface="黑体" panose="02010609060101010101" pitchFamily="49" charset="-122"/>
              </a:rPr>
              <a:t>后面</a:t>
            </a:r>
            <a:r>
              <a:rPr lang="zh-CN" altLang="en-US" sz="3200" b="1" dirty="0"/>
              <a:t>。</a:t>
            </a:r>
            <a:endParaRPr lang="zh-CN" altLang="en-US" sz="3200" b="1" dirty="0"/>
          </a:p>
        </p:txBody>
      </p:sp>
      <p:sp>
        <p:nvSpPr>
          <p:cNvPr id="18438" name="Text Box 10"/>
          <p:cNvSpPr txBox="1"/>
          <p:nvPr/>
        </p:nvSpPr>
        <p:spPr>
          <a:xfrm>
            <a:off x="612775" y="404813"/>
            <a:ext cx="5111750" cy="1190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3200" b="1" dirty="0"/>
              <a:t>上课时，坐在我前面的同学是</a:t>
            </a:r>
            <a:r>
              <a:rPr lang="en-US" altLang="zh-CN" sz="3200" b="1" dirty="0"/>
              <a:t>?</a:t>
            </a:r>
            <a:endParaRPr lang="zh-CN" altLang="en-US" sz="3200" dirty="0"/>
          </a:p>
        </p:txBody>
      </p:sp>
      <p:sp>
        <p:nvSpPr>
          <p:cNvPr id="18439" name="Text Box 11"/>
          <p:cNvSpPr txBox="1"/>
          <p:nvPr/>
        </p:nvSpPr>
        <p:spPr>
          <a:xfrm>
            <a:off x="8135938" y="476250"/>
            <a:ext cx="684212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 sz="3600" b="1" dirty="0"/>
              <a:t>欢欢</a:t>
            </a:r>
            <a:endParaRPr lang="zh-CN" altLang="en-US" sz="3600" b="1" dirty="0"/>
          </a:p>
        </p:txBody>
      </p:sp>
      <p:sp>
        <p:nvSpPr>
          <p:cNvPr id="18440" name="Text Box 12"/>
          <p:cNvSpPr txBox="1"/>
          <p:nvPr/>
        </p:nvSpPr>
        <p:spPr>
          <a:xfrm>
            <a:off x="8101013" y="2852738"/>
            <a:ext cx="684212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 sz="3600" b="1" dirty="0"/>
              <a:t>圆圆</a:t>
            </a:r>
            <a:endParaRPr lang="zh-CN" altLang="en-US" sz="3600" b="1" dirty="0"/>
          </a:p>
        </p:txBody>
      </p:sp>
      <p:sp>
        <p:nvSpPr>
          <p:cNvPr id="18441" name="Text Box 13"/>
          <p:cNvSpPr txBox="1"/>
          <p:nvPr/>
        </p:nvSpPr>
        <p:spPr>
          <a:xfrm>
            <a:off x="8101013" y="5084763"/>
            <a:ext cx="576262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 sz="3600" b="1" dirty="0"/>
              <a:t>清清</a:t>
            </a:r>
            <a:endParaRPr lang="zh-CN" altLang="en-US" sz="3600" b="1" dirty="0"/>
          </a:p>
        </p:txBody>
      </p:sp>
      <p:pic>
        <p:nvPicPr>
          <p:cNvPr id="76810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4525" y="0"/>
            <a:ext cx="2528888" cy="2444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43" name="矩形 76810"/>
          <p:cNvSpPr>
            <a:spLocks noTextEdit="1"/>
          </p:cNvSpPr>
          <p:nvPr/>
        </p:nvSpPr>
        <p:spPr>
          <a:xfrm>
            <a:off x="3779838" y="6165850"/>
            <a:ext cx="914400" cy="522288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4287"/>
              </a:avLst>
            </a:prstTxWarp>
            <a:normAutofit/>
          </a:bodyPr>
          <a:p>
            <a:pPr algn="ctr"/>
            <a:r>
              <a:rPr lang="zh-CN" altLang="en-US" sz="3600" b="1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小明</a:t>
            </a:r>
            <a:endParaRPr lang="zh-CN" altLang="en-US" sz="3600" b="1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6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9458" name="Picture 19" descr="1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76375" y="2971800"/>
            <a:ext cx="3074988" cy="3886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59" name="AutoShape 20"/>
          <p:cNvSpPr/>
          <p:nvPr/>
        </p:nvSpPr>
        <p:spPr>
          <a:xfrm>
            <a:off x="179388" y="-158750"/>
            <a:ext cx="5545137" cy="3200400"/>
          </a:xfrm>
          <a:prstGeom prst="cloudCallout">
            <a:avLst>
              <a:gd name="adj1" fmla="val -12755"/>
              <a:gd name="adj2" fmla="val 63685"/>
            </a:avLst>
          </a:prstGeom>
          <a:solidFill>
            <a:srgbClr val="EAEAEA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en-US" altLang="zh-CN" sz="3200" b="1" dirty="0"/>
          </a:p>
        </p:txBody>
      </p:sp>
      <p:pic>
        <p:nvPicPr>
          <p:cNvPr id="19460" name="Picture 15" descr="3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0425" y="0"/>
            <a:ext cx="2095500" cy="68310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61" name="Text Box 16"/>
          <p:cNvSpPr txBox="1"/>
          <p:nvPr/>
        </p:nvSpPr>
        <p:spPr>
          <a:xfrm>
            <a:off x="8135938" y="476250"/>
            <a:ext cx="684212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 sz="3600" b="1" dirty="0"/>
              <a:t>欢欢</a:t>
            </a:r>
            <a:endParaRPr lang="zh-CN" altLang="en-US" sz="3600" b="1" dirty="0"/>
          </a:p>
        </p:txBody>
      </p:sp>
      <p:sp>
        <p:nvSpPr>
          <p:cNvPr id="19462" name="Text Box 17"/>
          <p:cNvSpPr txBox="1"/>
          <p:nvPr/>
        </p:nvSpPr>
        <p:spPr>
          <a:xfrm>
            <a:off x="8101013" y="2852738"/>
            <a:ext cx="684212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 sz="3600" b="1" dirty="0"/>
              <a:t>圆圆</a:t>
            </a:r>
            <a:endParaRPr lang="zh-CN" altLang="en-US" sz="3600" b="1" dirty="0"/>
          </a:p>
        </p:txBody>
      </p:sp>
      <p:sp>
        <p:nvSpPr>
          <p:cNvPr id="19463" name="Text Box 10"/>
          <p:cNvSpPr txBox="1"/>
          <p:nvPr/>
        </p:nvSpPr>
        <p:spPr>
          <a:xfrm>
            <a:off x="900113" y="404813"/>
            <a:ext cx="5111750" cy="1190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3200" b="1" dirty="0"/>
              <a:t>上课时，坐在我后面的同学是</a:t>
            </a:r>
            <a:r>
              <a:rPr lang="en-US" altLang="zh-CN" sz="3200" b="1" dirty="0"/>
              <a:t>?</a:t>
            </a:r>
            <a:endParaRPr lang="zh-CN" altLang="en-US" sz="3200" dirty="0"/>
          </a:p>
        </p:txBody>
      </p:sp>
      <p:sp>
        <p:nvSpPr>
          <p:cNvPr id="77832" name="Text Box 11"/>
          <p:cNvSpPr txBox="1"/>
          <p:nvPr/>
        </p:nvSpPr>
        <p:spPr>
          <a:xfrm>
            <a:off x="971550" y="1557338"/>
            <a:ext cx="4176713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 dirty="0"/>
              <a:t>当我转回头时，看到的是她的</a:t>
            </a:r>
            <a:r>
              <a:rPr lang="zh-CN" altLang="en-US" b="1" dirty="0">
                <a:solidFill>
                  <a:schemeClr val="accent2"/>
                </a:solidFill>
                <a:ea typeface="黑体" panose="02010609060101010101" pitchFamily="49" charset="-122"/>
              </a:rPr>
              <a:t>正面</a:t>
            </a:r>
            <a:r>
              <a:rPr lang="zh-CN" altLang="en-US" b="1" dirty="0">
                <a:solidFill>
                  <a:schemeClr val="accent2"/>
                </a:solidFill>
              </a:rPr>
              <a:t>。</a:t>
            </a:r>
            <a:endParaRPr lang="zh-CN" altLang="en-US" b="1" dirty="0">
              <a:solidFill>
                <a:schemeClr val="accent2"/>
              </a:solidFill>
            </a:endParaRPr>
          </a:p>
        </p:txBody>
      </p:sp>
      <p:sp>
        <p:nvSpPr>
          <p:cNvPr id="19465" name="Text Box 18"/>
          <p:cNvSpPr txBox="1"/>
          <p:nvPr/>
        </p:nvSpPr>
        <p:spPr>
          <a:xfrm>
            <a:off x="8101013" y="5084763"/>
            <a:ext cx="576262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 sz="3600" b="1" dirty="0"/>
              <a:t>清清</a:t>
            </a:r>
            <a:endParaRPr lang="zh-CN" altLang="en-US" sz="3600" b="1" dirty="0"/>
          </a:p>
        </p:txBody>
      </p:sp>
      <p:pic>
        <p:nvPicPr>
          <p:cNvPr id="77834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7238" y="4386263"/>
            <a:ext cx="2528887" cy="2444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67" name="矩形 77834"/>
          <p:cNvSpPr>
            <a:spLocks noTextEdit="1"/>
          </p:cNvSpPr>
          <p:nvPr/>
        </p:nvSpPr>
        <p:spPr>
          <a:xfrm>
            <a:off x="3563938" y="6310313"/>
            <a:ext cx="914400" cy="522287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4287"/>
              </a:avLst>
            </a:prstTxWarp>
            <a:normAutofit/>
          </a:bodyPr>
          <a:p>
            <a:pPr algn="ctr"/>
            <a:r>
              <a:rPr lang="zh-CN" altLang="en-US" sz="3600" b="1">
                <a:ln w="9525" cap="flat" cmpd="sng">
                  <a:solidFill>
                    <a:srgbClr val="000000"/>
                  </a:solidFill>
                  <a:prstDash val="solid"/>
                  <a:bevel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小明</a:t>
            </a:r>
            <a:endParaRPr lang="zh-CN" altLang="en-US" sz="3600" b="1">
              <a:ln w="9525" cap="flat" cmpd="sng">
                <a:solidFill>
                  <a:srgbClr val="000000"/>
                </a:solidFill>
                <a:prstDash val="solid"/>
                <a:bevel/>
                <a:headEnd type="none" w="med" len="med"/>
                <a:tailEnd type="none" w="med" len="med"/>
              </a:ln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7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3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482" name="Picture 18" descr="1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76375" y="2971800"/>
            <a:ext cx="3074988" cy="3886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3" name="Picture 14" descr="3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0425" y="0"/>
            <a:ext cx="20955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4" name="Text Box 15"/>
          <p:cNvSpPr txBox="1"/>
          <p:nvPr/>
        </p:nvSpPr>
        <p:spPr>
          <a:xfrm>
            <a:off x="8135938" y="476250"/>
            <a:ext cx="684212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 sz="3600" b="1" dirty="0"/>
              <a:t>欢欢</a:t>
            </a:r>
            <a:endParaRPr lang="zh-CN" altLang="en-US" sz="3600" b="1" dirty="0"/>
          </a:p>
        </p:txBody>
      </p:sp>
      <p:sp>
        <p:nvSpPr>
          <p:cNvPr id="20485" name="Text Box 16"/>
          <p:cNvSpPr txBox="1"/>
          <p:nvPr/>
        </p:nvSpPr>
        <p:spPr>
          <a:xfrm>
            <a:off x="8101013" y="2852738"/>
            <a:ext cx="684212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 sz="3600" b="1" dirty="0"/>
              <a:t>圆圆</a:t>
            </a:r>
            <a:endParaRPr lang="zh-CN" altLang="en-US" sz="3600" b="1" dirty="0"/>
          </a:p>
        </p:txBody>
      </p:sp>
      <p:sp>
        <p:nvSpPr>
          <p:cNvPr id="20486" name="Text Box 17"/>
          <p:cNvSpPr txBox="1"/>
          <p:nvPr/>
        </p:nvSpPr>
        <p:spPr>
          <a:xfrm>
            <a:off x="8101013" y="5084763"/>
            <a:ext cx="576262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 sz="3600" b="1" dirty="0"/>
              <a:t>清清</a:t>
            </a:r>
            <a:endParaRPr lang="zh-CN" altLang="en-US" sz="3600" b="1" dirty="0"/>
          </a:p>
        </p:txBody>
      </p:sp>
      <p:sp>
        <p:nvSpPr>
          <p:cNvPr id="20487" name="AutoShape 19"/>
          <p:cNvSpPr/>
          <p:nvPr/>
        </p:nvSpPr>
        <p:spPr>
          <a:xfrm>
            <a:off x="179388" y="-158750"/>
            <a:ext cx="5545137" cy="3200400"/>
          </a:xfrm>
          <a:prstGeom prst="cloudCallout">
            <a:avLst>
              <a:gd name="adj1" fmla="val -12755"/>
              <a:gd name="adj2" fmla="val 63685"/>
            </a:avLst>
          </a:prstGeom>
          <a:solidFill>
            <a:srgbClr val="EAEAEA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en-US" altLang="zh-CN" sz="3200" b="1" dirty="0"/>
          </a:p>
        </p:txBody>
      </p:sp>
      <p:sp>
        <p:nvSpPr>
          <p:cNvPr id="20488" name="Rectangle 8"/>
          <p:cNvSpPr/>
          <p:nvPr/>
        </p:nvSpPr>
        <p:spPr>
          <a:xfrm>
            <a:off x="898525" y="260350"/>
            <a:ext cx="4321175" cy="1190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3200" b="1" dirty="0"/>
              <a:t>上课时，坐在我旁边的同学是？</a:t>
            </a:r>
            <a:endParaRPr lang="zh-CN" altLang="en-US" sz="3200" b="1" dirty="0"/>
          </a:p>
        </p:txBody>
      </p:sp>
      <p:sp>
        <p:nvSpPr>
          <p:cNvPr id="78857" name="Text Box 10"/>
          <p:cNvSpPr txBox="1"/>
          <p:nvPr/>
        </p:nvSpPr>
        <p:spPr>
          <a:xfrm>
            <a:off x="900113" y="1412875"/>
            <a:ext cx="4608512" cy="1190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 sz="3200" dirty="0"/>
              <a:t>当我转向旁边时，看到的是她的</a:t>
            </a:r>
            <a:r>
              <a:rPr lang="zh-CN" altLang="en-US" sz="3200" b="1" dirty="0">
                <a:solidFill>
                  <a:schemeClr val="accent2"/>
                </a:solidFill>
                <a:ea typeface="黑体" panose="02010609060101010101" pitchFamily="49" charset="-122"/>
              </a:rPr>
              <a:t>侧面</a:t>
            </a:r>
            <a:r>
              <a:rPr lang="zh-CN" altLang="en-US" sz="3200" b="1" dirty="0">
                <a:solidFill>
                  <a:schemeClr val="accent2"/>
                </a:solidFill>
              </a:rPr>
              <a:t>。</a:t>
            </a:r>
            <a:endParaRPr lang="zh-CN" altLang="en-US" sz="3200" b="1" dirty="0">
              <a:solidFill>
                <a:schemeClr val="accent2"/>
              </a:solidFill>
            </a:endParaRPr>
          </a:p>
        </p:txBody>
      </p:sp>
      <p:pic>
        <p:nvPicPr>
          <p:cNvPr id="78858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0388" y="2286000"/>
            <a:ext cx="2528887" cy="2444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91" name="矩形 78858"/>
          <p:cNvSpPr>
            <a:spLocks noTextEdit="1"/>
          </p:cNvSpPr>
          <p:nvPr/>
        </p:nvSpPr>
        <p:spPr>
          <a:xfrm>
            <a:off x="3563938" y="6310313"/>
            <a:ext cx="914400" cy="522287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4287"/>
              </a:avLst>
            </a:prstTxWarp>
            <a:normAutofit/>
          </a:bodyPr>
          <a:p>
            <a:pPr algn="ctr"/>
            <a:r>
              <a:rPr lang="zh-CN" altLang="en-US" sz="3600" b="1">
                <a:ln w="9525" cap="flat" cmpd="sng">
                  <a:solidFill>
                    <a:srgbClr val="000000"/>
                  </a:solidFill>
                  <a:prstDash val="solid"/>
                  <a:bevel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小明</a:t>
            </a:r>
            <a:endParaRPr lang="zh-CN" altLang="en-US" sz="3600" b="1">
              <a:ln w="9525" cap="flat" cmpd="sng">
                <a:solidFill>
                  <a:srgbClr val="000000"/>
                </a:solidFill>
                <a:prstDash val="solid"/>
                <a:bevel/>
                <a:headEnd type="none" w="med" len="med"/>
                <a:tailEnd type="none" w="med" len="med"/>
              </a:ln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78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WordArt 3"/>
          <p:cNvSpPr>
            <a:spLocks noTextEdit="1"/>
          </p:cNvSpPr>
          <p:nvPr/>
        </p:nvSpPr>
        <p:spPr>
          <a:xfrm>
            <a:off x="1474788" y="2060575"/>
            <a:ext cx="1873250" cy="720725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0"/>
              </a:avLst>
            </a:prstTxWarp>
            <a:normAutofit/>
          </a:bodyPr>
          <a:p>
            <a:pPr algn="ctr"/>
            <a:endParaRPr lang="zh-CN" altLang="en-US" sz="3600" b="1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507" name="WordArt 4"/>
          <p:cNvSpPr>
            <a:spLocks noTextEdit="1"/>
          </p:cNvSpPr>
          <p:nvPr/>
        </p:nvSpPr>
        <p:spPr>
          <a:xfrm>
            <a:off x="1474788" y="2852738"/>
            <a:ext cx="914400" cy="649287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287"/>
              </a:avLst>
            </a:prstTxWarp>
            <a:normAutofit/>
          </a:bodyPr>
          <a:p>
            <a:pPr algn="ctr"/>
            <a:endParaRPr lang="zh-CN" altLang="en-US" sz="3600" b="1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9876" name="AutoShape 5"/>
          <p:cNvSpPr/>
          <p:nvPr/>
        </p:nvSpPr>
        <p:spPr>
          <a:xfrm>
            <a:off x="2482850" y="1125538"/>
            <a:ext cx="431800" cy="2449512"/>
          </a:xfrm>
          <a:prstGeom prst="rightBrace">
            <a:avLst>
              <a:gd name="adj1" fmla="val 47220"/>
              <a:gd name="adj2" fmla="val 50000"/>
            </a:avLst>
          </a:prstGeom>
          <a:solidFill>
            <a:srgbClr val="FFFFFF"/>
          </a:solidFill>
          <a:ln w="254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>
            <a:outerShdw dist="38100" algn="ctr" rotWithShape="0">
              <a:schemeClr val="bg2"/>
            </a:outerShdw>
          </a:effectLst>
        </p:spPr>
        <p:txBody>
          <a:bodyPr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21509" name="Text Box 6"/>
          <p:cNvSpPr txBox="1"/>
          <p:nvPr/>
        </p:nvSpPr>
        <p:spPr>
          <a:xfrm>
            <a:off x="2987675" y="528638"/>
            <a:ext cx="5330825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21510" name="Text Box 7"/>
          <p:cNvSpPr txBox="1"/>
          <p:nvPr/>
        </p:nvSpPr>
        <p:spPr>
          <a:xfrm>
            <a:off x="3081338" y="638175"/>
            <a:ext cx="4443412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21511" name="WordArt 8"/>
          <p:cNvSpPr>
            <a:spLocks noTextEdit="1"/>
          </p:cNvSpPr>
          <p:nvPr/>
        </p:nvSpPr>
        <p:spPr>
          <a:xfrm>
            <a:off x="3132138" y="2060575"/>
            <a:ext cx="5545137" cy="52070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218"/>
              </a:avLst>
            </a:prstTxWarp>
            <a:normAutofit/>
          </a:bodyPr>
          <a:p>
            <a:pPr algn="ctr"/>
            <a:r>
              <a:rPr lang="zh-CN" altLang="en-US" sz="3600" b="1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从不同的角度观察到的</a:t>
            </a:r>
            <a:endParaRPr lang="zh-CN" altLang="en-US" sz="3600" b="1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512" name="WordArt 9"/>
          <p:cNvSpPr>
            <a:spLocks noTextEdit="1"/>
          </p:cNvSpPr>
          <p:nvPr/>
        </p:nvSpPr>
        <p:spPr>
          <a:xfrm>
            <a:off x="3708400" y="2708275"/>
            <a:ext cx="4114800" cy="522288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287"/>
              </a:avLst>
            </a:prstTxWarp>
            <a:normAutofit/>
          </a:bodyPr>
          <a:p>
            <a:pPr algn="ctr"/>
            <a:r>
              <a:rPr lang="zh-CN" altLang="en-US" sz="3600" b="1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物体的形状是不同的</a:t>
            </a:r>
            <a:endParaRPr lang="zh-CN" altLang="en-US" sz="3600" b="1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513" name="WordArt 2"/>
          <p:cNvSpPr>
            <a:spLocks noTextEdit="1"/>
          </p:cNvSpPr>
          <p:nvPr/>
        </p:nvSpPr>
        <p:spPr>
          <a:xfrm>
            <a:off x="1474788" y="1268413"/>
            <a:ext cx="914400" cy="720725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097"/>
              </a:avLst>
            </a:prstTxWarp>
            <a:normAutofit/>
          </a:bodyPr>
          <a:p>
            <a:pPr algn="ctr"/>
            <a:endParaRPr lang="zh-CN" altLang="en-US" sz="3600" b="1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9882" name="TextBox 3"/>
          <p:cNvSpPr txBox="1"/>
          <p:nvPr/>
        </p:nvSpPr>
        <p:spPr>
          <a:xfrm>
            <a:off x="1258888" y="1230313"/>
            <a:ext cx="1873250" cy="830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800" b="1" dirty="0">
                <a:solidFill>
                  <a:schemeClr val="tx1"/>
                </a:solidFill>
                <a:ea typeface="宋体" panose="02010600030101010101" pitchFamily="2" charset="-122"/>
              </a:rPr>
              <a:t>正面</a:t>
            </a:r>
            <a:endParaRPr lang="zh-CN" altLang="en-US" sz="4800" b="1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79883" name="TextBox 5"/>
          <p:cNvSpPr txBox="1"/>
          <p:nvPr/>
        </p:nvSpPr>
        <p:spPr>
          <a:xfrm>
            <a:off x="1258888" y="2762250"/>
            <a:ext cx="1512887" cy="830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800" b="1" dirty="0">
                <a:solidFill>
                  <a:schemeClr val="tx1"/>
                </a:solidFill>
                <a:ea typeface="宋体" panose="02010600030101010101" pitchFamily="2" charset="-122"/>
              </a:rPr>
              <a:t>后面</a:t>
            </a:r>
            <a:endParaRPr lang="zh-CN" altLang="en-US" sz="4800" b="1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79884" name="TextBox 5"/>
          <p:cNvSpPr txBox="1"/>
          <p:nvPr/>
        </p:nvSpPr>
        <p:spPr>
          <a:xfrm>
            <a:off x="1258888" y="2060575"/>
            <a:ext cx="1512887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800" b="1" dirty="0">
                <a:solidFill>
                  <a:schemeClr val="tx1"/>
                </a:solidFill>
                <a:ea typeface="宋体" panose="02010600030101010101" pitchFamily="2" charset="-122"/>
              </a:rPr>
              <a:t>侧面</a:t>
            </a:r>
            <a:endParaRPr lang="zh-CN" altLang="en-US" sz="4800" b="1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98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98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98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98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98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98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98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98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6" grpId="0" animBg="1"/>
      <p:bldP spid="79882" grpId="0"/>
      <p:bldP spid="79883" grpId="0"/>
      <p:bldP spid="7988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2530" name="图片 69633" descr="2"/>
          <p:cNvPicPr>
            <a:picLocks noChangeAspect="1"/>
          </p:cNvPicPr>
          <p:nvPr/>
        </p:nvPicPr>
        <p:blipFill>
          <a:blip r:embed="rId1"/>
          <a:srcRect t="23308" r="42267" b="10626"/>
          <a:stretch>
            <a:fillRect/>
          </a:stretch>
        </p:blipFill>
        <p:spPr>
          <a:xfrm>
            <a:off x="2339975" y="333375"/>
            <a:ext cx="6192838" cy="2863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9635" name="图片 69634" descr="2"/>
          <p:cNvPicPr>
            <a:picLocks noChangeAspect="1"/>
          </p:cNvPicPr>
          <p:nvPr/>
        </p:nvPicPr>
        <p:blipFill>
          <a:blip r:embed="rId1"/>
          <a:srcRect l="66451" t="13625" r="9583"/>
          <a:stretch>
            <a:fillRect/>
          </a:stretch>
        </p:blipFill>
        <p:spPr>
          <a:xfrm>
            <a:off x="6877050" y="3429000"/>
            <a:ext cx="1584325" cy="3200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9636" name="图片 69635" descr="2"/>
          <p:cNvPicPr>
            <a:picLocks noChangeAspect="1"/>
          </p:cNvPicPr>
          <p:nvPr/>
        </p:nvPicPr>
        <p:blipFill>
          <a:blip r:embed="rId1"/>
          <a:srcRect l="58838" t="13625" r="32469"/>
          <a:stretch>
            <a:fillRect/>
          </a:stretch>
        </p:blipFill>
        <p:spPr>
          <a:xfrm>
            <a:off x="3635375" y="3500438"/>
            <a:ext cx="1008063" cy="3168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3" name="横卷形 69636"/>
          <p:cNvSpPr/>
          <p:nvPr/>
        </p:nvSpPr>
        <p:spPr>
          <a:xfrm>
            <a:off x="179388" y="188913"/>
            <a:ext cx="2016125" cy="1150937"/>
          </a:xfrm>
          <a:prstGeom prst="horizontalScroll">
            <a:avLst>
              <a:gd name="adj" fmla="val 12500"/>
            </a:avLst>
          </a:prstGeom>
          <a:solidFill>
            <a:schemeClr val="accent1"/>
          </a:solidFill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>
            <a:outerShdw dist="117088" dir="751728" algn="ctr" rotWithShape="0">
              <a:schemeClr val="bg1"/>
            </a:outerShdw>
          </a:effectLst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做一做</a:t>
            </a:r>
            <a:endParaRPr lang="zh-CN" altLang="en-US" sz="2400" b="1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9638" name="任意多边形 69637"/>
          <p:cNvSpPr/>
          <p:nvPr/>
        </p:nvSpPr>
        <p:spPr>
          <a:xfrm>
            <a:off x="466725" y="3789363"/>
            <a:ext cx="1584325" cy="1584325"/>
          </a:xfrm>
          <a:custGeom>
            <a:avLst/>
            <a:gdLst/>
            <a:ahLst/>
            <a:cxnLst>
              <a:cxn ang="0">
                <a:pos x="87155772" y="0"/>
              </a:cxn>
              <a:cxn ang="0">
                <a:pos x="87155772" y="29051900"/>
              </a:cxn>
              <a:cxn ang="0">
                <a:pos x="18157465" y="29051900"/>
              </a:cxn>
              <a:cxn ang="0">
                <a:pos x="18157465" y="87155772"/>
              </a:cxn>
              <a:cxn ang="0">
                <a:pos x="87155772" y="87155772"/>
              </a:cxn>
              <a:cxn ang="0">
                <a:pos x="87155772" y="116207672"/>
              </a:cxn>
              <a:cxn ang="0">
                <a:pos x="116207672" y="58103872"/>
              </a:cxn>
              <a:cxn ang="0">
                <a:pos x="87155772" y="0"/>
              </a:cxn>
              <a:cxn ang="0">
                <a:pos x="7262957" y="29051900"/>
              </a:cxn>
              <a:cxn ang="0">
                <a:pos x="7262957" y="87155772"/>
              </a:cxn>
              <a:cxn ang="0">
                <a:pos x="14525986" y="87155772"/>
              </a:cxn>
              <a:cxn ang="0">
                <a:pos x="14525986" y="29051900"/>
              </a:cxn>
              <a:cxn ang="0">
                <a:pos x="7262957" y="29051900"/>
              </a:cxn>
              <a:cxn ang="0">
                <a:pos x="0" y="29051900"/>
              </a:cxn>
              <a:cxn ang="0">
                <a:pos x="0" y="87155772"/>
              </a:cxn>
              <a:cxn ang="0">
                <a:pos x="3631478" y="87155772"/>
              </a:cxn>
              <a:cxn ang="0">
                <a:pos x="3631478" y="29051900"/>
              </a:cxn>
              <a:cxn ang="0">
                <a:pos x="0" y="29051900"/>
              </a:cxn>
            </a:cxnLst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CCFF66">
              <a:alpha val="100000"/>
            </a:srgbClr>
          </a:solidFill>
          <a:ln w="9525" cap="flat" cmpd="sng">
            <a:solidFill>
              <a:schemeClr val="tx1">
                <a:alpha val="100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107763" dir="2699999" algn="ctr" rotWithShape="0">
              <a:schemeClr val="bg1">
                <a:alpha val="100000"/>
              </a:schemeClr>
            </a:outerShdw>
          </a:effectLst>
        </p:spPr>
        <p:txBody>
          <a:bodyPr/>
          <a:p>
            <a:endParaRPr lang="zh-CN" altLang="en-US"/>
          </a:p>
        </p:txBody>
      </p:sp>
      <p:sp>
        <p:nvSpPr>
          <p:cNvPr id="69639" name="文本框 69638"/>
          <p:cNvSpPr txBox="1"/>
          <p:nvPr/>
        </p:nvSpPr>
        <p:spPr>
          <a:xfrm>
            <a:off x="682625" y="4313238"/>
            <a:ext cx="1657350" cy="519112"/>
          </a:xfrm>
          <a:prstGeom prst="rect">
            <a:avLst/>
          </a:prstGeom>
          <a:noFill/>
          <a:ln w="9525">
            <a:noFill/>
          </a:ln>
          <a:effectLst>
            <a:outerShdw dist="35921" dir="2699999" algn="ctr" rotWithShape="0">
              <a:srgbClr val="FFFF00"/>
            </a:outerShdw>
          </a:effectLst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连一连</a:t>
            </a:r>
            <a:endParaRPr lang="zh-CN" altLang="en-US" b="1" dirty="0">
              <a:solidFill>
                <a:srgbClr val="FF33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69640" name="直接连接符 69639"/>
          <p:cNvSpPr/>
          <p:nvPr/>
        </p:nvSpPr>
        <p:spPr>
          <a:xfrm>
            <a:off x="4427538" y="4149725"/>
            <a:ext cx="2592387" cy="107950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69641" name="直接连接符 69640"/>
          <p:cNvSpPr/>
          <p:nvPr/>
        </p:nvSpPr>
        <p:spPr>
          <a:xfrm flipV="1">
            <a:off x="4572000" y="4076700"/>
            <a:ext cx="2520950" cy="1873250"/>
          </a:xfrm>
          <a:prstGeom prst="line">
            <a:avLst/>
          </a:prstGeom>
          <a:ln w="28575" cap="flat" cmpd="sng">
            <a:solidFill>
              <a:srgbClr val="00FF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69642" name="直接连接符 69641"/>
          <p:cNvSpPr/>
          <p:nvPr/>
        </p:nvSpPr>
        <p:spPr>
          <a:xfrm>
            <a:off x="4427538" y="4724400"/>
            <a:ext cx="3168650" cy="1368425"/>
          </a:xfrm>
          <a:prstGeom prst="line">
            <a:avLst/>
          </a:prstGeom>
          <a:ln w="38100" cap="flat" cmpd="sng">
            <a:solidFill>
              <a:srgbClr val="FFFF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69643" name="直接连接符 69642"/>
          <p:cNvSpPr/>
          <p:nvPr/>
        </p:nvSpPr>
        <p:spPr>
          <a:xfrm flipV="1">
            <a:off x="4427538" y="4652963"/>
            <a:ext cx="3097212" cy="720725"/>
          </a:xfrm>
          <a:prstGeom prst="line">
            <a:avLst/>
          </a:prstGeom>
          <a:ln w="28575" cap="flat" cmpd="sng">
            <a:solidFill>
              <a:srgbClr val="0000FF"/>
            </a:solidFill>
            <a:prstDash val="solid"/>
            <a:headEnd type="none" w="med" len="med"/>
            <a:tailEnd type="triangle" w="med" len="med"/>
          </a:ln>
        </p:spPr>
      </p:sp>
    </p:spTree>
  </p:cSld>
  <p:clrMapOvr>
    <a:masterClrMapping/>
  </p:clrMapOvr>
  <p:transition>
    <p:sndAc>
      <p:stSnd>
        <p:snd r:embed="rId2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96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9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9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96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9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9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9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9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696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9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9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6963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96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96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96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96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96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96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96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96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96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96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96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6964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0658" name="椭圆形标注 70657"/>
          <p:cNvSpPr/>
          <p:nvPr/>
        </p:nvSpPr>
        <p:spPr>
          <a:xfrm>
            <a:off x="7523163" y="2132013"/>
            <a:ext cx="936625" cy="576262"/>
          </a:xfrm>
          <a:prstGeom prst="wedgeEllipseCallout">
            <a:avLst>
              <a:gd name="adj1" fmla="val 21019"/>
              <a:gd name="adj2" fmla="val -98486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2400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3555" name="前凸带形 70658"/>
          <p:cNvSpPr/>
          <p:nvPr/>
        </p:nvSpPr>
        <p:spPr>
          <a:xfrm>
            <a:off x="395288" y="188913"/>
            <a:ext cx="2519362" cy="936625"/>
          </a:xfrm>
          <a:prstGeom prst="ribbon">
            <a:avLst>
              <a:gd name="adj1" fmla="val 12500"/>
              <a:gd name="adj2" fmla="val 50000"/>
            </a:avLst>
          </a:prstGeom>
          <a:solidFill>
            <a:schemeClr val="accent1"/>
          </a:solidFill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2400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23556" name="图片 70659" descr="练习一"/>
          <p:cNvPicPr>
            <a:picLocks noChangeAspect="1"/>
          </p:cNvPicPr>
          <p:nvPr/>
        </p:nvPicPr>
        <p:blipFill>
          <a:blip r:embed="rId1"/>
          <a:srcRect r="46091"/>
          <a:stretch>
            <a:fillRect/>
          </a:stretch>
        </p:blipFill>
        <p:spPr>
          <a:xfrm>
            <a:off x="250825" y="1916113"/>
            <a:ext cx="4537075" cy="3908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57" name="图片 70660" descr="练习一"/>
          <p:cNvPicPr>
            <a:picLocks noChangeAspect="1"/>
          </p:cNvPicPr>
          <p:nvPr/>
        </p:nvPicPr>
        <p:blipFill>
          <a:blip r:embed="rId1"/>
          <a:srcRect l="53883" t="23209" r="28156" b="45847"/>
          <a:stretch>
            <a:fillRect/>
          </a:stretch>
        </p:blipFill>
        <p:spPr>
          <a:xfrm>
            <a:off x="5292725" y="4930775"/>
            <a:ext cx="1873250" cy="15001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58" name="图片 70661" descr="练习一"/>
          <p:cNvPicPr>
            <a:picLocks noChangeAspect="1"/>
          </p:cNvPicPr>
          <p:nvPr/>
        </p:nvPicPr>
        <p:blipFill>
          <a:blip r:embed="rId1"/>
          <a:srcRect l="71844" t="23209" r="7791" b="43231"/>
          <a:stretch>
            <a:fillRect/>
          </a:stretch>
        </p:blipFill>
        <p:spPr>
          <a:xfrm>
            <a:off x="5292725" y="2060575"/>
            <a:ext cx="1876425" cy="14366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59" name="图片 70662" descr="练习一"/>
          <p:cNvPicPr>
            <a:picLocks noChangeAspect="1"/>
          </p:cNvPicPr>
          <p:nvPr/>
        </p:nvPicPr>
        <p:blipFill>
          <a:blip r:embed="rId1"/>
          <a:srcRect l="53883" t="54968" r="28156" b="14845"/>
          <a:stretch>
            <a:fillRect/>
          </a:stretch>
        </p:blipFill>
        <p:spPr>
          <a:xfrm>
            <a:off x="7092950" y="436563"/>
            <a:ext cx="1800225" cy="14049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60" name="图片 70663" descr="练习一"/>
          <p:cNvPicPr>
            <a:picLocks noChangeAspect="1"/>
          </p:cNvPicPr>
          <p:nvPr/>
        </p:nvPicPr>
        <p:blipFill>
          <a:blip r:embed="rId1"/>
          <a:srcRect l="71844" t="54210" r="7791" b="14845"/>
          <a:stretch>
            <a:fillRect/>
          </a:stretch>
        </p:blipFill>
        <p:spPr>
          <a:xfrm>
            <a:off x="7235825" y="3644900"/>
            <a:ext cx="1878013" cy="13255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61" name="文本框 70664"/>
          <p:cNvSpPr txBox="1"/>
          <p:nvPr/>
        </p:nvSpPr>
        <p:spPr>
          <a:xfrm>
            <a:off x="395288" y="1268413"/>
            <a:ext cx="5692775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说说右边的照片是谁拍的？Ｐ７０第１题</a:t>
            </a:r>
            <a:endParaRPr lang="zh-CN" altLang="en-US" sz="2400" b="1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3562" name="矩形 70665"/>
          <p:cNvSpPr>
            <a:spLocks noTextEdit="1"/>
          </p:cNvSpPr>
          <p:nvPr/>
        </p:nvSpPr>
        <p:spPr>
          <a:xfrm>
            <a:off x="1069975" y="549275"/>
            <a:ext cx="1081088" cy="431800"/>
          </a:xfrm>
          <a:prstGeom prst="rect">
            <a:avLst/>
          </a:prstGeom>
        </p:spPr>
        <p:txBody>
          <a:bodyPr wrap="none" fromWordArt="1">
            <a:prstTxWarp prst="textChevronInverted">
              <a:avLst>
                <a:gd name="adj" fmla="val 75000"/>
              </a:avLst>
            </a:prstTxWarp>
            <a:normAutofit/>
          </a:bodyPr>
          <a:p>
            <a:pPr algn="ctr"/>
            <a:r>
              <a:rPr lang="zh-CN" altLang="en-US" sz="3600" b="1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找一找</a:t>
            </a:r>
            <a:endParaRPr lang="zh-CN" altLang="en-US" sz="3600" b="1">
              <a:ln w="19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  <a:solidFill>
                <a:srgbClr val="0066CC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0667" name="文本框 70666"/>
          <p:cNvSpPr txBox="1"/>
          <p:nvPr/>
        </p:nvSpPr>
        <p:spPr>
          <a:xfrm>
            <a:off x="7596188" y="2184400"/>
            <a:ext cx="10795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小猴</a:t>
            </a:r>
            <a:endParaRPr lang="zh-CN" altLang="en-US" sz="24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0668" name="椭圆形标注 70667"/>
          <p:cNvSpPr/>
          <p:nvPr/>
        </p:nvSpPr>
        <p:spPr>
          <a:xfrm>
            <a:off x="5292725" y="3789363"/>
            <a:ext cx="936625" cy="576262"/>
          </a:xfrm>
          <a:prstGeom prst="wedgeEllipseCallout">
            <a:avLst>
              <a:gd name="adj1" fmla="val 21019"/>
              <a:gd name="adj2" fmla="val -98486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2400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0669" name="文本框 70668"/>
          <p:cNvSpPr txBox="1"/>
          <p:nvPr/>
        </p:nvSpPr>
        <p:spPr>
          <a:xfrm>
            <a:off x="5365750" y="3841750"/>
            <a:ext cx="935038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小熊</a:t>
            </a:r>
            <a:endParaRPr lang="zh-CN" altLang="en-US" sz="24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0670" name="椭圆形标注 70669"/>
          <p:cNvSpPr/>
          <p:nvPr/>
        </p:nvSpPr>
        <p:spPr>
          <a:xfrm>
            <a:off x="7812088" y="5229225"/>
            <a:ext cx="936625" cy="576263"/>
          </a:xfrm>
          <a:prstGeom prst="wedgeEllipseCallout">
            <a:avLst>
              <a:gd name="adj1" fmla="val 21019"/>
              <a:gd name="adj2" fmla="val -98486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2400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0671" name="文本框 70670"/>
          <p:cNvSpPr txBox="1"/>
          <p:nvPr/>
        </p:nvSpPr>
        <p:spPr>
          <a:xfrm>
            <a:off x="7885113" y="5281613"/>
            <a:ext cx="1008062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袋鼠</a:t>
            </a:r>
            <a:endParaRPr lang="zh-CN" altLang="en-US" sz="24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0672" name="椭圆形标注 70671"/>
          <p:cNvSpPr/>
          <p:nvPr/>
        </p:nvSpPr>
        <p:spPr>
          <a:xfrm>
            <a:off x="4354513" y="6165850"/>
            <a:ext cx="936625" cy="576263"/>
          </a:xfrm>
          <a:prstGeom prst="wedgeEllipseCallout">
            <a:avLst>
              <a:gd name="adj1" fmla="val 56949"/>
              <a:gd name="adj2" fmla="val -85815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2400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0673" name="文本框 70672"/>
          <p:cNvSpPr txBox="1"/>
          <p:nvPr/>
        </p:nvSpPr>
        <p:spPr>
          <a:xfrm>
            <a:off x="4427538" y="6218238"/>
            <a:ext cx="136842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小鸟</a:t>
            </a:r>
            <a:endParaRPr lang="zh-CN" altLang="en-US" sz="2400" b="1" dirty="0">
              <a:solidFill>
                <a:srgbClr val="0000FF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blinds/>
    <p:sndAc>
      <p:stSnd>
        <p:snd r:embed="rId2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0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70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06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0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06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06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06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06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06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06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06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06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706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06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06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06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900" decel="100000" fill="hold"/>
                                        <p:tgtEl>
                                          <p:spTgt spid="70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0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8" grpId="0" animBg="1"/>
      <p:bldP spid="70667" grpId="0"/>
      <p:bldP spid="70668" grpId="0" animBg="1"/>
      <p:bldP spid="70669" grpId="0"/>
      <p:bldP spid="70670" grpId="0" animBg="1"/>
      <p:bldP spid="70671" grpId="0"/>
      <p:bldP spid="70672" grpId="0" animBg="1"/>
      <p:bldP spid="7067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前凸带形 71681"/>
          <p:cNvSpPr/>
          <p:nvPr/>
        </p:nvSpPr>
        <p:spPr>
          <a:xfrm>
            <a:off x="539750" y="476250"/>
            <a:ext cx="2519363" cy="936625"/>
          </a:xfrm>
          <a:prstGeom prst="ribbon">
            <a:avLst>
              <a:gd name="adj1" fmla="val 12500"/>
              <a:gd name="adj2" fmla="val 50000"/>
            </a:avLst>
          </a:prstGeom>
          <a:solidFill>
            <a:schemeClr val="accent1"/>
          </a:solidFill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2400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24579" name="图片 71682" descr="练习二"/>
          <p:cNvPicPr>
            <a:picLocks noChangeAspect="1"/>
          </p:cNvPicPr>
          <p:nvPr/>
        </p:nvPicPr>
        <p:blipFill>
          <a:blip r:embed="rId1"/>
          <a:srcRect t="6247" b="2113"/>
          <a:stretch>
            <a:fillRect/>
          </a:stretch>
        </p:blipFill>
        <p:spPr>
          <a:xfrm>
            <a:off x="0" y="1989138"/>
            <a:ext cx="8928100" cy="31670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684" name="文本框 71683"/>
          <p:cNvSpPr txBox="1"/>
          <p:nvPr/>
        </p:nvSpPr>
        <p:spPr>
          <a:xfrm>
            <a:off x="3871913" y="4441825"/>
            <a:ext cx="1000125" cy="5826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200" b="1" dirty="0">
                <a:solidFill>
                  <a:srgbClr val="0000FF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①</a:t>
            </a:r>
            <a:r>
              <a:rPr lang="zh-CN" altLang="en-US" sz="3200" b="1" dirty="0">
                <a:solidFill>
                  <a:srgbClr val="0000FF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　</a:t>
            </a:r>
            <a:endParaRPr lang="zh-CN" altLang="en-US" sz="3200" b="1" dirty="0">
              <a:solidFill>
                <a:srgbClr val="0000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71685" name="文本框 71684"/>
          <p:cNvSpPr txBox="1"/>
          <p:nvPr/>
        </p:nvSpPr>
        <p:spPr>
          <a:xfrm>
            <a:off x="5459413" y="4441825"/>
            <a:ext cx="590550" cy="5826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200" b="1" dirty="0">
                <a:solidFill>
                  <a:srgbClr val="0000FF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③</a:t>
            </a:r>
            <a:endParaRPr lang="en-US" altLang="zh-CN" sz="3200" b="1" dirty="0">
              <a:solidFill>
                <a:srgbClr val="0000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71686" name="文本框 71685"/>
          <p:cNvSpPr txBox="1"/>
          <p:nvPr/>
        </p:nvSpPr>
        <p:spPr>
          <a:xfrm>
            <a:off x="7219950" y="4441825"/>
            <a:ext cx="590550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200" b="1" dirty="0">
                <a:solidFill>
                  <a:srgbClr val="0000FF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②</a:t>
            </a:r>
            <a:endParaRPr lang="en-US" altLang="zh-CN" sz="3200" b="1" dirty="0">
              <a:solidFill>
                <a:srgbClr val="0000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4583" name="文本框 71686"/>
          <p:cNvSpPr txBox="1"/>
          <p:nvPr/>
        </p:nvSpPr>
        <p:spPr>
          <a:xfrm>
            <a:off x="4264025" y="712788"/>
            <a:ext cx="184150" cy="519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4584" name="文本框 71687"/>
          <p:cNvSpPr txBox="1"/>
          <p:nvPr/>
        </p:nvSpPr>
        <p:spPr>
          <a:xfrm>
            <a:off x="3687763" y="1000125"/>
            <a:ext cx="184150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4585" name="文本框 71688"/>
          <p:cNvSpPr txBox="1"/>
          <p:nvPr/>
        </p:nvSpPr>
        <p:spPr>
          <a:xfrm>
            <a:off x="4192588" y="1000125"/>
            <a:ext cx="184150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4586" name="矩形 71689"/>
          <p:cNvSpPr>
            <a:spLocks noTextEdit="1"/>
          </p:cNvSpPr>
          <p:nvPr/>
        </p:nvSpPr>
        <p:spPr>
          <a:xfrm>
            <a:off x="1187450" y="765175"/>
            <a:ext cx="1081088" cy="431800"/>
          </a:xfrm>
          <a:prstGeom prst="rect">
            <a:avLst/>
          </a:prstGeom>
        </p:spPr>
        <p:txBody>
          <a:bodyPr wrap="none" fromWordArt="1">
            <a:prstTxWarp prst="textChevronInverted">
              <a:avLst>
                <a:gd name="adj" fmla="val 75000"/>
              </a:avLst>
            </a:prstTxWarp>
            <a:normAutofit/>
          </a:bodyPr>
          <a:p>
            <a:pPr algn="ctr"/>
            <a:r>
              <a:rPr lang="zh-CN" altLang="en-US" sz="3600" b="1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找一找</a:t>
            </a:r>
            <a:endParaRPr lang="zh-CN" altLang="en-US" sz="3600" b="1">
              <a:ln w="19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  <a:solidFill>
                <a:srgbClr val="0066CC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sndAc>
      <p:stSnd>
        <p:snd r:embed="rId2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1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500"/>
                                        <p:tgtEl>
                                          <p:spTgt spid="71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4" grpId="0"/>
      <p:bldP spid="71685" grpId="0"/>
      <p:bldP spid="7168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矩形 1"/>
          <p:cNvSpPr/>
          <p:nvPr/>
        </p:nvSpPr>
        <p:spPr>
          <a:xfrm>
            <a:off x="1785938" y="2143125"/>
            <a:ext cx="5857875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zh-CN" altLang="en-US" sz="5400" b="1" dirty="0">
              <a:solidFill>
                <a:schemeClr val="accent1"/>
              </a:solidFill>
              <a:latin typeface="方正隶二简体" pitchFamily="2" charset="-122"/>
              <a:ea typeface="微软雅黑" panose="020B0503020204020204" pitchFamily="34" charset="-122"/>
              <a:sym typeface="方正隶二简体" pitchFamily="2" charset="-122"/>
            </a:endParaRPr>
          </a:p>
        </p:txBody>
      </p:sp>
      <p:pic>
        <p:nvPicPr>
          <p:cNvPr id="82947" name="Picture 8" descr="5"/>
          <p:cNvPicPr>
            <a:picLocks noChangeAspect="1"/>
          </p:cNvPicPr>
          <p:nvPr/>
        </p:nvPicPr>
        <p:blipFill>
          <a:blip r:embed="rId1">
            <a:lum bright="-6000" contrast="18000"/>
          </a:blip>
          <a:stretch>
            <a:fillRect/>
          </a:stretch>
        </p:blipFill>
        <p:spPr>
          <a:xfrm>
            <a:off x="642938" y="1577975"/>
            <a:ext cx="4398962" cy="4800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4" name="Text Box 9"/>
          <p:cNvSpPr txBox="1"/>
          <p:nvPr/>
        </p:nvSpPr>
        <p:spPr>
          <a:xfrm>
            <a:off x="1928813" y="500063"/>
            <a:ext cx="6643687" cy="6080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b="1" dirty="0">
                <a:latin typeface="宋体" panose="02010600030101010101" pitchFamily="2" charset="-122"/>
              </a:rPr>
              <a:t>３．三个小朋友看到的是书的哪一面？</a:t>
            </a:r>
            <a:endParaRPr lang="zh-CN" altLang="en-US" b="1" dirty="0"/>
          </a:p>
        </p:txBody>
      </p:sp>
      <p:pic>
        <p:nvPicPr>
          <p:cNvPr id="25605" name="图片 5" descr="8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938" y="285750"/>
            <a:ext cx="1185862" cy="1143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6" name="Text Box 16"/>
          <p:cNvSpPr txBox="1"/>
          <p:nvPr/>
        </p:nvSpPr>
        <p:spPr>
          <a:xfrm>
            <a:off x="3451225" y="2143125"/>
            <a:ext cx="927100" cy="457200"/>
          </a:xfrm>
          <a:prstGeom prst="rect">
            <a:avLst/>
          </a:prstGeom>
          <a:noFill/>
          <a:ln w="9525">
            <a:noFill/>
          </a:ln>
          <a:effectLst>
            <a:outerShdw dist="38100" algn="ctr" rotWithShape="0">
              <a:srgbClr val="9999FF"/>
            </a:outerShdw>
          </a:effectLst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rgbClr val="FF0000"/>
                </a:solidFill>
              </a:rPr>
              <a:t>小明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  <p:sp>
        <p:nvSpPr>
          <p:cNvPr id="25607" name="Text Box 17"/>
          <p:cNvSpPr txBox="1"/>
          <p:nvPr/>
        </p:nvSpPr>
        <p:spPr>
          <a:xfrm>
            <a:off x="642938" y="4303713"/>
            <a:ext cx="801687" cy="457200"/>
          </a:xfrm>
          <a:prstGeom prst="rect">
            <a:avLst/>
          </a:prstGeom>
          <a:noFill/>
          <a:ln w="9525">
            <a:noFill/>
          </a:ln>
          <a:effectLst>
            <a:outerShdw dist="38100" algn="ctr" rotWithShape="0">
              <a:srgbClr val="9999FF"/>
            </a:outerShdw>
          </a:effectLst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rgbClr val="FF0000"/>
                </a:solidFill>
              </a:rPr>
              <a:t>小红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  <p:sp>
        <p:nvSpPr>
          <p:cNvPr id="25608" name="Text Box 18"/>
          <p:cNvSpPr txBox="1"/>
          <p:nvPr/>
        </p:nvSpPr>
        <p:spPr>
          <a:xfrm>
            <a:off x="3000375" y="6143625"/>
            <a:ext cx="1263650" cy="457200"/>
          </a:xfrm>
          <a:prstGeom prst="rect">
            <a:avLst/>
          </a:prstGeom>
          <a:noFill/>
          <a:ln w="9525">
            <a:noFill/>
          </a:ln>
          <a:effectLst>
            <a:outerShdw dist="38100" algn="ctr" rotWithShape="0">
              <a:srgbClr val="9999FF"/>
            </a:outerShdw>
          </a:effectLst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rgbClr val="FF0000"/>
                </a:solidFill>
              </a:rPr>
              <a:t>小英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  <p:sp>
        <p:nvSpPr>
          <p:cNvPr id="25609" name="矩形 1"/>
          <p:cNvSpPr/>
          <p:nvPr/>
        </p:nvSpPr>
        <p:spPr>
          <a:xfrm>
            <a:off x="1785938" y="2143125"/>
            <a:ext cx="5857875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zh-CN" altLang="en-US" sz="5400" b="1" dirty="0">
              <a:solidFill>
                <a:schemeClr val="accent1"/>
              </a:solidFill>
              <a:latin typeface="方正隶二简体" pitchFamily="2" charset="-122"/>
              <a:ea typeface="微软雅黑" panose="020B0503020204020204" pitchFamily="34" charset="-122"/>
              <a:sym typeface="方正隶二简体" pitchFamily="2" charset="-122"/>
            </a:endParaRPr>
          </a:p>
        </p:txBody>
      </p:sp>
      <p:pic>
        <p:nvPicPr>
          <p:cNvPr id="82954" name="Picture 9" descr="1"/>
          <p:cNvPicPr>
            <a:picLocks noChangeAspect="1"/>
          </p:cNvPicPr>
          <p:nvPr/>
        </p:nvPicPr>
        <p:blipFill>
          <a:blip r:embed="rId3">
            <a:lum bright="-6000" contrast="6000"/>
          </a:blip>
          <a:stretch>
            <a:fillRect/>
          </a:stretch>
        </p:blipFill>
        <p:spPr>
          <a:xfrm>
            <a:off x="6643688" y="1214438"/>
            <a:ext cx="857250" cy="1422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2955" name="Picture 10" descr="2"/>
          <p:cNvPicPr>
            <a:picLocks noChangeAspect="1"/>
          </p:cNvPicPr>
          <p:nvPr/>
        </p:nvPicPr>
        <p:blipFill>
          <a:blip r:embed="rId4">
            <a:lum bright="-12000" contrast="12000"/>
          </a:blip>
          <a:stretch>
            <a:fillRect/>
          </a:stretch>
        </p:blipFill>
        <p:spPr>
          <a:xfrm>
            <a:off x="6643688" y="3000375"/>
            <a:ext cx="1066800" cy="13573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2956" name="Line 11"/>
          <p:cNvSpPr/>
          <p:nvPr/>
        </p:nvSpPr>
        <p:spPr>
          <a:xfrm>
            <a:off x="3563938" y="2492375"/>
            <a:ext cx="2819400" cy="2971800"/>
          </a:xfrm>
          <a:prstGeom prst="line">
            <a:avLst/>
          </a:prstGeom>
          <a:ln w="57150" cap="flat" cmpd="sng">
            <a:solidFill>
              <a:srgbClr val="FF00FF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82957" name="Line 12"/>
          <p:cNvSpPr/>
          <p:nvPr/>
        </p:nvSpPr>
        <p:spPr>
          <a:xfrm flipV="1">
            <a:off x="2000250" y="2000250"/>
            <a:ext cx="4343400" cy="1295400"/>
          </a:xfrm>
          <a:prstGeom prst="line">
            <a:avLst/>
          </a:prstGeom>
          <a:ln w="57150" cap="flat" cmpd="sng">
            <a:solidFill>
              <a:srgbClr val="FF00FF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82958" name="Line 13"/>
          <p:cNvSpPr/>
          <p:nvPr/>
        </p:nvSpPr>
        <p:spPr>
          <a:xfrm flipV="1">
            <a:off x="4000500" y="3786188"/>
            <a:ext cx="2428875" cy="1262062"/>
          </a:xfrm>
          <a:prstGeom prst="line">
            <a:avLst/>
          </a:prstGeom>
          <a:ln w="57150" cap="flat" cmpd="sng">
            <a:solidFill>
              <a:srgbClr val="FF00FF"/>
            </a:solidFill>
            <a:prstDash val="solid"/>
            <a:headEnd type="none" w="med" len="med"/>
            <a:tailEnd type="none" w="med" len="med"/>
          </a:ln>
        </p:spPr>
      </p:sp>
      <p:pic>
        <p:nvPicPr>
          <p:cNvPr id="82959" name="Picture 15" descr="4"/>
          <p:cNvPicPr>
            <a:picLocks noChangeAspect="1"/>
          </p:cNvPicPr>
          <p:nvPr/>
        </p:nvPicPr>
        <p:blipFill>
          <a:blip r:embed="rId5">
            <a:lum bright="-12000" contrast="12000"/>
          </a:blip>
          <a:stretch>
            <a:fillRect/>
          </a:stretch>
        </p:blipFill>
        <p:spPr>
          <a:xfrm>
            <a:off x="6643688" y="4643438"/>
            <a:ext cx="1111250" cy="1571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2960" name="TextBox 10"/>
          <p:cNvSpPr txBox="1"/>
          <p:nvPr/>
        </p:nvSpPr>
        <p:spPr>
          <a:xfrm>
            <a:off x="7786688" y="3429000"/>
            <a:ext cx="898525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</a:rPr>
              <a:t>正面</a:t>
            </a:r>
            <a:endParaRPr lang="zh-CN" altLang="en-US" sz="2400" b="1" dirty="0">
              <a:solidFill>
                <a:srgbClr val="FF0000"/>
              </a:solidFill>
              <a:latin typeface="楷体_GB2312" pitchFamily="49" charset="-122"/>
            </a:endParaRPr>
          </a:p>
        </p:txBody>
      </p:sp>
      <p:sp>
        <p:nvSpPr>
          <p:cNvPr id="82961" name="TextBox 9"/>
          <p:cNvSpPr txBox="1"/>
          <p:nvPr/>
        </p:nvSpPr>
        <p:spPr>
          <a:xfrm>
            <a:off x="7786688" y="1643063"/>
            <a:ext cx="898525" cy="519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</a:rPr>
              <a:t>侧面</a:t>
            </a:r>
            <a:endParaRPr lang="zh-CN" altLang="en-US" sz="2400" b="1" dirty="0">
              <a:solidFill>
                <a:srgbClr val="FF0000"/>
              </a:solidFill>
              <a:latin typeface="楷体_GB2312" pitchFamily="49" charset="-122"/>
            </a:endParaRPr>
          </a:p>
        </p:txBody>
      </p:sp>
      <p:sp>
        <p:nvSpPr>
          <p:cNvPr id="82962" name="TextBox 11"/>
          <p:cNvSpPr txBox="1"/>
          <p:nvPr/>
        </p:nvSpPr>
        <p:spPr>
          <a:xfrm>
            <a:off x="7715250" y="5214938"/>
            <a:ext cx="893763" cy="519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</a:rPr>
              <a:t>后面</a:t>
            </a:r>
            <a:endParaRPr lang="zh-CN" altLang="en-US" sz="2400" b="1" dirty="0">
              <a:solidFill>
                <a:srgbClr val="FF0000"/>
              </a:solidFill>
              <a:latin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2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2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29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29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296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2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29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29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296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82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2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2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296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29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29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29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29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29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29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60" grpId="0"/>
      <p:bldP spid="82961" grpId="0"/>
      <p:bldP spid="8296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6626" name="图片 9227" descr="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5650" y="2627313"/>
            <a:ext cx="7613650" cy="34274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8" name="Rectangle 2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4000" b="0" i="0" u="none" strike="noStrike" kern="0" cap="none" spc="0" normalizeH="0" baseline="0" noProof="1">
              <a:ln>
                <a:noFill/>
              </a:ln>
              <a:solidFill>
                <a:schemeClr val="tx1"/>
              </a:solidFill>
              <a:effectLst>
                <a:outerShdw blurRad="38100" dist="38100" dir="2700000">
                  <a:srgbClr val="FFFFFF"/>
                </a:outerShdw>
              </a:effectLst>
              <a:uLnTx/>
              <a:uFillTx/>
              <a:latin typeface="楷体_GB2312" pitchFamily="49" charset="-122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33988" y="5526088"/>
            <a:ext cx="4381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①</a:t>
            </a:r>
            <a:endParaRPr lang="zh-CN" altLang="en-US" sz="2000" b="1" dirty="0">
              <a:solidFill>
                <a:srgbClr val="FF0000"/>
              </a:solidFill>
              <a:latin typeface="楷体_GB2312" pitchFamily="49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03950" y="3851275"/>
            <a:ext cx="4381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③</a:t>
            </a:r>
            <a:endParaRPr lang="zh-CN" altLang="en-US" sz="2000" b="1" dirty="0">
              <a:solidFill>
                <a:srgbClr val="FF0000"/>
              </a:solidFill>
              <a:latin typeface="楷体_GB2312" pitchFamily="49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107238" y="5526088"/>
            <a:ext cx="4381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②</a:t>
            </a:r>
            <a:endParaRPr lang="zh-CN" altLang="en-US" sz="2000" b="1" dirty="0">
              <a:solidFill>
                <a:srgbClr val="FF0000"/>
              </a:solidFill>
              <a:latin typeface="楷体_GB2312" pitchFamily="49" charset="-122"/>
            </a:endParaRPr>
          </a:p>
        </p:txBody>
      </p:sp>
      <p:sp>
        <p:nvSpPr>
          <p:cNvPr id="26631" name="TextBox 5"/>
          <p:cNvSpPr txBox="1"/>
          <p:nvPr/>
        </p:nvSpPr>
        <p:spPr>
          <a:xfrm>
            <a:off x="387350" y="1619250"/>
            <a:ext cx="8756650" cy="6080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b="1" dirty="0">
                <a:solidFill>
                  <a:schemeClr val="tx1"/>
                </a:solidFill>
                <a:latin typeface="楷体_GB2312" pitchFamily="49" charset="-122"/>
              </a:rPr>
              <a:t>４．下面右边的三幅照片分别是在哪个位置拍的？</a:t>
            </a:r>
            <a:endParaRPr lang="zh-CN" altLang="en-US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5" grpId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5613" y="415925"/>
            <a:ext cx="6130925" cy="850900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+mj-ea"/>
                <a:cs typeface="+mj-cs"/>
              </a:rPr>
              <a:t>一、激趣引入</a:t>
            </a:r>
            <a:endParaRPr kumimoji="0" lang="zh-CN" altLang="en-US" sz="4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+mj-ea"/>
              <a:cs typeface="+mj-cs"/>
            </a:endParaRPr>
          </a:p>
        </p:txBody>
      </p:sp>
      <p:pic>
        <p:nvPicPr>
          <p:cNvPr id="4100" name="Picture 2" descr="DSCF2579"/>
          <p:cNvPicPr/>
          <p:nvPr/>
        </p:nvPicPr>
        <p:blipFill>
          <a:blip r:embed="rId1"/>
          <a:srcRect l="23647" t="7652" r="11888" b="1913"/>
          <a:stretch>
            <a:fillRect/>
          </a:stretch>
        </p:blipFill>
        <p:spPr>
          <a:xfrm>
            <a:off x="1547813" y="1700213"/>
            <a:ext cx="1800225" cy="1800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1" name="Picture 3" descr="DSCF2580"/>
          <p:cNvPicPr/>
          <p:nvPr/>
        </p:nvPicPr>
        <p:blipFill>
          <a:blip r:embed="rId2"/>
          <a:srcRect l="19794" t="5313" r="15410"/>
          <a:stretch>
            <a:fillRect/>
          </a:stretch>
        </p:blipFill>
        <p:spPr>
          <a:xfrm>
            <a:off x="3708400" y="1700213"/>
            <a:ext cx="1800225" cy="1800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2" name="Picture 4" descr="DSCF2581"/>
          <p:cNvPicPr/>
          <p:nvPr/>
        </p:nvPicPr>
        <p:blipFill>
          <a:blip r:embed="rId3"/>
          <a:srcRect l="18465" t="3188" r="14481" b="3720"/>
          <a:stretch>
            <a:fillRect/>
          </a:stretch>
        </p:blipFill>
        <p:spPr>
          <a:xfrm>
            <a:off x="5795963" y="1700213"/>
            <a:ext cx="1800225" cy="180022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" name="组合 4150"/>
          <p:cNvGrpSpPr/>
          <p:nvPr/>
        </p:nvGrpSpPr>
        <p:grpSpPr>
          <a:xfrm>
            <a:off x="393700" y="3357563"/>
            <a:ext cx="4249738" cy="1279525"/>
            <a:chOff x="158" y="2115"/>
            <a:chExt cx="2677" cy="806"/>
          </a:xfrm>
        </p:grpSpPr>
        <p:pic>
          <p:nvPicPr>
            <p:cNvPr id="5139" name="图片 4128" descr="女天使副本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8" y="2115"/>
              <a:ext cx="960" cy="80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140" name="圆角矩形标注 4129"/>
            <p:cNvSpPr/>
            <p:nvPr/>
          </p:nvSpPr>
          <p:spPr>
            <a:xfrm>
              <a:off x="1111" y="2478"/>
              <a:ext cx="1724" cy="318"/>
            </a:xfrm>
            <a:prstGeom prst="wedgeRoundRectCallout">
              <a:avLst>
                <a:gd name="adj1" fmla="val -56264"/>
                <a:gd name="adj2" fmla="val 22954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猜一猜，这是什么？</a:t>
              </a: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</p:grpSp>
      <p:grpSp>
        <p:nvGrpSpPr>
          <p:cNvPr id="3" name="组合 4151"/>
          <p:cNvGrpSpPr/>
          <p:nvPr/>
        </p:nvGrpSpPr>
        <p:grpSpPr>
          <a:xfrm>
            <a:off x="827088" y="4879975"/>
            <a:ext cx="3744912" cy="1717675"/>
            <a:chOff x="249" y="3074"/>
            <a:chExt cx="2359" cy="1082"/>
          </a:xfrm>
        </p:grpSpPr>
        <p:sp>
          <p:nvSpPr>
            <p:cNvPr id="5137" name="圆角矩形标注 4135"/>
            <p:cNvSpPr/>
            <p:nvPr/>
          </p:nvSpPr>
          <p:spPr>
            <a:xfrm>
              <a:off x="1111" y="3113"/>
              <a:ext cx="1497" cy="566"/>
            </a:xfrm>
            <a:prstGeom prst="wedgeRoundRectCallout">
              <a:avLst>
                <a:gd name="adj1" fmla="val -60352"/>
                <a:gd name="adj2" fmla="val 24560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观察物体时一定要全面观察。</a:t>
              </a: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pic>
          <p:nvPicPr>
            <p:cNvPr id="5138" name="Picture 52" descr="P-05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49" y="3074"/>
              <a:ext cx="1104" cy="1082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4" name="组合 4152"/>
          <p:cNvGrpSpPr/>
          <p:nvPr/>
        </p:nvGrpSpPr>
        <p:grpSpPr>
          <a:xfrm>
            <a:off x="5435600" y="4002088"/>
            <a:ext cx="3176588" cy="1873250"/>
            <a:chOff x="3424" y="2295"/>
            <a:chExt cx="2001" cy="1180"/>
          </a:xfrm>
        </p:grpSpPr>
        <p:sp>
          <p:nvSpPr>
            <p:cNvPr id="5135" name="圆角矩形标注 4141"/>
            <p:cNvSpPr/>
            <p:nvPr/>
          </p:nvSpPr>
          <p:spPr>
            <a:xfrm>
              <a:off x="3424" y="2683"/>
              <a:ext cx="1134" cy="566"/>
            </a:xfrm>
            <a:prstGeom prst="wedgeRoundRectCallout">
              <a:avLst>
                <a:gd name="adj1" fmla="val 62347"/>
                <a:gd name="adj2" fmla="val -31273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原来是一个</a:t>
              </a: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存钱罐呀。</a:t>
              </a: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pic>
          <p:nvPicPr>
            <p:cNvPr id="5136" name="图片 4142" descr="1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649" y="2295"/>
              <a:ext cx="776" cy="1180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5" name="组合 4155"/>
          <p:cNvGrpSpPr/>
          <p:nvPr/>
        </p:nvGrpSpPr>
        <p:grpSpPr>
          <a:xfrm>
            <a:off x="4932363" y="4149725"/>
            <a:ext cx="3833812" cy="1457325"/>
            <a:chOff x="3024" y="858"/>
            <a:chExt cx="2415" cy="918"/>
          </a:xfrm>
        </p:grpSpPr>
        <p:sp>
          <p:nvSpPr>
            <p:cNvPr id="5133" name="圆角矩形标注 4144"/>
            <p:cNvSpPr/>
            <p:nvPr/>
          </p:nvSpPr>
          <p:spPr>
            <a:xfrm>
              <a:off x="3024" y="1162"/>
              <a:ext cx="1262" cy="318"/>
            </a:xfrm>
            <a:prstGeom prst="wedgeRoundRectCallout">
              <a:avLst>
                <a:gd name="adj1" fmla="val 61806"/>
                <a:gd name="adj2" fmla="val 1889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这是一个球。</a:t>
              </a: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pic>
          <p:nvPicPr>
            <p:cNvPr id="5134" name="图片 4154" descr="0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461" y="858"/>
              <a:ext cx="978" cy="918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6" name="组合 4158"/>
          <p:cNvGrpSpPr/>
          <p:nvPr/>
        </p:nvGrpSpPr>
        <p:grpSpPr>
          <a:xfrm>
            <a:off x="4829175" y="3760788"/>
            <a:ext cx="3886200" cy="1928812"/>
            <a:chOff x="3042" y="2375"/>
            <a:chExt cx="2448" cy="1215"/>
          </a:xfrm>
        </p:grpSpPr>
        <p:pic>
          <p:nvPicPr>
            <p:cNvPr id="5131" name="图片 4143" descr="20"/>
            <p:cNvPicPr>
              <a:picLocks noChangeAspect="1"/>
            </p:cNvPicPr>
            <p:nvPr/>
          </p:nvPicPr>
          <p:blipFill>
            <a:blip r:embed="rId8"/>
            <a:srcRect t="11482" r="19838" b="13518"/>
            <a:stretch>
              <a:fillRect/>
            </a:stretch>
          </p:blipFill>
          <p:spPr>
            <a:xfrm>
              <a:off x="4399" y="2375"/>
              <a:ext cx="1091" cy="121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132" name="圆角矩形标注 4145"/>
            <p:cNvSpPr/>
            <p:nvPr/>
          </p:nvSpPr>
          <p:spPr>
            <a:xfrm>
              <a:off x="3042" y="2914"/>
              <a:ext cx="1561" cy="566"/>
            </a:xfrm>
            <a:prstGeom prst="wedgeRoundRectCallout">
              <a:avLst>
                <a:gd name="adj1" fmla="val 58903"/>
                <a:gd name="adj2" fmla="val -30389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这是一只小兔子，</a:t>
              </a: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背着一个大蘑菇。</a:t>
              </a: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7650" name="Picture 6" descr="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429250" y="1428750"/>
            <a:ext cx="3230563" cy="2876550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84995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9063" y="3000375"/>
            <a:ext cx="928687" cy="908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4996" name="Picture 10" descr="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" y="5000625"/>
            <a:ext cx="946150" cy="8016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4997" name="Line 13"/>
          <p:cNvSpPr/>
          <p:nvPr/>
        </p:nvSpPr>
        <p:spPr>
          <a:xfrm flipH="1">
            <a:off x="1214438" y="3929063"/>
            <a:ext cx="1552575" cy="1103312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84998" name="Line 15"/>
          <p:cNvSpPr/>
          <p:nvPr/>
        </p:nvSpPr>
        <p:spPr>
          <a:xfrm>
            <a:off x="4357688" y="3929063"/>
            <a:ext cx="587375" cy="1046162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84999" name="Line 16"/>
          <p:cNvSpPr/>
          <p:nvPr/>
        </p:nvSpPr>
        <p:spPr>
          <a:xfrm>
            <a:off x="1285875" y="3857625"/>
            <a:ext cx="1731963" cy="1204913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pic>
        <p:nvPicPr>
          <p:cNvPr id="85000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2924175"/>
            <a:ext cx="1206500" cy="974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5001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14563" y="2928938"/>
            <a:ext cx="1166812" cy="1000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5002" name="Picture 11" descr="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43125" y="4929188"/>
            <a:ext cx="1450975" cy="8413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5003" name="Picture 12" descr="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43375" y="4929188"/>
            <a:ext cx="1428750" cy="8715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60" name="Text Box 15"/>
          <p:cNvSpPr txBox="1"/>
          <p:nvPr/>
        </p:nvSpPr>
        <p:spPr>
          <a:xfrm>
            <a:off x="6143625" y="1500188"/>
            <a:ext cx="792163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 sz="1600" b="1" dirty="0">
                <a:solidFill>
                  <a:srgbClr val="FF3300"/>
                </a:solidFill>
              </a:rPr>
              <a:t>淘气</a:t>
            </a:r>
            <a:endParaRPr lang="zh-CN" altLang="en-US" sz="1600" b="1" dirty="0">
              <a:solidFill>
                <a:srgbClr val="FF3300"/>
              </a:solidFill>
            </a:endParaRPr>
          </a:p>
        </p:txBody>
      </p:sp>
      <p:sp>
        <p:nvSpPr>
          <p:cNvPr id="27661" name="Text Box 16"/>
          <p:cNvSpPr txBox="1"/>
          <p:nvPr/>
        </p:nvSpPr>
        <p:spPr>
          <a:xfrm>
            <a:off x="8278813" y="2357438"/>
            <a:ext cx="865187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 sz="1600" b="1" dirty="0">
                <a:solidFill>
                  <a:srgbClr val="FF3300"/>
                </a:solidFill>
              </a:rPr>
              <a:t>兰兰</a:t>
            </a:r>
            <a:endParaRPr lang="zh-CN" altLang="en-US" sz="1600" b="1" dirty="0">
              <a:solidFill>
                <a:srgbClr val="FF3300"/>
              </a:solidFill>
            </a:endParaRPr>
          </a:p>
        </p:txBody>
      </p:sp>
      <p:sp>
        <p:nvSpPr>
          <p:cNvPr id="27662" name="Text Box 17"/>
          <p:cNvSpPr txBox="1"/>
          <p:nvPr/>
        </p:nvSpPr>
        <p:spPr>
          <a:xfrm>
            <a:off x="7500938" y="1357313"/>
            <a:ext cx="935037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 sz="1600" b="1" dirty="0">
                <a:solidFill>
                  <a:srgbClr val="FF3300"/>
                </a:solidFill>
              </a:rPr>
              <a:t>小红</a:t>
            </a:r>
            <a:endParaRPr lang="zh-CN" altLang="en-US" sz="1600" b="1" dirty="0">
              <a:solidFill>
                <a:srgbClr val="FF3300"/>
              </a:solidFill>
            </a:endParaRPr>
          </a:p>
        </p:txBody>
      </p:sp>
      <p:sp>
        <p:nvSpPr>
          <p:cNvPr id="27663" name="Text Box 20"/>
          <p:cNvSpPr txBox="1"/>
          <p:nvPr/>
        </p:nvSpPr>
        <p:spPr>
          <a:xfrm>
            <a:off x="428625" y="1000125"/>
            <a:ext cx="4321175" cy="822325"/>
          </a:xfrm>
          <a:prstGeom prst="rect">
            <a:avLst/>
          </a:prstGeom>
          <a:noFill/>
          <a:ln w="9525">
            <a:noFill/>
          </a:ln>
          <a:effectLst>
            <a:outerShdw dist="38100" algn="ctr" rotWithShape="0">
              <a:srgbClr val="9999FF"/>
            </a:outerShdw>
          </a:effectLst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 dirty="0"/>
              <a:t>（</a:t>
            </a:r>
            <a:r>
              <a:rPr lang="en-US" altLang="zh-CN" sz="2000" b="1" dirty="0"/>
              <a:t>1</a:t>
            </a:r>
            <a:r>
              <a:rPr lang="zh-CN" altLang="en-US" sz="2000" b="1" dirty="0"/>
              <a:t>）观察右图，想一想小朋友们分别看到的是什么图形？</a:t>
            </a:r>
            <a:endParaRPr lang="zh-CN" altLang="en-US" sz="2000" b="1" dirty="0"/>
          </a:p>
        </p:txBody>
      </p:sp>
      <p:sp>
        <p:nvSpPr>
          <p:cNvPr id="85008" name="Text Box 21"/>
          <p:cNvSpPr txBox="1"/>
          <p:nvPr/>
        </p:nvSpPr>
        <p:spPr>
          <a:xfrm>
            <a:off x="642938" y="2357438"/>
            <a:ext cx="107950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 sz="2400" b="1" dirty="0">
                <a:solidFill>
                  <a:srgbClr val="FF3300"/>
                </a:solidFill>
                <a:ea typeface="幼圆" panose="02010509060101010101" pitchFamily="49" charset="-122"/>
              </a:rPr>
              <a:t>淘气</a:t>
            </a:r>
            <a:endParaRPr lang="zh-CN" altLang="en-US" sz="2400" b="1" dirty="0">
              <a:solidFill>
                <a:srgbClr val="FF3300"/>
              </a:solidFill>
              <a:ea typeface="幼圆" panose="02010509060101010101" pitchFamily="49" charset="-122"/>
            </a:endParaRPr>
          </a:p>
        </p:txBody>
      </p:sp>
      <p:sp>
        <p:nvSpPr>
          <p:cNvPr id="85009" name="Text Box 22"/>
          <p:cNvSpPr txBox="1"/>
          <p:nvPr/>
        </p:nvSpPr>
        <p:spPr>
          <a:xfrm>
            <a:off x="3779838" y="2349500"/>
            <a:ext cx="1368425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 sz="2400" b="1" dirty="0">
                <a:solidFill>
                  <a:srgbClr val="FF3300"/>
                </a:solidFill>
                <a:ea typeface="幼圆" panose="02010509060101010101" pitchFamily="49" charset="-122"/>
              </a:rPr>
              <a:t>兰兰</a:t>
            </a:r>
            <a:endParaRPr lang="zh-CN" altLang="en-US" sz="2400" b="1" dirty="0">
              <a:solidFill>
                <a:srgbClr val="FF3300"/>
              </a:solidFill>
              <a:ea typeface="幼圆" panose="02010509060101010101" pitchFamily="49" charset="-122"/>
            </a:endParaRPr>
          </a:p>
        </p:txBody>
      </p:sp>
      <p:sp>
        <p:nvSpPr>
          <p:cNvPr id="85010" name="Text Box 23"/>
          <p:cNvSpPr txBox="1"/>
          <p:nvPr/>
        </p:nvSpPr>
        <p:spPr>
          <a:xfrm>
            <a:off x="2214563" y="2357438"/>
            <a:ext cx="129540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 sz="2400" b="1" dirty="0">
                <a:solidFill>
                  <a:srgbClr val="FF3300"/>
                </a:solidFill>
                <a:ea typeface="幼圆" panose="02010509060101010101" pitchFamily="49" charset="-122"/>
              </a:rPr>
              <a:t>小红</a:t>
            </a:r>
            <a:endParaRPr lang="zh-CN" altLang="en-US" sz="2400" b="1" dirty="0">
              <a:solidFill>
                <a:srgbClr val="FF3300"/>
              </a:solidFill>
              <a:ea typeface="幼圆" panose="02010509060101010101" pitchFamily="49" charset="-122"/>
            </a:endParaRPr>
          </a:p>
        </p:txBody>
      </p:sp>
      <p:sp>
        <p:nvSpPr>
          <p:cNvPr id="85011" name="TextBox 1"/>
          <p:cNvSpPr txBox="1"/>
          <p:nvPr/>
        </p:nvSpPr>
        <p:spPr>
          <a:xfrm>
            <a:off x="642938" y="5949950"/>
            <a:ext cx="758825" cy="3698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600" dirty="0"/>
              <a:t>（</a:t>
            </a:r>
            <a:r>
              <a:rPr lang="en-US" altLang="zh-CN" sz="1600" dirty="0"/>
              <a:t>1</a:t>
            </a:r>
            <a:r>
              <a:rPr lang="zh-CN" altLang="en-US" sz="1600" dirty="0"/>
              <a:t>）</a:t>
            </a:r>
            <a:endParaRPr lang="zh-CN" altLang="en-US" sz="1600" dirty="0"/>
          </a:p>
        </p:txBody>
      </p:sp>
      <p:sp>
        <p:nvSpPr>
          <p:cNvPr id="85012" name="TextBox 2"/>
          <p:cNvSpPr txBox="1"/>
          <p:nvPr/>
        </p:nvSpPr>
        <p:spPr>
          <a:xfrm>
            <a:off x="2482850" y="5949950"/>
            <a:ext cx="898525" cy="3698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600" dirty="0"/>
              <a:t>（</a:t>
            </a:r>
            <a:r>
              <a:rPr lang="en-US" altLang="zh-CN" sz="1600" dirty="0"/>
              <a:t>2</a:t>
            </a:r>
            <a:r>
              <a:rPr lang="zh-CN" altLang="en-US" sz="1600" dirty="0"/>
              <a:t>）</a:t>
            </a:r>
            <a:endParaRPr lang="zh-CN" altLang="en-US" sz="1600" dirty="0"/>
          </a:p>
        </p:txBody>
      </p:sp>
      <p:sp>
        <p:nvSpPr>
          <p:cNvPr id="85013" name="TextBox 3"/>
          <p:cNvSpPr txBox="1"/>
          <p:nvPr/>
        </p:nvSpPr>
        <p:spPr>
          <a:xfrm>
            <a:off x="4464050" y="5949950"/>
            <a:ext cx="684213" cy="3698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600" dirty="0"/>
              <a:t>（</a:t>
            </a:r>
            <a:r>
              <a:rPr lang="en-US" altLang="zh-CN" sz="1600" dirty="0"/>
              <a:t>3</a:t>
            </a:r>
            <a:r>
              <a:rPr lang="zh-CN" altLang="en-US" sz="1600" dirty="0"/>
              <a:t>）</a:t>
            </a:r>
            <a:endParaRPr lang="zh-CN" altLang="en-US" sz="1600" dirty="0"/>
          </a:p>
        </p:txBody>
      </p:sp>
      <p:sp>
        <p:nvSpPr>
          <p:cNvPr id="27670" name="WordArt 17"/>
          <p:cNvSpPr>
            <a:spLocks noTextEdit="1"/>
          </p:cNvSpPr>
          <p:nvPr/>
        </p:nvSpPr>
        <p:spPr>
          <a:xfrm>
            <a:off x="4071938" y="142875"/>
            <a:ext cx="157162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ln w="12700" cap="flat" cmpd="sng">
                  <a:solidFill>
                    <a:srgbClr val="3333CC"/>
                  </a:solidFill>
                  <a:prstDash val="solid"/>
                  <a:bevel/>
                  <a:headEnd type="none" w="med" len="med"/>
                  <a:tailEnd type="none" w="med" len="med"/>
                </a:ln>
                <a:solidFill>
                  <a:srgbClr val="B2B2B2">
                    <a:alpha val="50195"/>
                  </a:srgbClr>
                </a:solidFill>
                <a:effectLst>
                  <a:outerShdw dist="38100" algn="ctr" rotWithShape="0">
                    <a:srgbClr val="9999FF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大闯关</a:t>
            </a:r>
            <a:endParaRPr lang="zh-CN" altLang="en-US" sz="3600" b="1">
              <a:ln w="12700" cap="flat" cmpd="sng">
                <a:solidFill>
                  <a:srgbClr val="3333CC"/>
                </a:solidFill>
                <a:prstDash val="solid"/>
                <a:bevel/>
                <a:headEnd type="none" w="med" len="med"/>
                <a:tailEnd type="none" w="med" len="med"/>
              </a:ln>
              <a:solidFill>
                <a:srgbClr val="B2B2B2">
                  <a:alpha val="50195"/>
                </a:srgbClr>
              </a:solidFill>
              <a:effectLst>
                <a:outerShdw dist="38100" algn="ctr" rotWithShape="0">
                  <a:srgbClr val="9999FF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5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85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5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5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5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4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84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85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85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1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008" grpId="0" bldLvl="0"/>
      <p:bldP spid="85009" grpId="0" bldLvl="0"/>
      <p:bldP spid="85010" grpId="0" bldLvl="0"/>
      <p:bldP spid="85012" grpId="0"/>
      <p:bldP spid="8501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组合 73729"/>
          <p:cNvGrpSpPr/>
          <p:nvPr/>
        </p:nvGrpSpPr>
        <p:grpSpPr>
          <a:xfrm>
            <a:off x="684213" y="333375"/>
            <a:ext cx="5822950" cy="1812925"/>
            <a:chOff x="432" y="288"/>
            <a:chExt cx="4992" cy="1824"/>
          </a:xfrm>
        </p:grpSpPr>
        <p:sp>
          <p:nvSpPr>
            <p:cNvPr id="28678" name="云形标注 73730"/>
            <p:cNvSpPr/>
            <p:nvPr/>
          </p:nvSpPr>
          <p:spPr>
            <a:xfrm>
              <a:off x="432" y="288"/>
              <a:ext cx="4608" cy="1824"/>
            </a:xfrm>
            <a:prstGeom prst="cloudCallout">
              <a:avLst>
                <a:gd name="adj1" fmla="val -14454"/>
                <a:gd name="adj2" fmla="val 83829"/>
              </a:avLst>
            </a:prstGeom>
            <a:solidFill>
              <a:srgbClr val="66FFFF"/>
            </a:solidFill>
            <a:ln w="31750" cap="flat" cmpd="sng">
              <a:solidFill>
                <a:srgbClr val="008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Clr>
                  <a:schemeClr val="bg1"/>
                </a:buClr>
                <a:buNone/>
              </a:pPr>
              <a:endPara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28679" name="文本框 73731"/>
            <p:cNvSpPr txBox="1"/>
            <p:nvPr/>
          </p:nvSpPr>
          <p:spPr>
            <a:xfrm>
              <a:off x="529" y="566"/>
              <a:ext cx="4895" cy="92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buClr>
                  <a:schemeClr val="bg1"/>
                </a:buClr>
                <a:buNone/>
              </a:pPr>
              <a:r>
                <a:rPr lang="zh-CN" altLang="en-US" sz="5400" b="1" dirty="0">
                  <a:solidFill>
                    <a:srgbClr val="0000FF"/>
                  </a:solidFill>
                  <a:latin typeface="隶书" panose="02010509060101010101" charset="-122"/>
                  <a:ea typeface="隶书" panose="02010509060101010101" charset="-122"/>
                </a:rPr>
                <a:t>  课堂小结</a:t>
              </a:r>
              <a:endParaRPr lang="zh-CN" altLang="en-US" sz="5400" b="1" dirty="0">
                <a:solidFill>
                  <a:srgbClr val="0000FF"/>
                </a:solidFill>
                <a:latin typeface="隶书" panose="02010509060101010101" charset="-122"/>
                <a:ea typeface="隶书" panose="02010509060101010101" charset="-122"/>
              </a:endParaRPr>
            </a:p>
          </p:txBody>
        </p:sp>
      </p:grpSp>
      <p:pic>
        <p:nvPicPr>
          <p:cNvPr id="28675" name="内容占位符 73732" descr="7(6)"/>
          <p:cNvPicPr>
            <a:picLocks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0" y="2636838"/>
            <a:ext cx="2484438" cy="2952750"/>
          </a:xfrm>
          <a:ln/>
        </p:spPr>
      </p:pic>
      <p:sp>
        <p:nvSpPr>
          <p:cNvPr id="28676" name="文本框 73733"/>
          <p:cNvSpPr txBox="1"/>
          <p:nvPr/>
        </p:nvSpPr>
        <p:spPr>
          <a:xfrm>
            <a:off x="2484438" y="3213100"/>
            <a:ext cx="5973762" cy="1190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 b="1" dirty="0">
                <a:solidFill>
                  <a:srgbClr val="FF00FF"/>
                </a:solidFill>
                <a:ea typeface="宋体" panose="02010600030101010101" pitchFamily="2" charset="-122"/>
              </a:rPr>
              <a:t>同学们，今天你们有什么收获？</a:t>
            </a:r>
            <a:endParaRPr lang="zh-CN" altLang="en-US" sz="3600" dirty="0">
              <a:solidFill>
                <a:srgbClr val="FF00FF"/>
              </a:solidFill>
              <a:ea typeface="宋体" panose="02010600030101010101" pitchFamily="2" charset="-122"/>
            </a:endParaRPr>
          </a:p>
        </p:txBody>
      </p:sp>
      <p:pic>
        <p:nvPicPr>
          <p:cNvPr id="28677" name="图片 73734" descr="小狗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2688" y="4600575"/>
            <a:ext cx="1611312" cy="22574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TAR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矩形 34817"/>
          <p:cNvSpPr>
            <a:spLocks noTextEdit="1"/>
          </p:cNvSpPr>
          <p:nvPr/>
        </p:nvSpPr>
        <p:spPr>
          <a:xfrm>
            <a:off x="304800" y="250825"/>
            <a:ext cx="22860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solidFill>
                  <a:srgbClr val="0000FF"/>
                </a:solidFill>
                <a:latin typeface="楷体_GB2312" charset="0"/>
                <a:ea typeface="楷体_GB2312" charset="0"/>
              </a:rPr>
              <a:t>课堂小结</a:t>
            </a:r>
            <a:endParaRPr lang="zh-CN" altLang="en-US" sz="3600" b="1">
              <a:solidFill>
                <a:srgbClr val="0000FF"/>
              </a:solidFill>
              <a:latin typeface="楷体_GB2312" charset="0"/>
              <a:ea typeface="楷体_GB2312" charset="0"/>
            </a:endParaRPr>
          </a:p>
          <a:p>
            <a:pPr algn="ctr"/>
            <a:endParaRPr lang="zh-CN" altLang="en-US" sz="3600" b="1">
              <a:solidFill>
                <a:srgbClr val="0000FF"/>
              </a:solidFill>
              <a:latin typeface="楷体_GB2312" charset="0"/>
              <a:ea typeface="楷体_GB2312" charset="0"/>
            </a:endParaRPr>
          </a:p>
        </p:txBody>
      </p:sp>
      <p:sp>
        <p:nvSpPr>
          <p:cNvPr id="29699" name="矩形 34818"/>
          <p:cNvSpPr/>
          <p:nvPr/>
        </p:nvSpPr>
        <p:spPr>
          <a:xfrm>
            <a:off x="838200" y="1371600"/>
            <a:ext cx="7772400" cy="37861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 b="1" dirty="0">
                <a:solidFill>
                  <a:srgbClr val="000099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4000" b="1" dirty="0">
                <a:solidFill>
                  <a:srgbClr val="000099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zh-CN" altLang="en-US" sz="4000" b="1" dirty="0">
                <a:solidFill>
                  <a:schemeClr val="accent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在</a:t>
            </a:r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不同</a:t>
            </a:r>
            <a:r>
              <a:rPr lang="zh-CN" altLang="en-US" sz="4000" b="1" dirty="0">
                <a:solidFill>
                  <a:schemeClr val="accent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位置上，观察到的物体的</a:t>
            </a:r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形状</a:t>
            </a:r>
            <a:r>
              <a:rPr lang="zh-CN" altLang="en-US" sz="4000" b="1" dirty="0">
                <a:solidFill>
                  <a:schemeClr val="accent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是</a:t>
            </a:r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不同</a:t>
            </a:r>
            <a:r>
              <a:rPr lang="zh-CN" altLang="en-US" sz="4000" b="1" dirty="0">
                <a:solidFill>
                  <a:schemeClr val="accent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的。</a:t>
            </a:r>
            <a:endParaRPr lang="zh-CN" altLang="en-US" sz="40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 b="1" dirty="0">
                <a:solidFill>
                  <a:srgbClr val="000099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4000" b="1" dirty="0">
                <a:solidFill>
                  <a:srgbClr val="000099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、我们要观察一个物体的全貌，可以</a:t>
            </a:r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绕着这个物体转动。</a:t>
            </a:r>
            <a:endParaRPr lang="zh-CN" altLang="en-US" sz="40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 b="1" dirty="0">
                <a:solidFill>
                  <a:srgbClr val="000099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4000" b="1" dirty="0">
                <a:solidFill>
                  <a:srgbClr val="000099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、我们要观察一个物体的全貌，   还可以</a:t>
            </a:r>
            <a:r>
              <a:rPr lang="zh-CN" altLang="en-US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转动这个物体。</a:t>
            </a:r>
            <a:endParaRPr lang="zh-CN" altLang="en-US" sz="40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22" name="图片 26625" descr="2007092315515465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23" name="矩形 26626"/>
          <p:cNvSpPr>
            <a:spLocks noTextEdit="1"/>
          </p:cNvSpPr>
          <p:nvPr/>
        </p:nvSpPr>
        <p:spPr>
          <a:xfrm>
            <a:off x="827088" y="1268413"/>
            <a:ext cx="6408737" cy="28082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  <a:scene3d>
              <a:camera prst="legacyObliqueRight">
                <a:rot lat="0" lon="0" rev="0"/>
              </a:camera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p>
            <a:pPr algn="ctr"/>
            <a:r>
              <a:rPr lang="zh-CN" altLang="en-US" sz="2800" b="1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在生活中，我们都</a:t>
            </a:r>
            <a:endParaRPr lang="zh-CN" altLang="en-US" sz="2800" b="1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2800" b="1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要处处留心观察，</a:t>
            </a:r>
            <a:endParaRPr lang="zh-CN" altLang="en-US" sz="2800" b="1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2800" b="1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做一个会观察、爱观察、</a:t>
            </a:r>
            <a:endParaRPr lang="zh-CN" altLang="en-US" sz="2800" b="1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2800" b="1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勤思考的好孩子。</a:t>
            </a:r>
            <a:endParaRPr lang="zh-CN" altLang="en-US" sz="2800" b="1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1746" name="Group 13"/>
          <p:cNvGrpSpPr/>
          <p:nvPr/>
        </p:nvGrpSpPr>
        <p:grpSpPr>
          <a:xfrm>
            <a:off x="4356100" y="2276475"/>
            <a:ext cx="4032250" cy="750888"/>
            <a:chOff x="3346" y="12710"/>
            <a:chExt cx="3437" cy="780"/>
          </a:xfrm>
        </p:grpSpPr>
        <p:pic>
          <p:nvPicPr>
            <p:cNvPr id="31766" name="Picture 14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346" y="12710"/>
              <a:ext cx="665" cy="76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1767" name="Picture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67" y="12833"/>
              <a:ext cx="771" cy="657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1768" name="Picture 1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18" y="12710"/>
              <a:ext cx="665" cy="769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31747" name="文本框 2"/>
          <p:cNvSpPr txBox="1"/>
          <p:nvPr/>
        </p:nvSpPr>
        <p:spPr>
          <a:xfrm>
            <a:off x="4572000" y="4122738"/>
            <a:ext cx="3887788" cy="15525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just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小狗看到的是图（</a:t>
            </a:r>
            <a:r>
              <a:rPr lang="en-US" altLang="zh-CN" sz="2000" b="1" dirty="0">
                <a:solidFill>
                  <a:schemeClr val="tx1"/>
                </a:solidFill>
                <a:latin typeface="楷体_GB2312" pitchFamily="49" charset="-122"/>
              </a:rPr>
              <a:t>     </a:t>
            </a: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）；</a:t>
            </a:r>
            <a:endParaRPr lang="zh-CN" altLang="en-US" sz="2000" b="1" dirty="0">
              <a:solidFill>
                <a:schemeClr val="tx1"/>
              </a:solidFill>
              <a:latin typeface="楷体_GB2312" pitchFamily="49" charset="-122"/>
            </a:endParaRPr>
          </a:p>
          <a:p>
            <a:pPr marL="0" lvl="0" indent="0" algn="just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小猴看到的是图（</a:t>
            </a:r>
            <a:r>
              <a:rPr lang="en-US" altLang="zh-CN" sz="2000" b="1" dirty="0">
                <a:solidFill>
                  <a:schemeClr val="tx1"/>
                </a:solidFill>
                <a:latin typeface="楷体_GB2312" pitchFamily="49" charset="-122"/>
              </a:rPr>
              <a:t>     </a:t>
            </a: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）；</a:t>
            </a:r>
            <a:endParaRPr lang="zh-CN" altLang="en-US" sz="2000" b="1" dirty="0">
              <a:solidFill>
                <a:schemeClr val="tx1"/>
              </a:solidFill>
              <a:latin typeface="楷体_GB2312" pitchFamily="49" charset="-122"/>
            </a:endParaRPr>
          </a:p>
          <a:p>
            <a:pPr marL="0" lvl="0" indent="0" algn="just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小猫看到的是图（</a:t>
            </a:r>
            <a:r>
              <a:rPr lang="en-US" altLang="zh-CN" sz="2000" b="1" dirty="0">
                <a:solidFill>
                  <a:schemeClr val="tx1"/>
                </a:solidFill>
                <a:latin typeface="楷体_GB2312" pitchFamily="49" charset="-122"/>
              </a:rPr>
              <a:t>     </a:t>
            </a: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）；</a:t>
            </a:r>
            <a:endParaRPr lang="en-US" altLang="zh-CN" sz="2000" b="1" dirty="0">
              <a:solidFill>
                <a:schemeClr val="tx1"/>
              </a:solidFill>
              <a:latin typeface="楷体_GB2312" pitchFamily="49" charset="-122"/>
            </a:endParaRPr>
          </a:p>
          <a:p>
            <a:pPr marL="0" lvl="0" indent="0" algn="just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zh-CN" sz="2000" b="1" dirty="0">
                <a:solidFill>
                  <a:schemeClr val="tx1"/>
                </a:solidFill>
                <a:latin typeface="楷体_GB2312" pitchFamily="49" charset="-122"/>
              </a:rPr>
              <a:t>小</a:t>
            </a: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鸟</a:t>
            </a:r>
            <a:r>
              <a:rPr lang="zh-CN" altLang="zh-CN" sz="2000" b="1" dirty="0">
                <a:solidFill>
                  <a:schemeClr val="tx1"/>
                </a:solidFill>
                <a:latin typeface="楷体_GB2312" pitchFamily="49" charset="-122"/>
              </a:rPr>
              <a:t>看到的是图（</a:t>
            </a:r>
            <a:r>
              <a:rPr lang="en-US" altLang="zh-CN" sz="2000" b="1" dirty="0">
                <a:solidFill>
                  <a:schemeClr val="tx1"/>
                </a:solidFill>
                <a:latin typeface="楷体_GB2312" pitchFamily="49" charset="-122"/>
              </a:rPr>
              <a:t>     </a:t>
            </a:r>
            <a:r>
              <a:rPr lang="zh-CN" altLang="zh-CN" sz="2000" b="1" dirty="0">
                <a:solidFill>
                  <a:schemeClr val="tx1"/>
                </a:solidFill>
                <a:latin typeface="楷体_GB2312" pitchFamily="49" charset="-122"/>
              </a:rPr>
              <a:t>）</a:t>
            </a: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。</a:t>
            </a:r>
            <a:endParaRPr lang="zh-CN" altLang="en-US" sz="2000" b="1" dirty="0">
              <a:solidFill>
                <a:schemeClr val="tx1"/>
              </a:solidFill>
              <a:latin typeface="楷体_GB2312" pitchFamily="49" charset="-122"/>
              <a:ea typeface="Times New Roman" panose="02020603050405020304" pitchFamily="18" charset="0"/>
            </a:endParaRPr>
          </a:p>
        </p:txBody>
      </p:sp>
      <p:sp>
        <p:nvSpPr>
          <p:cNvPr id="31748" name="文本框 2"/>
          <p:cNvSpPr txBox="1"/>
          <p:nvPr/>
        </p:nvSpPr>
        <p:spPr>
          <a:xfrm>
            <a:off x="4427538" y="3213100"/>
            <a:ext cx="5524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zh-CN" sz="2000" b="1" dirty="0">
                <a:solidFill>
                  <a:schemeClr val="tx1"/>
                </a:solidFill>
                <a:latin typeface="楷体_GB2312" pitchFamily="49" charset="-122"/>
              </a:rPr>
              <a:t>①</a:t>
            </a:r>
            <a:endParaRPr lang="zh-CN" altLang="zh-CN" sz="2000" b="1" dirty="0">
              <a:solidFill>
                <a:schemeClr val="tx1"/>
              </a:solidFill>
              <a:latin typeface="楷体_GB2312" pitchFamily="49" charset="-122"/>
              <a:ea typeface="Times New Roman" panose="02020603050405020304" pitchFamily="18" charset="0"/>
            </a:endParaRPr>
          </a:p>
        </p:txBody>
      </p:sp>
      <p:sp>
        <p:nvSpPr>
          <p:cNvPr id="31749" name="文本框 2"/>
          <p:cNvSpPr txBox="1"/>
          <p:nvPr/>
        </p:nvSpPr>
        <p:spPr>
          <a:xfrm>
            <a:off x="5651500" y="3213100"/>
            <a:ext cx="5524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zh-CN" sz="2000" b="1" dirty="0">
                <a:solidFill>
                  <a:schemeClr val="tx1"/>
                </a:solidFill>
                <a:latin typeface="楷体_GB2312" pitchFamily="49" charset="-122"/>
              </a:rPr>
              <a:t>②</a:t>
            </a:r>
            <a:endParaRPr lang="zh-CN" altLang="zh-CN" sz="2000" b="1" dirty="0">
              <a:solidFill>
                <a:schemeClr val="tx1"/>
              </a:solidFill>
              <a:latin typeface="楷体_GB2312" pitchFamily="49" charset="-122"/>
              <a:ea typeface="Times New Roman" panose="02020603050405020304" pitchFamily="18" charset="0"/>
            </a:endParaRPr>
          </a:p>
        </p:txBody>
      </p:sp>
      <p:sp>
        <p:nvSpPr>
          <p:cNvPr id="31750" name="文本框 2"/>
          <p:cNvSpPr txBox="1"/>
          <p:nvPr/>
        </p:nvSpPr>
        <p:spPr>
          <a:xfrm>
            <a:off x="6732588" y="3213100"/>
            <a:ext cx="5524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zh-CN" sz="2000" b="1" dirty="0">
                <a:solidFill>
                  <a:schemeClr val="tx1"/>
                </a:solidFill>
                <a:latin typeface="楷体_GB2312" pitchFamily="49" charset="-122"/>
              </a:rPr>
              <a:t>③</a:t>
            </a:r>
            <a:endParaRPr lang="zh-CN" altLang="zh-CN" sz="2000" b="1" dirty="0">
              <a:solidFill>
                <a:schemeClr val="tx1"/>
              </a:solidFill>
              <a:latin typeface="楷体_GB2312" pitchFamily="49" charset="-122"/>
              <a:ea typeface="Times New Roman" panose="02020603050405020304" pitchFamily="18" charset="0"/>
            </a:endParaRPr>
          </a:p>
        </p:txBody>
      </p:sp>
      <p:cxnSp>
        <p:nvCxnSpPr>
          <p:cNvPr id="31751" name="直接连接符 15"/>
          <p:cNvCxnSpPr/>
          <p:nvPr/>
        </p:nvCxnSpPr>
        <p:spPr>
          <a:xfrm>
            <a:off x="4140200" y="2636838"/>
            <a:ext cx="0" cy="3132137"/>
          </a:xfrm>
          <a:prstGeom prst="line">
            <a:avLst/>
          </a:prstGeom>
          <a:ln w="12700" cap="flat" cmpd="sng">
            <a:solidFill>
              <a:schemeClr val="tx1"/>
            </a:solidFill>
            <a:prstDash val="sysDot"/>
            <a:headEnd type="none" w="med" len="med"/>
            <a:tailEnd type="none" w="med" len="med"/>
          </a:ln>
        </p:spPr>
      </p:cxnSp>
      <p:sp>
        <p:nvSpPr>
          <p:cNvPr id="31752" name="文本框 2"/>
          <p:cNvSpPr txBox="1"/>
          <p:nvPr/>
        </p:nvSpPr>
        <p:spPr>
          <a:xfrm>
            <a:off x="7812088" y="3213100"/>
            <a:ext cx="5524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④</a:t>
            </a:r>
            <a:endParaRPr lang="zh-CN" altLang="zh-CN" sz="2000" b="1" dirty="0">
              <a:solidFill>
                <a:schemeClr val="tx1"/>
              </a:solidFill>
              <a:latin typeface="楷体_GB2312" pitchFamily="49" charset="-122"/>
              <a:ea typeface="Times New Roman" panose="02020603050405020304" pitchFamily="18" charset="0"/>
            </a:endParaRPr>
          </a:p>
        </p:txBody>
      </p:sp>
      <p:sp>
        <p:nvSpPr>
          <p:cNvPr id="38" name="文本框 2"/>
          <p:cNvSpPr txBox="1"/>
          <p:nvPr/>
        </p:nvSpPr>
        <p:spPr>
          <a:xfrm>
            <a:off x="6740525" y="4841875"/>
            <a:ext cx="5524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zh-CN" sz="2000" b="1" dirty="0">
                <a:solidFill>
                  <a:srgbClr val="FF0000"/>
                </a:solidFill>
              </a:rPr>
              <a:t>①</a:t>
            </a:r>
            <a:endParaRPr lang="zh-CN" altLang="zh-CN" sz="2000" b="1" dirty="0">
              <a:solidFill>
                <a:srgbClr val="FF0000"/>
              </a:solidFill>
              <a:ea typeface="Times New Roman" panose="02020603050405020304" pitchFamily="18" charset="0"/>
            </a:endParaRPr>
          </a:p>
        </p:txBody>
      </p:sp>
      <p:sp>
        <p:nvSpPr>
          <p:cNvPr id="39" name="文本框 2"/>
          <p:cNvSpPr txBox="1"/>
          <p:nvPr/>
        </p:nvSpPr>
        <p:spPr>
          <a:xfrm>
            <a:off x="6740525" y="4481513"/>
            <a:ext cx="5524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zh-CN" sz="2000" b="1" dirty="0">
                <a:solidFill>
                  <a:srgbClr val="FF0000"/>
                </a:solidFill>
              </a:rPr>
              <a:t>②</a:t>
            </a:r>
            <a:endParaRPr lang="zh-CN" altLang="zh-CN" sz="2000" b="1" dirty="0">
              <a:solidFill>
                <a:srgbClr val="FF0000"/>
              </a:solidFill>
              <a:ea typeface="Times New Roman" panose="02020603050405020304" pitchFamily="18" charset="0"/>
            </a:endParaRPr>
          </a:p>
        </p:txBody>
      </p:sp>
      <p:sp>
        <p:nvSpPr>
          <p:cNvPr id="40" name="文本框 2"/>
          <p:cNvSpPr txBox="1"/>
          <p:nvPr/>
        </p:nvSpPr>
        <p:spPr>
          <a:xfrm>
            <a:off x="6740525" y="5207000"/>
            <a:ext cx="5524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zh-CN" sz="2000" b="1" dirty="0">
                <a:solidFill>
                  <a:srgbClr val="FF0000"/>
                </a:solidFill>
              </a:rPr>
              <a:t>③</a:t>
            </a:r>
            <a:endParaRPr lang="zh-CN" altLang="zh-CN" sz="2000" b="1" dirty="0">
              <a:solidFill>
                <a:srgbClr val="FF0000"/>
              </a:solidFill>
              <a:ea typeface="Times New Roman" panose="02020603050405020304" pitchFamily="18" charset="0"/>
            </a:endParaRPr>
          </a:p>
        </p:txBody>
      </p:sp>
      <p:sp>
        <p:nvSpPr>
          <p:cNvPr id="41" name="文本框 2"/>
          <p:cNvSpPr txBox="1"/>
          <p:nvPr/>
        </p:nvSpPr>
        <p:spPr>
          <a:xfrm>
            <a:off x="6742113" y="4113213"/>
            <a:ext cx="5524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rgbClr val="FF0000"/>
                </a:solidFill>
              </a:rPr>
              <a:t>④</a:t>
            </a:r>
            <a:endParaRPr lang="zh-CN" altLang="zh-CN" sz="2000" b="1" dirty="0">
              <a:solidFill>
                <a:srgbClr val="FF0000"/>
              </a:solidFill>
              <a:ea typeface="Times New Roman" panose="02020603050405020304" pitchFamily="18" charset="0"/>
            </a:endParaRPr>
          </a:p>
        </p:txBody>
      </p:sp>
      <p:sp>
        <p:nvSpPr>
          <p:cNvPr id="31757" name="TextBox 5"/>
          <p:cNvSpPr txBox="1"/>
          <p:nvPr/>
        </p:nvSpPr>
        <p:spPr>
          <a:xfrm>
            <a:off x="323850" y="417513"/>
            <a:ext cx="5832475" cy="11255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FF0000"/>
                </a:solidFill>
                <a:latin typeface="楷体_GB2312" pitchFamily="49" charset="-122"/>
              </a:rPr>
              <a:t>补充练习</a:t>
            </a:r>
            <a:endParaRPr lang="zh-CN" altLang="en-US" b="1" dirty="0">
              <a:solidFill>
                <a:srgbClr val="FF0000"/>
              </a:solidFill>
              <a:latin typeface="楷体_GB2312" pitchFamily="49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b="1" dirty="0">
                <a:solidFill>
                  <a:schemeClr val="tx1"/>
                </a:solidFill>
                <a:latin typeface="楷体_GB2312" pitchFamily="49" charset="-122"/>
              </a:rPr>
              <a:t>填一填</a:t>
            </a:r>
            <a:endParaRPr lang="zh-CN" altLang="en-US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grpSp>
        <p:nvGrpSpPr>
          <p:cNvPr id="31758" name="组合 10278"/>
          <p:cNvGrpSpPr/>
          <p:nvPr/>
        </p:nvGrpSpPr>
        <p:grpSpPr>
          <a:xfrm>
            <a:off x="684213" y="2492375"/>
            <a:ext cx="3006725" cy="2689225"/>
            <a:chOff x="442" y="1733"/>
            <a:chExt cx="1894" cy="1694"/>
          </a:xfrm>
        </p:grpSpPr>
        <p:pic>
          <p:nvPicPr>
            <p:cNvPr id="31761" name="Picture 3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231"/>
            <a:stretch>
              <a:fillRect/>
            </a:stretch>
          </p:blipFill>
          <p:spPr>
            <a:xfrm>
              <a:off x="868" y="2088"/>
              <a:ext cx="1284" cy="126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1762" name="图片 10270" descr="小鸟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316" y="1733"/>
              <a:ext cx="421" cy="39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1763" name="图片 10271" descr="小狗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42" y="2328"/>
              <a:ext cx="421" cy="29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1764" name="图片 10272" descr="小猴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95" y="2998"/>
              <a:ext cx="468" cy="42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1765" name="图片 10275" descr="未标题-17"/>
            <p:cNvPicPr>
              <a:picLocks noChangeAspect="1"/>
            </p:cNvPicPr>
            <p:nvPr/>
          </p:nvPicPr>
          <p:blipFill>
            <a:blip r:embed="rId8"/>
            <a:srcRect l="34842" t="25125" r="37718" b="30377"/>
            <a:stretch>
              <a:fillRect/>
            </a:stretch>
          </p:blipFill>
          <p:spPr>
            <a:xfrm>
              <a:off x="1878" y="2810"/>
              <a:ext cx="458" cy="561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31759" name="图片 10276" descr="屋顶图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88125" y="2420938"/>
            <a:ext cx="720725" cy="6334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80" name="Rectangle 2"/>
          <p:cNvSpPr/>
          <p:nvPr/>
        </p:nvSpPr>
        <p:spPr>
          <a:xfrm>
            <a:off x="457200" y="417513"/>
            <a:ext cx="6130925" cy="8509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40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0" grpId="0"/>
      <p:bldP spid="4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矩形 1"/>
          <p:cNvSpPr/>
          <p:nvPr/>
        </p:nvSpPr>
        <p:spPr>
          <a:xfrm>
            <a:off x="1785938" y="2143125"/>
            <a:ext cx="5857875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zh-CN" altLang="en-US" sz="5400" b="1" dirty="0">
              <a:solidFill>
                <a:schemeClr val="accent1"/>
              </a:solidFill>
              <a:latin typeface="方正隶二简体" pitchFamily="2" charset="-122"/>
              <a:ea typeface="微软雅黑" panose="020B0503020204020204" pitchFamily="34" charset="-122"/>
              <a:sym typeface="方正隶二简体" pitchFamily="2" charset="-122"/>
            </a:endParaRPr>
          </a:p>
        </p:txBody>
      </p:sp>
      <p:pic>
        <p:nvPicPr>
          <p:cNvPr id="32771" name="Picture 6" descr="4"/>
          <p:cNvPicPr>
            <a:picLocks noChangeAspect="1"/>
          </p:cNvPicPr>
          <p:nvPr/>
        </p:nvPicPr>
        <p:blipFill>
          <a:blip r:embed="rId1">
            <a:lum contrast="12000"/>
          </a:blip>
          <a:stretch>
            <a:fillRect/>
          </a:stretch>
        </p:blipFill>
        <p:spPr>
          <a:xfrm>
            <a:off x="2051050" y="981075"/>
            <a:ext cx="5500688" cy="2479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0900" name="Text Box 7"/>
          <p:cNvSpPr txBox="1"/>
          <p:nvPr/>
        </p:nvSpPr>
        <p:spPr>
          <a:xfrm>
            <a:off x="2051050" y="3644900"/>
            <a:ext cx="6153150" cy="5603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b="1" dirty="0">
                <a:latin typeface="Times New Roman" panose="02020603050405020304" pitchFamily="18" charset="0"/>
                <a:ea typeface="隶书" panose="02010509060101010101" charset="-122"/>
              </a:rPr>
              <a:t>下面哪一幅图是淘气看到的？（画√）</a:t>
            </a:r>
            <a:endParaRPr lang="zh-CN" altLang="en-US" b="1" dirty="0">
              <a:latin typeface="Times New Roman" panose="02020603050405020304" pitchFamily="18" charset="0"/>
              <a:ea typeface="隶书" panose="02010509060101010101" charset="-122"/>
            </a:endParaRPr>
          </a:p>
        </p:txBody>
      </p:sp>
      <p:grpSp>
        <p:nvGrpSpPr>
          <p:cNvPr id="2" name="组合 80900"/>
          <p:cNvGrpSpPr/>
          <p:nvPr/>
        </p:nvGrpSpPr>
        <p:grpSpPr>
          <a:xfrm>
            <a:off x="2698750" y="4294188"/>
            <a:ext cx="5041900" cy="2138362"/>
            <a:chOff x="0" y="0"/>
            <a:chExt cx="2784" cy="1440"/>
          </a:xfrm>
        </p:grpSpPr>
        <p:pic>
          <p:nvPicPr>
            <p:cNvPr id="32780" name="Picture 9" descr="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" y="0"/>
              <a:ext cx="802" cy="1008"/>
            </a:xfrm>
            <a:prstGeom prst="rect">
              <a:avLst/>
            </a:prstGeom>
            <a:noFill/>
            <a:ln w="9525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</p:pic>
        <p:pic>
          <p:nvPicPr>
            <p:cNvPr id="32781" name="Picture 10" descr="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41" y="48"/>
              <a:ext cx="599" cy="912"/>
            </a:xfrm>
            <a:prstGeom prst="rect">
              <a:avLst/>
            </a:prstGeom>
            <a:noFill/>
            <a:ln w="9525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</p:pic>
        <p:sp>
          <p:nvSpPr>
            <p:cNvPr id="32782" name="Rectangle 11"/>
            <p:cNvSpPr/>
            <p:nvPr/>
          </p:nvSpPr>
          <p:spPr>
            <a:xfrm>
              <a:off x="0" y="0"/>
              <a:ext cx="912" cy="1056"/>
            </a:xfrm>
            <a:prstGeom prst="rect">
              <a:avLst/>
            </a:prstGeom>
            <a:noFill/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endParaRPr lang="zh-CN" altLang="en-US" sz="2000" dirty="0">
                <a:solidFill>
                  <a:schemeClr val="bg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2783" name="Rectangle 12"/>
            <p:cNvSpPr/>
            <p:nvPr/>
          </p:nvSpPr>
          <p:spPr>
            <a:xfrm>
              <a:off x="1872" y="0"/>
              <a:ext cx="912" cy="1056"/>
            </a:xfrm>
            <a:prstGeom prst="rect">
              <a:avLst/>
            </a:prstGeom>
            <a:noFill/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endParaRPr lang="zh-CN" altLang="en-US" sz="2000" dirty="0">
                <a:solidFill>
                  <a:schemeClr val="bg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2784" name="Rectangle 13"/>
            <p:cNvSpPr/>
            <p:nvPr/>
          </p:nvSpPr>
          <p:spPr>
            <a:xfrm>
              <a:off x="336" y="1200"/>
              <a:ext cx="240" cy="240"/>
            </a:xfrm>
            <a:prstGeom prst="rect">
              <a:avLst/>
            </a:prstGeom>
            <a:noFill/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endParaRPr lang="zh-CN" altLang="en-US" sz="1600" dirty="0"/>
            </a:p>
          </p:txBody>
        </p:sp>
        <p:sp>
          <p:nvSpPr>
            <p:cNvPr id="32785" name="Rectangle 14"/>
            <p:cNvSpPr/>
            <p:nvPr/>
          </p:nvSpPr>
          <p:spPr>
            <a:xfrm>
              <a:off x="2256" y="1200"/>
              <a:ext cx="240" cy="240"/>
            </a:xfrm>
            <a:prstGeom prst="rect">
              <a:avLst/>
            </a:prstGeom>
            <a:noFill/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endParaRPr lang="zh-CN" altLang="en-US" sz="1600" dirty="0"/>
            </a:p>
          </p:txBody>
        </p:sp>
      </p:grpSp>
      <p:sp>
        <p:nvSpPr>
          <p:cNvPr id="32774" name="Text Box 16"/>
          <p:cNvSpPr txBox="1"/>
          <p:nvPr/>
        </p:nvSpPr>
        <p:spPr>
          <a:xfrm>
            <a:off x="1719263" y="1857375"/>
            <a:ext cx="611187" cy="1419225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淘气</a:t>
            </a:r>
            <a:endParaRPr lang="zh-CN" altLang="en-US" sz="2400" b="1" dirty="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2775" name="Text Box 17"/>
          <p:cNvSpPr txBox="1"/>
          <p:nvPr/>
        </p:nvSpPr>
        <p:spPr>
          <a:xfrm>
            <a:off x="7858125" y="1928813"/>
            <a:ext cx="387350" cy="946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 sz="2400" b="1" dirty="0">
                <a:solidFill>
                  <a:srgbClr val="FF3300"/>
                </a:solidFill>
                <a:ea typeface="幼圆" panose="02010509060101010101" pitchFamily="49" charset="-122"/>
              </a:rPr>
              <a:t>小红</a:t>
            </a:r>
            <a:endParaRPr lang="zh-CN" altLang="en-US" sz="2400" b="1" dirty="0">
              <a:solidFill>
                <a:srgbClr val="FF3300"/>
              </a:solidFill>
              <a:ea typeface="幼圆" panose="02010509060101010101" pitchFamily="49" charset="-122"/>
            </a:endParaRPr>
          </a:p>
        </p:txBody>
      </p:sp>
      <p:sp>
        <p:nvSpPr>
          <p:cNvPr id="32776" name="WordArt 18"/>
          <p:cNvSpPr>
            <a:spLocks noTextEdit="1"/>
          </p:cNvSpPr>
          <p:nvPr/>
        </p:nvSpPr>
        <p:spPr>
          <a:xfrm>
            <a:off x="4143375" y="214313"/>
            <a:ext cx="1589088" cy="669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ln w="12700" cap="flat" cmpd="sng">
                  <a:solidFill>
                    <a:srgbClr val="3333CC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B2B2B2">
                    <a:alpha val="50195"/>
                  </a:srgbClr>
                </a:solidFill>
                <a:effectLst>
                  <a:outerShdw dist="38100" algn="ctr" rotWithShape="0">
                    <a:srgbClr val="9999FF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第一关</a:t>
            </a:r>
            <a:endParaRPr lang="zh-CN" altLang="en-US" sz="3600" b="1">
              <a:ln w="12700" cap="flat" cmpd="sng">
                <a:solidFill>
                  <a:srgbClr val="3333CC"/>
                </a:solidFill>
                <a:prstDash val="solid"/>
                <a:headEnd type="none" w="med" len="med"/>
                <a:tailEnd type="none" w="med" len="med"/>
              </a:ln>
              <a:solidFill>
                <a:srgbClr val="B2B2B2">
                  <a:alpha val="50195"/>
                </a:srgbClr>
              </a:solidFill>
              <a:effectLst>
                <a:outerShdw dist="38100" algn="ctr" rotWithShape="0">
                  <a:srgbClr val="9999FF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0911" name="Text Box 19"/>
          <p:cNvSpPr txBox="1"/>
          <p:nvPr/>
        </p:nvSpPr>
        <p:spPr>
          <a:xfrm>
            <a:off x="3348038" y="5949950"/>
            <a:ext cx="669925" cy="579438"/>
          </a:xfrm>
          <a:prstGeom prst="rect">
            <a:avLst/>
          </a:prstGeom>
          <a:noFill/>
          <a:ln w="9525">
            <a:noFill/>
          </a:ln>
          <a:effectLst>
            <a:outerShdw dist="38100" algn="ctr" rotWithShape="0">
              <a:srgbClr val="9999FF"/>
            </a:outerShdw>
          </a:effectLst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dirty="0">
                <a:solidFill>
                  <a:srgbClr val="FF0000"/>
                </a:solidFill>
              </a:rPr>
              <a:t>√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80912" name="WordArt 16"/>
          <p:cNvPicPr/>
          <p:nvPr/>
        </p:nvPicPr>
        <p:blipFill>
          <a:blip r:embed="rId4"/>
          <a:stretch>
            <a:fillRect/>
          </a:stretch>
        </p:blipFill>
        <p:spPr>
          <a:xfrm>
            <a:off x="1692275" y="4292600"/>
            <a:ext cx="731838" cy="336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0913" name="WordArt 17"/>
          <p:cNvPicPr/>
          <p:nvPr/>
        </p:nvPicPr>
        <p:blipFill>
          <a:blip r:embed="rId5"/>
          <a:stretch>
            <a:fillRect/>
          </a:stretch>
        </p:blipFill>
        <p:spPr>
          <a:xfrm>
            <a:off x="4779963" y="4291013"/>
            <a:ext cx="730250" cy="3365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09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09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09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09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09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09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00" grpId="0"/>
      <p:bldP spid="80911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4" name="矩形 1"/>
          <p:cNvSpPr/>
          <p:nvPr/>
        </p:nvSpPr>
        <p:spPr>
          <a:xfrm>
            <a:off x="1785938" y="2143125"/>
            <a:ext cx="5857875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zh-CN" altLang="en-US" sz="5400" b="1" dirty="0">
              <a:solidFill>
                <a:schemeClr val="accent1"/>
              </a:solidFill>
              <a:latin typeface="方正隶二简体" pitchFamily="2" charset="-122"/>
              <a:ea typeface="微软雅黑" panose="020B0503020204020204" pitchFamily="34" charset="-122"/>
              <a:sym typeface="方正隶二简体" pitchFamily="2" charset="-122"/>
            </a:endParaRPr>
          </a:p>
        </p:txBody>
      </p:sp>
      <p:pic>
        <p:nvPicPr>
          <p:cNvPr id="33795" name="Picture 8" descr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11413" y="403225"/>
            <a:ext cx="5245100" cy="3114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3972" name="Text Box 9"/>
          <p:cNvSpPr txBox="1"/>
          <p:nvPr/>
        </p:nvSpPr>
        <p:spPr>
          <a:xfrm>
            <a:off x="2214563" y="3857625"/>
            <a:ext cx="4827587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latin typeface="Times New Roman" panose="02020603050405020304" pitchFamily="18" charset="0"/>
                <a:ea typeface="仿宋_GB2312" pitchFamily="1" charset="-122"/>
              </a:rPr>
              <a:t>下面这些图分别是谁看到的？</a:t>
            </a:r>
            <a:endParaRPr lang="zh-CN" altLang="en-US" sz="2400" b="1" dirty="0">
              <a:latin typeface="Times New Roman" panose="02020603050405020304" pitchFamily="18" charset="0"/>
              <a:ea typeface="仿宋_GB2312" pitchFamily="1" charset="-122"/>
            </a:endParaRPr>
          </a:p>
        </p:txBody>
      </p:sp>
      <p:pic>
        <p:nvPicPr>
          <p:cNvPr id="83973" name="Picture 10" descr="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313" y="4786313"/>
            <a:ext cx="1944687" cy="12144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3974" name="Picture 11" descr="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938" y="4786313"/>
            <a:ext cx="2428875" cy="11287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799" name="Text Box 13"/>
          <p:cNvSpPr txBox="1"/>
          <p:nvPr/>
        </p:nvSpPr>
        <p:spPr>
          <a:xfrm>
            <a:off x="7429500" y="642938"/>
            <a:ext cx="609600" cy="1419225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F3300"/>
                </a:solidFill>
              </a:rPr>
              <a:t>淘气</a:t>
            </a:r>
            <a:endParaRPr lang="zh-CN" altLang="en-US" sz="2400" b="1" dirty="0">
              <a:solidFill>
                <a:srgbClr val="FF3300"/>
              </a:solidFill>
            </a:endParaRPr>
          </a:p>
        </p:txBody>
      </p:sp>
      <p:sp>
        <p:nvSpPr>
          <p:cNvPr id="33800" name="Text Box 14"/>
          <p:cNvSpPr txBox="1"/>
          <p:nvPr/>
        </p:nvSpPr>
        <p:spPr>
          <a:xfrm>
            <a:off x="4929188" y="2643188"/>
            <a:ext cx="1054100" cy="457200"/>
          </a:xfrm>
          <a:prstGeom prst="rect">
            <a:avLst/>
          </a:prstGeom>
          <a:noFill/>
          <a:ln w="9525">
            <a:noFill/>
          </a:ln>
          <a:effectLst>
            <a:outerShdw dist="38100" algn="ctr" rotWithShape="0">
              <a:srgbClr val="9999FF"/>
            </a:outerShdw>
          </a:effectLst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rgbClr val="FF0000"/>
                </a:solidFill>
              </a:rPr>
              <a:t>小红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  <p:sp>
        <p:nvSpPr>
          <p:cNvPr id="83977" name="Text Box 15"/>
          <p:cNvSpPr txBox="1"/>
          <p:nvPr/>
        </p:nvSpPr>
        <p:spPr>
          <a:xfrm>
            <a:off x="785813" y="4786313"/>
            <a:ext cx="712787" cy="457200"/>
          </a:xfrm>
          <a:prstGeom prst="rect">
            <a:avLst/>
          </a:prstGeom>
          <a:noFill/>
          <a:ln w="9525">
            <a:noFill/>
          </a:ln>
          <a:effectLst>
            <a:outerShdw dist="38100" algn="ctr" rotWithShape="0">
              <a:srgbClr val="9999FF"/>
            </a:outerShdw>
          </a:effectLst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 dirty="0"/>
              <a:t>（</a:t>
            </a:r>
            <a:r>
              <a:rPr lang="en-US" altLang="zh-CN" sz="2000" b="1" dirty="0"/>
              <a:t>1</a:t>
            </a:r>
            <a:r>
              <a:rPr lang="zh-CN" altLang="en-US" sz="2000" b="1" dirty="0"/>
              <a:t>）</a:t>
            </a:r>
            <a:endParaRPr lang="zh-CN" altLang="en-US" sz="2000" b="1" dirty="0"/>
          </a:p>
        </p:txBody>
      </p:sp>
      <p:sp>
        <p:nvSpPr>
          <p:cNvPr id="83978" name="Text Box 16"/>
          <p:cNvSpPr txBox="1"/>
          <p:nvPr/>
        </p:nvSpPr>
        <p:spPr>
          <a:xfrm>
            <a:off x="4714875" y="4786313"/>
            <a:ext cx="720725" cy="457200"/>
          </a:xfrm>
          <a:prstGeom prst="rect">
            <a:avLst/>
          </a:prstGeom>
          <a:noFill/>
          <a:ln w="9525">
            <a:noFill/>
          </a:ln>
          <a:effectLst>
            <a:outerShdw dist="38100" algn="ctr" rotWithShape="0">
              <a:srgbClr val="9999FF"/>
            </a:outerShdw>
          </a:effectLst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 dirty="0"/>
              <a:t>（</a:t>
            </a:r>
            <a:r>
              <a:rPr lang="en-US" altLang="zh-CN" sz="2000" b="1" dirty="0"/>
              <a:t>2</a:t>
            </a:r>
            <a:r>
              <a:rPr lang="zh-CN" altLang="en-US" sz="2000" b="1" dirty="0"/>
              <a:t>）</a:t>
            </a:r>
            <a:endParaRPr lang="zh-CN" altLang="en-US" sz="2000" b="1" dirty="0"/>
          </a:p>
        </p:txBody>
      </p:sp>
      <p:sp>
        <p:nvSpPr>
          <p:cNvPr id="83979" name="Text Box 17"/>
          <p:cNvSpPr txBox="1"/>
          <p:nvPr/>
        </p:nvSpPr>
        <p:spPr>
          <a:xfrm>
            <a:off x="3203575" y="5373688"/>
            <a:ext cx="609600" cy="1081087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F3300"/>
                </a:solidFill>
              </a:rPr>
              <a:t>淘气</a:t>
            </a:r>
            <a:endParaRPr lang="zh-CN" altLang="en-US" sz="2400" b="1" dirty="0">
              <a:solidFill>
                <a:srgbClr val="FF3300"/>
              </a:solidFill>
            </a:endParaRPr>
          </a:p>
        </p:txBody>
      </p:sp>
      <p:sp>
        <p:nvSpPr>
          <p:cNvPr id="83980" name="Text Box 18"/>
          <p:cNvSpPr txBox="1"/>
          <p:nvPr/>
        </p:nvSpPr>
        <p:spPr>
          <a:xfrm>
            <a:off x="7858125" y="5357813"/>
            <a:ext cx="1054100" cy="457200"/>
          </a:xfrm>
          <a:prstGeom prst="rect">
            <a:avLst/>
          </a:prstGeom>
          <a:noFill/>
          <a:ln w="9525">
            <a:noFill/>
          </a:ln>
          <a:effectLst>
            <a:outerShdw dist="38100" algn="ctr" rotWithShape="0">
              <a:srgbClr val="9999FF"/>
            </a:outerShdw>
          </a:effectLst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rgbClr val="FF0000"/>
                </a:solidFill>
              </a:rPr>
              <a:t>小红</a:t>
            </a:r>
            <a:endParaRPr lang="en-US" altLang="zh-CN" sz="2000" b="1" dirty="0">
              <a:solidFill>
                <a:srgbClr val="FF0000"/>
              </a:solidFill>
            </a:endParaRPr>
          </a:p>
        </p:txBody>
      </p:sp>
      <p:sp>
        <p:nvSpPr>
          <p:cNvPr id="33805" name="WordArt 17"/>
          <p:cNvSpPr>
            <a:spLocks noTextEdit="1"/>
          </p:cNvSpPr>
          <p:nvPr/>
        </p:nvSpPr>
        <p:spPr>
          <a:xfrm>
            <a:off x="3635375" y="187325"/>
            <a:ext cx="1589088" cy="527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3398"/>
              </a:avLst>
            </a:prstTxWarp>
            <a:normAutofit/>
          </a:bodyPr>
          <a:p>
            <a:pPr algn="ctr"/>
            <a:r>
              <a:rPr lang="zh-CN" altLang="en-US" sz="3600" b="1">
                <a:ln w="12700" cap="flat" cmpd="sng">
                  <a:solidFill>
                    <a:srgbClr val="3333CC"/>
                  </a:solidFill>
                  <a:prstDash val="solid"/>
                  <a:bevel/>
                  <a:headEnd type="none" w="med" len="med"/>
                  <a:tailEnd type="none" w="med" len="med"/>
                </a:ln>
                <a:solidFill>
                  <a:srgbClr val="B2B2B2">
                    <a:alpha val="50195"/>
                  </a:srgbClr>
                </a:solidFill>
                <a:effectLst>
                  <a:outerShdw dist="38100" algn="ctr" rotWithShape="0">
                    <a:srgbClr val="9999FF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第三关</a:t>
            </a:r>
            <a:endParaRPr lang="zh-CN" altLang="en-US" sz="3600" b="1">
              <a:ln w="12700" cap="flat" cmpd="sng">
                <a:solidFill>
                  <a:srgbClr val="3333CC"/>
                </a:solidFill>
                <a:prstDash val="solid"/>
                <a:bevel/>
                <a:headEnd type="none" w="med" len="med"/>
                <a:tailEnd type="none" w="med" len="med"/>
              </a:ln>
              <a:solidFill>
                <a:srgbClr val="B2B2B2">
                  <a:alpha val="50195"/>
                </a:srgbClr>
              </a:solidFill>
              <a:effectLst>
                <a:outerShdw dist="38100" algn="ctr" rotWithShape="0">
                  <a:srgbClr val="9999FF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3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3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3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83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3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8397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8398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2" grpId="0" bldLvl="0"/>
      <p:bldP spid="83977" grpId="0" bldLvl="0" animBg="1"/>
      <p:bldP spid="83978" grpId="0" bldLvl="0" animBg="1"/>
      <p:bldP spid="83979" grpId="0" bldLvl="0"/>
      <p:bldP spid="83980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8370" name="Text Box 4"/>
          <p:cNvSpPr txBox="1"/>
          <p:nvPr/>
        </p:nvSpPr>
        <p:spPr>
          <a:xfrm>
            <a:off x="285750" y="357188"/>
            <a:ext cx="8643938" cy="6397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 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7171" name="Text Box 5"/>
          <p:cNvSpPr txBox="1"/>
          <p:nvPr/>
        </p:nvSpPr>
        <p:spPr>
          <a:xfrm>
            <a:off x="946150" y="3025775"/>
            <a:ext cx="1841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zh-CN" altLang="en-US" sz="1600" dirty="0"/>
          </a:p>
        </p:txBody>
      </p:sp>
      <p:sp>
        <p:nvSpPr>
          <p:cNvPr id="58372" name="Text Box 17"/>
          <p:cNvSpPr txBox="1"/>
          <p:nvPr/>
        </p:nvSpPr>
        <p:spPr>
          <a:xfrm>
            <a:off x="611188" y="2133600"/>
            <a:ext cx="4356100" cy="1190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 sz="3200" b="1" dirty="0">
                <a:ea typeface="华文新魏" panose="02010800040101010101" pitchFamily="2" charset="-122"/>
              </a:rPr>
              <a:t>从</a:t>
            </a:r>
            <a:r>
              <a:rPr lang="zh-CN" altLang="en-US" sz="3200" b="1" dirty="0">
                <a:solidFill>
                  <a:srgbClr val="3162CF"/>
                </a:solidFill>
                <a:ea typeface="华文新魏" panose="02010800040101010101" pitchFamily="2" charset="-122"/>
              </a:rPr>
              <a:t>旁边</a:t>
            </a:r>
            <a:r>
              <a:rPr lang="zh-CN" altLang="en-US" sz="3200" b="1" dirty="0">
                <a:ea typeface="华文新魏" panose="02010800040101010101" pitchFamily="2" charset="-122"/>
              </a:rPr>
              <a:t>看到的也可以说是从</a:t>
            </a:r>
            <a:r>
              <a:rPr lang="zh-CN" altLang="en-US" sz="3200" b="1" dirty="0">
                <a:solidFill>
                  <a:srgbClr val="FF3300"/>
                </a:solidFill>
                <a:ea typeface="华文新魏" panose="02010800040101010101" pitchFamily="2" charset="-122"/>
              </a:rPr>
              <a:t>侧面</a:t>
            </a:r>
            <a:r>
              <a:rPr lang="zh-CN" altLang="en-US" sz="3200" b="1" dirty="0">
                <a:ea typeface="华文新魏" panose="02010800040101010101" pitchFamily="2" charset="-122"/>
              </a:rPr>
              <a:t>看到的；</a:t>
            </a:r>
            <a:endParaRPr lang="zh-CN" altLang="en-US" sz="3200" b="1" dirty="0">
              <a:ea typeface="华文新魏" panose="02010800040101010101" pitchFamily="2" charset="-122"/>
            </a:endParaRPr>
          </a:p>
        </p:txBody>
      </p:sp>
      <p:sp>
        <p:nvSpPr>
          <p:cNvPr id="58373" name="Text Box 18"/>
          <p:cNvSpPr txBox="1"/>
          <p:nvPr/>
        </p:nvSpPr>
        <p:spPr>
          <a:xfrm>
            <a:off x="1331913" y="549275"/>
            <a:ext cx="4754562" cy="1187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 sz="3200" b="1" dirty="0">
                <a:ea typeface="华文新魏" panose="02010800040101010101" pitchFamily="2" charset="-122"/>
              </a:rPr>
              <a:t>从</a:t>
            </a:r>
            <a:r>
              <a:rPr lang="zh-CN" altLang="en-US" sz="3200" b="1" dirty="0">
                <a:solidFill>
                  <a:srgbClr val="3162CF"/>
                </a:solidFill>
                <a:ea typeface="华文新魏" panose="02010800040101010101" pitchFamily="2" charset="-122"/>
              </a:rPr>
              <a:t>前面</a:t>
            </a:r>
            <a:r>
              <a:rPr lang="zh-CN" altLang="en-US" sz="3200" b="1" dirty="0">
                <a:ea typeface="华文新魏" panose="02010800040101010101" pitchFamily="2" charset="-122"/>
              </a:rPr>
              <a:t>看到的也可以说是从</a:t>
            </a:r>
            <a:r>
              <a:rPr lang="zh-CN" altLang="en-US" sz="3200" b="1" dirty="0">
                <a:solidFill>
                  <a:srgbClr val="FF3300"/>
                </a:solidFill>
                <a:ea typeface="华文新魏" panose="02010800040101010101" pitchFamily="2" charset="-122"/>
              </a:rPr>
              <a:t>正面</a:t>
            </a:r>
            <a:r>
              <a:rPr lang="zh-CN" altLang="en-US" sz="3200" b="1" dirty="0">
                <a:ea typeface="华文新魏" panose="02010800040101010101" pitchFamily="2" charset="-122"/>
              </a:rPr>
              <a:t>看到的；</a:t>
            </a:r>
            <a:endParaRPr lang="zh-CN" altLang="en-US" sz="3200" b="1" dirty="0">
              <a:ea typeface="华文新魏" panose="02010800040101010101" pitchFamily="2" charset="-122"/>
            </a:endParaRPr>
          </a:p>
        </p:txBody>
      </p:sp>
      <p:sp>
        <p:nvSpPr>
          <p:cNvPr id="58374" name="Text Box 19"/>
          <p:cNvSpPr txBox="1"/>
          <p:nvPr/>
        </p:nvSpPr>
        <p:spPr>
          <a:xfrm>
            <a:off x="3995738" y="3573463"/>
            <a:ext cx="2735262" cy="228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 sz="3200" b="1" dirty="0">
                <a:ea typeface="华文新魏" panose="02010800040101010101" pitchFamily="2" charset="-122"/>
              </a:rPr>
              <a:t>从</a:t>
            </a:r>
            <a:r>
              <a:rPr lang="zh-CN" altLang="en-US" sz="3200" b="1" dirty="0">
                <a:solidFill>
                  <a:srgbClr val="0070C0"/>
                </a:solidFill>
                <a:ea typeface="华文新魏" panose="02010800040101010101" pitchFamily="2" charset="-122"/>
              </a:rPr>
              <a:t>背面</a:t>
            </a:r>
            <a:r>
              <a:rPr lang="zh-CN" altLang="en-US" sz="3200" b="1" dirty="0">
                <a:ea typeface="华文新魏" panose="02010800040101010101" pitchFamily="2" charset="-122"/>
              </a:rPr>
              <a:t>看到的也可以说是从</a:t>
            </a:r>
            <a:r>
              <a:rPr lang="zh-CN" altLang="en-US" sz="3200" b="1" dirty="0">
                <a:solidFill>
                  <a:srgbClr val="FF0000"/>
                </a:solidFill>
                <a:ea typeface="华文新魏" panose="02010800040101010101" pitchFamily="2" charset="-122"/>
              </a:rPr>
              <a:t>后面</a:t>
            </a:r>
            <a:r>
              <a:rPr lang="zh-CN" altLang="en-US" sz="3200" b="1" dirty="0">
                <a:ea typeface="华文新魏" panose="02010800040101010101" pitchFamily="2" charset="-122"/>
              </a:rPr>
              <a:t>看到的。</a:t>
            </a:r>
            <a:endParaRPr lang="zh-CN" altLang="en-US" sz="3200" b="1" dirty="0">
              <a:ea typeface="华文新魏" panose="02010800040101010101" pitchFamily="2" charset="-122"/>
            </a:endParaRPr>
          </a:p>
        </p:txBody>
      </p:sp>
      <p:pic>
        <p:nvPicPr>
          <p:cNvPr id="58375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16688" y="476250"/>
            <a:ext cx="1801812" cy="26654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8376" name="矩形 3"/>
          <p:cNvSpPr/>
          <p:nvPr/>
        </p:nvSpPr>
        <p:spPr>
          <a:xfrm>
            <a:off x="6950075" y="1771650"/>
            <a:ext cx="1008063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200" b="1" dirty="0">
                <a:solidFill>
                  <a:srgbClr val="FF3300"/>
                </a:solidFill>
                <a:ea typeface="黑体" panose="02010609060101010101" pitchFamily="49" charset="-122"/>
              </a:rPr>
              <a:t>正面</a:t>
            </a:r>
            <a:endParaRPr lang="zh-CN" altLang="en-US" sz="3200" b="1" dirty="0">
              <a:solidFill>
                <a:srgbClr val="FF3300"/>
              </a:solidFill>
              <a:ea typeface="黑体" panose="02010609060101010101" pitchFamily="49" charset="-122"/>
            </a:endParaRPr>
          </a:p>
        </p:txBody>
      </p:sp>
      <p:pic>
        <p:nvPicPr>
          <p:cNvPr id="58377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825" y="3430588"/>
            <a:ext cx="1824038" cy="26654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8378" name="矩形 5"/>
          <p:cNvSpPr/>
          <p:nvPr/>
        </p:nvSpPr>
        <p:spPr>
          <a:xfrm>
            <a:off x="682625" y="4654550"/>
            <a:ext cx="1008063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200" b="1" dirty="0">
                <a:solidFill>
                  <a:srgbClr val="FF3300"/>
                </a:solidFill>
                <a:ea typeface="黑体" panose="02010609060101010101" pitchFamily="49" charset="-122"/>
              </a:rPr>
              <a:t>侧面</a:t>
            </a:r>
            <a:endParaRPr lang="zh-CN" altLang="en-US" sz="3200" b="1" dirty="0">
              <a:solidFill>
                <a:srgbClr val="FF3300"/>
              </a:solidFill>
              <a:ea typeface="黑体" panose="02010609060101010101" pitchFamily="49" charset="-122"/>
            </a:endParaRPr>
          </a:p>
        </p:txBody>
      </p:sp>
      <p:pic>
        <p:nvPicPr>
          <p:cNvPr id="58379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7050" y="3502025"/>
            <a:ext cx="1974850" cy="2952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8380" name="矩形 7"/>
          <p:cNvSpPr/>
          <p:nvPr/>
        </p:nvSpPr>
        <p:spPr>
          <a:xfrm>
            <a:off x="7381875" y="5086350"/>
            <a:ext cx="995363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200" b="1" dirty="0">
                <a:solidFill>
                  <a:srgbClr val="FF3300"/>
                </a:solidFill>
                <a:ea typeface="黑体" panose="02010609060101010101" pitchFamily="49" charset="-122"/>
              </a:rPr>
              <a:t>后面</a:t>
            </a:r>
            <a:endParaRPr lang="zh-CN" altLang="en-US" sz="3200" b="1" dirty="0">
              <a:solidFill>
                <a:srgbClr val="FF3300"/>
              </a:solidFill>
              <a:ea typeface="黑体" panose="02010609060101010101" pitchFamily="49" charset="-122"/>
            </a:endParaRPr>
          </a:p>
        </p:txBody>
      </p:sp>
      <p:pic>
        <p:nvPicPr>
          <p:cNvPr id="58381" name="图片 58380" descr="侧面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1050" y="3430588"/>
            <a:ext cx="1666875" cy="26654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8382" name="矩形 5"/>
          <p:cNvSpPr/>
          <p:nvPr/>
        </p:nvSpPr>
        <p:spPr>
          <a:xfrm>
            <a:off x="2555875" y="4725988"/>
            <a:ext cx="1008063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200" b="1" dirty="0">
                <a:solidFill>
                  <a:srgbClr val="FF3300"/>
                </a:solidFill>
                <a:ea typeface="黑体" panose="02010609060101010101" pitchFamily="49" charset="-122"/>
              </a:rPr>
              <a:t>侧面</a:t>
            </a:r>
            <a:endParaRPr lang="zh-CN" altLang="en-US" sz="3200" b="1" dirty="0">
              <a:solidFill>
                <a:srgbClr val="FF3300"/>
              </a:solidFill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8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583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5837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58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58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8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8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70" decel="100000"/>
                                        <p:tgtEl>
                                          <p:spTgt spid="5837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770" decel="100000"/>
                                        <p:tgtEl>
                                          <p:spTgt spid="5837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837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6" dur="770" fill="hold"/>
                                        <p:tgtEl>
                                          <p:spTgt spid="58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8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8" dur="770" fill="hold"/>
                                        <p:tgtEl>
                                          <p:spTgt spid="58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8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8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8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70" decel="100000"/>
                                        <p:tgtEl>
                                          <p:spTgt spid="5838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770" decel="100000"/>
                                        <p:tgtEl>
                                          <p:spTgt spid="5838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838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1" dur="770" fill="hold"/>
                                        <p:tgtEl>
                                          <p:spTgt spid="58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8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3" dur="770" fill="hold"/>
                                        <p:tgtEl>
                                          <p:spTgt spid="58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8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8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8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4" dur="500"/>
                                        <p:tgtEl>
                                          <p:spTgt spid="58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70" decel="100000"/>
                                        <p:tgtEl>
                                          <p:spTgt spid="5837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770" decel="100000"/>
                                        <p:tgtEl>
                                          <p:spTgt spid="5837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837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2" dur="770" fill="hold"/>
                                        <p:tgtEl>
                                          <p:spTgt spid="58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8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4" dur="770" fill="hold"/>
                                        <p:tgtEl>
                                          <p:spTgt spid="58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8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000"/>
                            </p:stCondLst>
                            <p:childTnLst>
                              <p:par>
                                <p:cTn id="7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8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8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2" grpId="0"/>
      <p:bldP spid="58373" grpId="0"/>
      <p:bldP spid="58374" grpId="0"/>
      <p:bldP spid="58376" grpId="0"/>
      <p:bldP spid="58378" grpId="0"/>
      <p:bldP spid="58380" grpId="0"/>
      <p:bldP spid="5838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+mj-ea"/>
                <a:cs typeface="+mj-cs"/>
              </a:rPr>
              <a:t>二、探究新知</a:t>
            </a:r>
            <a:endParaRPr kumimoji="0" lang="zh-CN" altLang="en-US" sz="4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+mj-ea"/>
              <a:cs typeface="+mj-cs"/>
            </a:endParaRPr>
          </a:p>
        </p:txBody>
      </p:sp>
      <p:grpSp>
        <p:nvGrpSpPr>
          <p:cNvPr id="2" name="组合 62466"/>
          <p:cNvGrpSpPr/>
          <p:nvPr/>
        </p:nvGrpSpPr>
        <p:grpSpPr>
          <a:xfrm>
            <a:off x="611188" y="3860800"/>
            <a:ext cx="3960812" cy="1279525"/>
            <a:chOff x="2925" y="2614"/>
            <a:chExt cx="2495" cy="806"/>
          </a:xfrm>
        </p:grpSpPr>
        <p:pic>
          <p:nvPicPr>
            <p:cNvPr id="8198" name="图片 62467" descr="女天使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925" y="2614"/>
              <a:ext cx="960" cy="80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199" name="圆角矩形标注 62468"/>
            <p:cNvSpPr/>
            <p:nvPr/>
          </p:nvSpPr>
          <p:spPr>
            <a:xfrm>
              <a:off x="3923" y="2790"/>
              <a:ext cx="1497" cy="566"/>
            </a:xfrm>
            <a:prstGeom prst="wedgeRoundRectCallout">
              <a:avLst>
                <a:gd name="adj1" fmla="val -63292"/>
                <a:gd name="adj2" fmla="val 13958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下面这些图分别</a:t>
              </a: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是谁看到的？</a:t>
              </a:r>
              <a:endParaRPr lang="zh-CN" altLang="en-US" sz="2000" b="1" dirty="0">
                <a:latin typeface="楷体_GB2312" pitchFamily="49" charset="-122"/>
              </a:endParaRPr>
            </a:p>
          </p:txBody>
        </p:sp>
      </p:grpSp>
      <p:pic>
        <p:nvPicPr>
          <p:cNvPr id="8196" name="图片 62469" descr="未标题-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975" y="1268413"/>
            <a:ext cx="4608513" cy="2981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2471" name="图片 62470" descr="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6588" y="5157788"/>
            <a:ext cx="5545137" cy="10906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2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标题 60419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 anchorCtr="0"/>
          <a:p>
            <a:r>
              <a:rPr lang="zh-CN" altLang="en-US" b="1" dirty="0"/>
              <a:t>小组合作和展示</a:t>
            </a:r>
            <a:endParaRPr lang="zh-CN" altLang="en-US" b="1" dirty="0"/>
          </a:p>
        </p:txBody>
      </p:sp>
      <p:sp>
        <p:nvSpPr>
          <p:cNvPr id="10243" name="文本占位符 60418"/>
          <p:cNvSpPr>
            <a:spLocks noGrp="1"/>
          </p:cNvSpPr>
          <p:nvPr>
            <p:ph type="body" sz="half" idx="3"/>
          </p:nvPr>
        </p:nvSpPr>
        <p:spPr>
          <a:xfrm>
            <a:off x="4005263" y="1268413"/>
            <a:ext cx="4870450" cy="4525962"/>
          </a:xfrm>
          <a:ln/>
        </p:spPr>
        <p:txBody>
          <a:bodyPr vert="horz" wrap="square" lIns="91440" tIns="45720" rIns="91440" bIns="45720" anchor="t" anchorCtr="0"/>
          <a:p>
            <a:pPr>
              <a:lnSpc>
                <a:spcPct val="90000"/>
              </a:lnSpc>
              <a:buClrTx/>
              <a:buSzTx/>
              <a:buFontTx/>
            </a:pPr>
            <a:r>
              <a:rPr lang="zh-CN" altLang="en-US" dirty="0">
                <a:solidFill>
                  <a:srgbClr val="9933FF"/>
                </a:solidFill>
                <a:ea typeface="黑体" panose="02010609060101010101" pitchFamily="49" charset="-122"/>
              </a:rPr>
              <a:t>要求</a:t>
            </a:r>
            <a:r>
              <a:rPr lang="zh-CN" altLang="en-US" sz="2400" dirty="0">
                <a:solidFill>
                  <a:srgbClr val="9933FF"/>
                </a:solidFill>
              </a:rPr>
              <a:t>：</a:t>
            </a:r>
            <a:endParaRPr lang="zh-CN" altLang="en-US" sz="2400" dirty="0">
              <a:solidFill>
                <a:srgbClr val="9933FF"/>
              </a:solidFill>
            </a:endParaRPr>
          </a:p>
          <a:p>
            <a:pPr>
              <a:lnSpc>
                <a:spcPct val="90000"/>
              </a:lnSpc>
              <a:buClrTx/>
              <a:buSzTx/>
              <a:buFontTx/>
            </a:pPr>
            <a:r>
              <a:rPr lang="en-US" altLang="zh-CN" b="1" dirty="0"/>
              <a:t>1.</a:t>
            </a:r>
            <a:r>
              <a:rPr lang="zh-CN" altLang="en-US" b="1" dirty="0"/>
              <a:t>每个小组的每一位同学都要说一说自己看到是物体的哪个面？</a:t>
            </a:r>
            <a:endParaRPr lang="zh-CN" altLang="en-US" b="1" dirty="0"/>
          </a:p>
          <a:p>
            <a:pPr>
              <a:lnSpc>
                <a:spcPct val="90000"/>
              </a:lnSpc>
              <a:buClrTx/>
              <a:buSzTx/>
              <a:buFontTx/>
            </a:pPr>
            <a:r>
              <a:rPr lang="en-US" altLang="zh-CN" b="1" dirty="0"/>
              <a:t>2.</a:t>
            </a:r>
            <a:r>
              <a:rPr lang="zh-CN" altLang="en-US" b="1" dirty="0"/>
              <a:t>想一想，当我们看到物体的右侧面时，物体的正面朝向右侧还是左侧？而当我们看到物体的左侧面时，物体的正面朝向哪侧？</a:t>
            </a:r>
            <a:endParaRPr lang="zh-CN" altLang="en-US" b="1" dirty="0"/>
          </a:p>
          <a:p>
            <a:pPr>
              <a:lnSpc>
                <a:spcPct val="90000"/>
              </a:lnSpc>
              <a:buClrTx/>
              <a:buSzTx/>
              <a:buFontTx/>
            </a:pPr>
            <a:r>
              <a:rPr lang="en-US" altLang="zh-CN" b="1" dirty="0"/>
              <a:t>3.</a:t>
            </a:r>
            <a:r>
              <a:rPr lang="zh-CN" altLang="en-US" b="1" dirty="0"/>
              <a:t>小组长要协调和指导好本组的学生。</a:t>
            </a:r>
            <a:endParaRPr lang="zh-CN" altLang="en-US" b="1" dirty="0"/>
          </a:p>
        </p:txBody>
      </p:sp>
      <p:pic>
        <p:nvPicPr>
          <p:cNvPr id="10244" name="内容占位符 60424" descr="185104hjvsdr64jvms0m1h"/>
          <p:cNvPicPr>
            <a:picLocks noChangeAspect="1"/>
          </p:cNvPicPr>
          <p:nvPr>
            <p:ph sz="quarter" idx="1"/>
          </p:nvPr>
        </p:nvPicPr>
        <p:blipFill>
          <a:blip r:embed="rId1"/>
          <a:srcRect l="32767" r="32196" b="68040"/>
          <a:stretch>
            <a:fillRect/>
          </a:stretch>
        </p:blipFill>
        <p:spPr>
          <a:xfrm>
            <a:off x="684213" y="1844675"/>
            <a:ext cx="3525837" cy="3956050"/>
          </a:xfrm>
          <a:ln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+mj-ea"/>
                <a:cs typeface="+mj-cs"/>
              </a:rPr>
              <a:t>二、探究新知</a:t>
            </a:r>
            <a:endParaRPr kumimoji="0" lang="zh-CN" altLang="en-US" sz="4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+mj-ea"/>
              <a:cs typeface="+mj-cs"/>
            </a:endParaRPr>
          </a:p>
        </p:txBody>
      </p:sp>
      <p:sp>
        <p:nvSpPr>
          <p:cNvPr id="64515" name="矩形 21"/>
          <p:cNvSpPr/>
          <p:nvPr/>
        </p:nvSpPr>
        <p:spPr>
          <a:xfrm>
            <a:off x="1901825" y="6135688"/>
            <a:ext cx="106362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rgbClr val="FF0000"/>
                </a:solidFill>
                <a:latin typeface="楷体_GB2312" pitchFamily="49" charset="-122"/>
              </a:rPr>
              <a:t>小明</a:t>
            </a:r>
            <a:endParaRPr lang="zh-CN" altLang="en-US" sz="2000" b="1" dirty="0">
              <a:solidFill>
                <a:srgbClr val="FF0000"/>
              </a:solidFill>
              <a:latin typeface="楷体_GB2312" pitchFamily="49" charset="-122"/>
            </a:endParaRPr>
          </a:p>
        </p:txBody>
      </p:sp>
      <p:sp>
        <p:nvSpPr>
          <p:cNvPr id="64516" name="矩形 15"/>
          <p:cNvSpPr/>
          <p:nvPr/>
        </p:nvSpPr>
        <p:spPr>
          <a:xfrm>
            <a:off x="3375025" y="6140450"/>
            <a:ext cx="9779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rgbClr val="FF0000"/>
                </a:solidFill>
                <a:latin typeface="楷体_GB2312" pitchFamily="49" charset="-122"/>
              </a:rPr>
              <a:t>小亮</a:t>
            </a:r>
            <a:endParaRPr lang="zh-CN" altLang="en-US" sz="2000" b="1" dirty="0">
              <a:solidFill>
                <a:srgbClr val="FF0000"/>
              </a:solidFill>
              <a:latin typeface="楷体_GB2312" pitchFamily="49" charset="-122"/>
            </a:endParaRPr>
          </a:p>
        </p:txBody>
      </p:sp>
      <p:sp>
        <p:nvSpPr>
          <p:cNvPr id="64517" name="矩形 16"/>
          <p:cNvSpPr/>
          <p:nvPr/>
        </p:nvSpPr>
        <p:spPr>
          <a:xfrm>
            <a:off x="4700588" y="6140450"/>
            <a:ext cx="1116012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rgbClr val="FF0000"/>
                </a:solidFill>
                <a:latin typeface="楷体_GB2312" pitchFamily="49" charset="-122"/>
              </a:rPr>
              <a:t>小红</a:t>
            </a:r>
            <a:endParaRPr lang="zh-CN" altLang="en-US" sz="2000" b="1" dirty="0">
              <a:solidFill>
                <a:srgbClr val="FF0000"/>
              </a:solidFill>
              <a:latin typeface="楷体_GB2312" pitchFamily="49" charset="-122"/>
            </a:endParaRPr>
          </a:p>
        </p:txBody>
      </p:sp>
      <p:sp>
        <p:nvSpPr>
          <p:cNvPr id="64518" name="矩形 17"/>
          <p:cNvSpPr/>
          <p:nvPr/>
        </p:nvSpPr>
        <p:spPr>
          <a:xfrm>
            <a:off x="6280150" y="6140450"/>
            <a:ext cx="11350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rgbClr val="FF0000"/>
                </a:solidFill>
                <a:latin typeface="楷体_GB2312" pitchFamily="49" charset="-122"/>
              </a:rPr>
              <a:t>小芳</a:t>
            </a:r>
            <a:endParaRPr lang="zh-CN" altLang="en-US" sz="2000" b="1" dirty="0">
              <a:solidFill>
                <a:srgbClr val="FF0000"/>
              </a:solidFill>
              <a:latin typeface="楷体_GB2312" pitchFamily="49" charset="-122"/>
            </a:endParaRPr>
          </a:p>
        </p:txBody>
      </p:sp>
      <p:grpSp>
        <p:nvGrpSpPr>
          <p:cNvPr id="2" name="组合 64518"/>
          <p:cNvGrpSpPr/>
          <p:nvPr/>
        </p:nvGrpSpPr>
        <p:grpSpPr>
          <a:xfrm>
            <a:off x="395288" y="2205038"/>
            <a:ext cx="1800225" cy="3228975"/>
            <a:chOff x="249" y="1526"/>
            <a:chExt cx="1134" cy="2034"/>
          </a:xfrm>
        </p:grpSpPr>
        <p:sp>
          <p:nvSpPr>
            <p:cNvPr id="11277" name="圆角矩形标注 64519"/>
            <p:cNvSpPr/>
            <p:nvPr/>
          </p:nvSpPr>
          <p:spPr>
            <a:xfrm>
              <a:off x="249" y="1526"/>
              <a:ext cx="1134" cy="815"/>
            </a:xfrm>
            <a:prstGeom prst="wedgeRoundRectCallout">
              <a:avLst>
                <a:gd name="adj1" fmla="val 11551"/>
                <a:gd name="adj2" fmla="val 67792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为什么他们</a:t>
              </a: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看到的都不</a:t>
              </a: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一样？</a:t>
              </a: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pic>
          <p:nvPicPr>
            <p:cNvPr id="11278" name="Picture 52" descr="P-05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49" y="2478"/>
              <a:ext cx="1104" cy="1082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3" name="组合 64521"/>
          <p:cNvGrpSpPr/>
          <p:nvPr/>
        </p:nvGrpSpPr>
        <p:grpSpPr>
          <a:xfrm>
            <a:off x="6732588" y="2205038"/>
            <a:ext cx="2087562" cy="3384550"/>
            <a:chOff x="4241" y="1389"/>
            <a:chExt cx="1315" cy="2132"/>
          </a:xfrm>
        </p:grpSpPr>
        <p:sp>
          <p:nvSpPr>
            <p:cNvPr id="11275" name="圆角矩形标注 64522"/>
            <p:cNvSpPr/>
            <p:nvPr/>
          </p:nvSpPr>
          <p:spPr>
            <a:xfrm>
              <a:off x="4241" y="1389"/>
              <a:ext cx="1315" cy="815"/>
            </a:xfrm>
            <a:prstGeom prst="wedgeRoundRectCallout">
              <a:avLst>
                <a:gd name="adj1" fmla="val 16769"/>
                <a:gd name="adj2" fmla="val 67056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因为他们是从</a:t>
              </a: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不同的方向观</a:t>
              </a: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察大熊猫的。</a:t>
              </a: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pic>
          <p:nvPicPr>
            <p:cNvPr id="11276" name="图片 64523" descr="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40" y="2341"/>
              <a:ext cx="776" cy="1180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11273" name="图片 64524" descr="未标题-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9975" y="1844675"/>
            <a:ext cx="4608513" cy="2981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74" name="图片 64525" descr="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6588" y="5157788"/>
            <a:ext cx="5545137" cy="10906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4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64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64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64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5" grpId="0"/>
      <p:bldP spid="64516" grpId="0"/>
      <p:bldP spid="64517" grpId="0"/>
      <p:bldP spid="645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+mj-ea"/>
                <a:cs typeface="+mj-cs"/>
              </a:rPr>
              <a:t>二、探究新知</a:t>
            </a:r>
            <a:endParaRPr kumimoji="0" lang="zh-CN" altLang="en-US" sz="4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+mj-ea"/>
              <a:cs typeface="+mj-cs"/>
            </a:endParaRPr>
          </a:p>
        </p:txBody>
      </p:sp>
      <p:grpSp>
        <p:nvGrpSpPr>
          <p:cNvPr id="2" name="组合 66562"/>
          <p:cNvGrpSpPr/>
          <p:nvPr/>
        </p:nvGrpSpPr>
        <p:grpSpPr>
          <a:xfrm>
            <a:off x="5618163" y="692150"/>
            <a:ext cx="3065462" cy="1873250"/>
            <a:chOff x="3539" y="436"/>
            <a:chExt cx="1931" cy="1180"/>
          </a:xfrm>
        </p:grpSpPr>
        <p:sp>
          <p:nvSpPr>
            <p:cNvPr id="13328" name="圆角矩形标注 66563"/>
            <p:cNvSpPr/>
            <p:nvPr/>
          </p:nvSpPr>
          <p:spPr>
            <a:xfrm>
              <a:off x="3539" y="552"/>
              <a:ext cx="1155" cy="519"/>
            </a:xfrm>
            <a:prstGeom prst="wedgeRoundRectCallout">
              <a:avLst>
                <a:gd name="adj1" fmla="val 60824"/>
                <a:gd name="adj2" fmla="val 29769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800" b="1" dirty="0">
                  <a:solidFill>
                    <a:schemeClr val="tx1"/>
                  </a:solidFill>
                  <a:latin typeface="楷体_GB2312" pitchFamily="49" charset="-122"/>
                </a:rPr>
                <a:t>可以把大熊猫</a:t>
              </a:r>
              <a:endParaRPr lang="zh-CN" altLang="en-US" sz="1800" b="1" dirty="0">
                <a:solidFill>
                  <a:schemeClr val="tx1"/>
                </a:solidFill>
                <a:latin typeface="楷体_GB2312" pitchFamily="49" charset="-122"/>
              </a:endParaRPr>
            </a:p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800" b="1" dirty="0">
                  <a:solidFill>
                    <a:schemeClr val="tx1"/>
                  </a:solidFill>
                  <a:latin typeface="楷体_GB2312" pitchFamily="49" charset="-122"/>
                </a:rPr>
                <a:t>转一转。</a:t>
              </a:r>
              <a:endParaRPr lang="zh-CN" altLang="en-US" sz="1800" b="1" dirty="0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pic>
          <p:nvPicPr>
            <p:cNvPr id="13329" name="图片 66564" descr="1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694" y="436"/>
              <a:ext cx="776" cy="1180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3" name="组合 66565"/>
          <p:cNvGrpSpPr/>
          <p:nvPr/>
        </p:nvGrpSpPr>
        <p:grpSpPr>
          <a:xfrm>
            <a:off x="6577013" y="2681288"/>
            <a:ext cx="2387600" cy="2989262"/>
            <a:chOff x="4143" y="1689"/>
            <a:chExt cx="1504" cy="1883"/>
          </a:xfrm>
        </p:grpSpPr>
        <p:sp>
          <p:nvSpPr>
            <p:cNvPr id="13326" name="圆角矩形标注 66566"/>
            <p:cNvSpPr/>
            <p:nvPr/>
          </p:nvSpPr>
          <p:spPr>
            <a:xfrm>
              <a:off x="4143" y="1689"/>
              <a:ext cx="1050" cy="743"/>
            </a:xfrm>
            <a:prstGeom prst="wedgeRoundRectCallout">
              <a:avLst>
                <a:gd name="adj1" fmla="val 33236"/>
                <a:gd name="adj2" fmla="val 60634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800" b="1" dirty="0">
                  <a:solidFill>
                    <a:schemeClr val="tx1"/>
                  </a:solidFill>
                  <a:latin typeface="楷体_GB2312" pitchFamily="49" charset="-122"/>
                </a:rPr>
                <a:t>也可以我们</a:t>
              </a:r>
              <a:endParaRPr lang="zh-CN" altLang="en-US" sz="1800" b="1" dirty="0">
                <a:solidFill>
                  <a:schemeClr val="tx1"/>
                </a:solidFill>
                <a:latin typeface="楷体_GB2312" pitchFamily="49" charset="-122"/>
              </a:endParaRPr>
            </a:p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800" b="1" dirty="0">
                  <a:solidFill>
                    <a:schemeClr val="tx1"/>
                  </a:solidFill>
                  <a:latin typeface="楷体_GB2312" pitchFamily="49" charset="-122"/>
                </a:rPr>
                <a:t>围着大熊猫</a:t>
              </a:r>
              <a:endParaRPr lang="zh-CN" altLang="en-US" sz="1800" b="1" dirty="0">
                <a:solidFill>
                  <a:schemeClr val="tx1"/>
                </a:solidFill>
                <a:latin typeface="楷体_GB2312" pitchFamily="49" charset="-122"/>
              </a:endParaRPr>
            </a:p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800" b="1" dirty="0">
                  <a:solidFill>
                    <a:schemeClr val="tx1"/>
                  </a:solidFill>
                  <a:latin typeface="楷体_GB2312" pitchFamily="49" charset="-122"/>
                </a:rPr>
                <a:t>转一转。</a:t>
              </a:r>
              <a:endParaRPr lang="zh-CN" altLang="en-US" sz="1800" b="1" dirty="0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pic>
          <p:nvPicPr>
            <p:cNvPr id="13327" name="图片 66567" descr="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4863" y="2387"/>
              <a:ext cx="784" cy="1185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66569" name="Picture 52" descr="P-05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850" y="3429000"/>
            <a:ext cx="1616075" cy="15843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6570" name="圆角矩形标注 66569"/>
          <p:cNvSpPr/>
          <p:nvPr/>
        </p:nvSpPr>
        <p:spPr>
          <a:xfrm>
            <a:off x="438150" y="2314575"/>
            <a:ext cx="1728788" cy="823913"/>
          </a:xfrm>
          <a:prstGeom prst="wedgeRoundRectCallout">
            <a:avLst>
              <a:gd name="adj1" fmla="val -20889"/>
              <a:gd name="adj2" fmla="val 74083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800" b="1" dirty="0">
                <a:solidFill>
                  <a:schemeClr val="tx1"/>
                </a:solidFill>
                <a:latin typeface="楷体_GB2312" pitchFamily="49" charset="-122"/>
              </a:rPr>
              <a:t>观察物体要</a:t>
            </a:r>
            <a:endParaRPr lang="zh-CN" altLang="en-US" sz="1800" b="1" dirty="0">
              <a:solidFill>
                <a:schemeClr val="tx1"/>
              </a:solidFill>
              <a:latin typeface="楷体_GB2312" pitchFamily="49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800" b="1" dirty="0">
                <a:solidFill>
                  <a:schemeClr val="tx1"/>
                </a:solidFill>
                <a:latin typeface="楷体_GB2312" pitchFamily="49" charset="-122"/>
              </a:rPr>
              <a:t>全面、有序。</a:t>
            </a:r>
            <a:endParaRPr lang="zh-CN" altLang="en-US" sz="18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13319" name="矩形 21"/>
          <p:cNvSpPr/>
          <p:nvPr/>
        </p:nvSpPr>
        <p:spPr>
          <a:xfrm>
            <a:off x="1901825" y="6135688"/>
            <a:ext cx="106362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rgbClr val="FF0000"/>
                </a:solidFill>
                <a:latin typeface="楷体_GB2312" pitchFamily="49" charset="-122"/>
              </a:rPr>
              <a:t>小明</a:t>
            </a:r>
            <a:endParaRPr lang="zh-CN" altLang="en-US" sz="2000" b="1" dirty="0">
              <a:solidFill>
                <a:srgbClr val="FF0000"/>
              </a:solidFill>
              <a:latin typeface="楷体_GB2312" pitchFamily="49" charset="-122"/>
            </a:endParaRPr>
          </a:p>
        </p:txBody>
      </p:sp>
      <p:sp>
        <p:nvSpPr>
          <p:cNvPr id="13320" name="矩形 15"/>
          <p:cNvSpPr/>
          <p:nvPr/>
        </p:nvSpPr>
        <p:spPr>
          <a:xfrm>
            <a:off x="3375025" y="6140450"/>
            <a:ext cx="9779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rgbClr val="FF0000"/>
                </a:solidFill>
                <a:latin typeface="楷体_GB2312" pitchFamily="49" charset="-122"/>
              </a:rPr>
              <a:t>小亮</a:t>
            </a:r>
            <a:endParaRPr lang="zh-CN" altLang="en-US" sz="2000" b="1" dirty="0">
              <a:solidFill>
                <a:srgbClr val="FF0000"/>
              </a:solidFill>
              <a:latin typeface="楷体_GB2312" pitchFamily="49" charset="-122"/>
            </a:endParaRPr>
          </a:p>
        </p:txBody>
      </p:sp>
      <p:sp>
        <p:nvSpPr>
          <p:cNvPr id="13321" name="矩形 16"/>
          <p:cNvSpPr/>
          <p:nvPr/>
        </p:nvSpPr>
        <p:spPr>
          <a:xfrm>
            <a:off x="4700588" y="6140450"/>
            <a:ext cx="1116012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rgbClr val="FF0000"/>
                </a:solidFill>
                <a:latin typeface="楷体_GB2312" pitchFamily="49" charset="-122"/>
              </a:rPr>
              <a:t>小红</a:t>
            </a:r>
            <a:endParaRPr lang="zh-CN" altLang="en-US" sz="2000" b="1" dirty="0">
              <a:solidFill>
                <a:srgbClr val="FF0000"/>
              </a:solidFill>
              <a:latin typeface="楷体_GB2312" pitchFamily="49" charset="-122"/>
            </a:endParaRPr>
          </a:p>
        </p:txBody>
      </p:sp>
      <p:sp>
        <p:nvSpPr>
          <p:cNvPr id="13322" name="矩形 17"/>
          <p:cNvSpPr/>
          <p:nvPr/>
        </p:nvSpPr>
        <p:spPr>
          <a:xfrm>
            <a:off x="6280150" y="6140450"/>
            <a:ext cx="11350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rgbClr val="FF0000"/>
                </a:solidFill>
                <a:latin typeface="楷体_GB2312" pitchFamily="49" charset="-122"/>
              </a:rPr>
              <a:t>小芳</a:t>
            </a:r>
            <a:endParaRPr lang="zh-CN" altLang="en-US" sz="2000" b="1" dirty="0">
              <a:solidFill>
                <a:srgbClr val="FF0000"/>
              </a:solidFill>
              <a:latin typeface="楷体_GB2312" pitchFamily="49" charset="-122"/>
            </a:endParaRPr>
          </a:p>
        </p:txBody>
      </p:sp>
      <p:pic>
        <p:nvPicPr>
          <p:cNvPr id="13323" name="图片 66574" descr="未标题-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9975" y="1844675"/>
            <a:ext cx="4608513" cy="2981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24" name="图片 66575" descr="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6588" y="5157788"/>
            <a:ext cx="5545137" cy="10906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6577" name="圆角矩形标注 66576"/>
          <p:cNvSpPr/>
          <p:nvPr/>
        </p:nvSpPr>
        <p:spPr>
          <a:xfrm>
            <a:off x="323850" y="1989138"/>
            <a:ext cx="1993900" cy="1179512"/>
          </a:xfrm>
          <a:prstGeom prst="wedgeRoundRectCallout">
            <a:avLst>
              <a:gd name="adj1" fmla="val -18949"/>
              <a:gd name="adj2" fmla="val 69245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zh-CN" sz="1800" b="1" dirty="0">
                <a:solidFill>
                  <a:schemeClr val="tx1"/>
                </a:solidFill>
                <a:latin typeface="楷体_GB2312" pitchFamily="49" charset="-122"/>
              </a:rPr>
              <a:t>如果要让每个人</a:t>
            </a:r>
            <a:endParaRPr lang="zh-CN" altLang="en-US" sz="1800" b="1" dirty="0">
              <a:solidFill>
                <a:schemeClr val="tx1"/>
              </a:solidFill>
              <a:latin typeface="楷体_GB2312" pitchFamily="49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zh-CN" sz="1800" b="1" dirty="0">
                <a:solidFill>
                  <a:schemeClr val="tx1"/>
                </a:solidFill>
                <a:latin typeface="楷体_GB2312" pitchFamily="49" charset="-122"/>
              </a:rPr>
              <a:t>都全面地观察大</a:t>
            </a:r>
            <a:endParaRPr lang="zh-CN" altLang="en-US" sz="1800" b="1" dirty="0">
              <a:solidFill>
                <a:schemeClr val="tx1"/>
              </a:solidFill>
              <a:latin typeface="楷体_GB2312" pitchFamily="49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zh-CN" sz="1800" b="1" dirty="0">
                <a:solidFill>
                  <a:schemeClr val="tx1"/>
                </a:solidFill>
                <a:latin typeface="楷体_GB2312" pitchFamily="49" charset="-122"/>
              </a:rPr>
              <a:t>熊猫，怎么办？</a:t>
            </a:r>
            <a:endParaRPr lang="zh-CN" altLang="zh-CN" sz="18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6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6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70" grpId="0" animBg="1"/>
      <p:bldP spid="66577" grpId="0" animBg="1"/>
      <p:bldP spid="66577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2" name="图片 22529" descr="图片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55587" y="-273050"/>
            <a:ext cx="11593512" cy="8372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3" name="矩形 22530"/>
          <p:cNvSpPr>
            <a:spLocks noTextEdit="1"/>
          </p:cNvSpPr>
          <p:nvPr/>
        </p:nvSpPr>
        <p:spPr>
          <a:xfrm>
            <a:off x="1403350" y="836613"/>
            <a:ext cx="2376488" cy="1008062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  <a:normAutofit/>
          </a:bodyPr>
          <a:p>
            <a:pPr algn="ctr"/>
            <a:r>
              <a:rPr lang="zh-CN" altLang="en-US" sz="4000" b="1" spc="-400">
                <a:ln w="12700" cap="flat" cmpd="sng">
                  <a:solidFill>
                    <a:srgbClr val="000099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楷体_GB2312" charset="0"/>
                <a:ea typeface="楷体_GB2312" charset="0"/>
              </a:rPr>
              <a:t>我发现</a:t>
            </a:r>
            <a:endParaRPr lang="zh-CN" altLang="en-US" sz="4000" b="1" spc="-400">
              <a:ln w="12700" cap="flat" cmpd="sng">
                <a:solidFill>
                  <a:srgbClr val="000099"/>
                </a:solidFill>
                <a:prstDash val="solid"/>
                <a:headEnd type="none" w="med" len="med"/>
                <a:tailEnd type="none" w="med" len="med"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楷体_GB2312" charset="0"/>
              <a:ea typeface="楷体_GB2312" charset="0"/>
            </a:endParaRPr>
          </a:p>
        </p:txBody>
      </p:sp>
      <p:sp>
        <p:nvSpPr>
          <p:cNvPr id="15364" name="文本框 22533"/>
          <p:cNvSpPr txBox="1"/>
          <p:nvPr/>
        </p:nvSpPr>
        <p:spPr>
          <a:xfrm>
            <a:off x="7353300" y="1989138"/>
            <a:ext cx="458788" cy="504825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1800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22539" name="矩形 22538"/>
          <p:cNvSpPr/>
          <p:nvPr/>
        </p:nvSpPr>
        <p:spPr>
          <a:xfrm>
            <a:off x="663575" y="3678873"/>
            <a:ext cx="9165009" cy="15696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ZA" sz="4800" b="1" i="0" u="none" strike="noStrike" kern="1200" cap="none" spc="0" normalizeH="0" baseline="0" noProof="1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  <a:t>观察的</a:t>
            </a:r>
            <a:r>
              <a:rPr kumimoji="0" lang="zh-CN" altLang="en-ZA" sz="48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  <a:t>位置</a:t>
            </a:r>
            <a:r>
              <a:rPr kumimoji="0" lang="zh-CN" altLang="en-ZA" sz="4800" b="1" i="0" u="none" strike="noStrike" kern="1200" cap="none" spc="0" normalizeH="0" baseline="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9933FF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  <a:t>不一样</a:t>
            </a:r>
            <a:r>
              <a:rPr kumimoji="0" lang="zh-CN" altLang="en-ZA" sz="4800" b="1" i="0" u="none" strike="noStrike" kern="1200" cap="none" spc="0" normalizeH="0" baseline="0" noProof="1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  <a:t>，看到的</a:t>
            </a:r>
            <a:endParaRPr kumimoji="0" lang="en-US" altLang="zh-CN" sz="4800" b="1" i="0" u="none" strike="noStrike" kern="1200" cap="none" spc="0" normalizeH="0" baseline="0" noProof="1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ZA" sz="4800" b="1" i="0" u="none" strike="noStrike" kern="1200" cap="none" spc="0" normalizeH="0" baseline="0" noProof="1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  <a:t>物体的</a:t>
            </a:r>
            <a:r>
              <a:rPr kumimoji="0" lang="zh-CN" altLang="en-ZA" sz="48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  <a:t>形状</a:t>
            </a:r>
            <a:r>
              <a:rPr kumimoji="0" lang="zh-CN" altLang="en-ZA" sz="4800" b="1" i="0" u="none" strike="noStrike" kern="1200" cap="none" spc="0" normalizeH="0" baseline="0" noProof="1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  <a:t>也</a:t>
            </a:r>
            <a:r>
              <a:rPr kumimoji="0" lang="zh-CN" altLang="en-ZA" sz="4800" b="1" i="0" u="none" strike="noStrike" kern="1200" cap="none" spc="0" normalizeH="0" baseline="0" noProof="1">
                <a:ln>
                  <a:noFill/>
                </a:ln>
                <a:solidFill>
                  <a:srgbClr val="9933FF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  <a:t>不一样</a:t>
            </a:r>
            <a:r>
              <a:rPr kumimoji="0" lang="zh-CN" altLang="en-ZA" sz="4800" b="1" i="0" u="none" strike="noStrike" kern="1200" cap="none" spc="0" normalizeH="0" baseline="0" noProof="1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  <a:t>。</a:t>
            </a:r>
            <a:endParaRPr kumimoji="0" lang="zh-CN" altLang="en-ZA" sz="4800" b="1" i="0" u="none" strike="noStrike" kern="1200" cap="none" spc="0" normalizeH="0" baseline="0" noProof="1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366" name="文本框 22539"/>
          <p:cNvSpPr txBox="1"/>
          <p:nvPr/>
        </p:nvSpPr>
        <p:spPr>
          <a:xfrm>
            <a:off x="1258888" y="692150"/>
            <a:ext cx="2881312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1800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15367" name="文本框 22544"/>
          <p:cNvSpPr txBox="1"/>
          <p:nvPr/>
        </p:nvSpPr>
        <p:spPr>
          <a:xfrm>
            <a:off x="0" y="3284538"/>
            <a:ext cx="2195513" cy="644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 b="1" dirty="0">
                <a:solidFill>
                  <a:srgbClr val="FF3300"/>
                </a:solidFill>
                <a:ea typeface="宋体" panose="02010600030101010101" pitchFamily="2" charset="-122"/>
              </a:rPr>
              <a:t>    </a:t>
            </a:r>
            <a:endParaRPr lang="zh-CN" altLang="en-US" sz="3600" b="1" dirty="0">
              <a:solidFill>
                <a:srgbClr val="FF3300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矩形 59393"/>
          <p:cNvSpPr>
            <a:spLocks noTextEdit="1"/>
          </p:cNvSpPr>
          <p:nvPr/>
        </p:nvSpPr>
        <p:spPr>
          <a:xfrm>
            <a:off x="2411413" y="1844675"/>
            <a:ext cx="5086350" cy="18859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normAutofit/>
          </a:bodyPr>
          <a:p>
            <a:pPr algn="ctr"/>
            <a:r>
              <a:rPr lang="zh-CN" altLang="en-US" sz="6600" b="1">
                <a:ln w="9525" cap="flat" cmpd="sng">
                  <a:solidFill>
                    <a:srgbClr val="CC99FF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谁的反应快！</a:t>
            </a:r>
            <a:endParaRPr lang="zh-CN" altLang="en-US" sz="6600" b="1">
              <a:ln w="9525" cap="flat" cmpd="sng">
                <a:solidFill>
                  <a:srgbClr val="CC99FF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9999FF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6387" name="图片 59394" descr="小猫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3213100"/>
            <a:ext cx="3348038" cy="30241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楷体_GB2312"/>
        <a:cs typeface=""/>
      </a:majorFont>
      <a:minorFont>
        <a:latin typeface="Arial"/>
        <a:ea typeface="楷体_GB2312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2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楷体_GB2312" pitchFamily="49" charset="-122"/>
            <a:ea typeface="楷体_GB2312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2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楷体_GB2312" pitchFamily="49" charset="-122"/>
            <a:ea typeface="楷体_GB2312" pitchFamily="49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990</Words>
  <Application>WPS 演示</Application>
  <PresentationFormat>全屏显示(4:3)</PresentationFormat>
  <Paragraphs>297</Paragraphs>
  <Slides>26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46" baseType="lpstr">
      <vt:lpstr>Arial</vt:lpstr>
      <vt:lpstr>宋体</vt:lpstr>
      <vt:lpstr>Wingdings</vt:lpstr>
      <vt:lpstr>楷体_GB2312</vt:lpstr>
      <vt:lpstr>新宋体</vt:lpstr>
      <vt:lpstr>Calibri</vt:lpstr>
      <vt:lpstr>华文新魏</vt:lpstr>
      <vt:lpstr>黑体</vt:lpstr>
      <vt:lpstr>方正隶二简体</vt:lpstr>
      <vt:lpstr>隶书</vt:lpstr>
      <vt:lpstr>微软雅黑</vt:lpstr>
      <vt:lpstr>Times New Roman</vt:lpstr>
      <vt:lpstr>楷体</vt:lpstr>
      <vt:lpstr>幼圆</vt:lpstr>
      <vt:lpstr>仿宋_GB2312</vt:lpstr>
      <vt:lpstr>仿宋</vt:lpstr>
      <vt:lpstr>Tahoma</vt:lpstr>
      <vt:lpstr>楷体_GB2312</vt:lpstr>
      <vt:lpstr>Arial Unicode MS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382</cp:revision>
  <dcterms:created xsi:type="dcterms:W3CDTF">2012-03-15T05:58:26Z</dcterms:created>
  <dcterms:modified xsi:type="dcterms:W3CDTF">2021-11-08T11:39:41Z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2052-11.1.0.11045</vt:lpwstr>
  </property>
  <property fmtid="{D5CDD505-2E9C-101B-9397-08002B2CF9AE}" pid="3" name="ICV">
    <vt:lpwstr>FD5600A18617463C9EFCC52C59B55DC6</vt:lpwstr>
  </property>
</Properties>
</file>