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56" r:id="rId3"/>
    <p:sldId id="355" r:id="rId5"/>
    <p:sldId id="356" r:id="rId6"/>
    <p:sldId id="317" r:id="rId7"/>
    <p:sldId id="333" r:id="rId8"/>
    <p:sldId id="357" r:id="rId9"/>
    <p:sldId id="358" r:id="rId10"/>
    <p:sldId id="359" r:id="rId11"/>
    <p:sldId id="360" r:id="rId12"/>
    <p:sldId id="340" r:id="rId13"/>
    <p:sldId id="347" r:id="rId14"/>
    <p:sldId id="361" r:id="rId15"/>
    <p:sldId id="362" r:id="rId16"/>
    <p:sldId id="342" r:id="rId17"/>
    <p:sldId id="323" r:id="rId18"/>
    <p:sldId id="329" r:id="rId19"/>
    <p:sldId id="325" r:id="rId20"/>
    <p:sldId id="331" r:id="rId2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3000" b="0" i="0" u="none" kern="1200" baseline="0">
        <a:solidFill>
          <a:srgbClr val="000000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howGuides="1">
      <p:cViewPr varScale="1">
        <p:scale>
          <a:sx n="70" d="100"/>
          <a:sy n="70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8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09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15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en-US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8338" y="431800"/>
            <a:ext cx="10855325" cy="647700"/>
          </a:xfrm>
          <a:prstGeom prst="rect">
            <a:avLst/>
          </a:prstGeom>
          <a:noFill/>
          <a:ln w="9525">
            <a:noFill/>
          </a:ln>
        </p:spPr>
        <p:txBody>
          <a:bodyPr lIns="101600" tIns="38100" rIns="76200" bIns="3810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8338" y="1295400"/>
            <a:ext cx="10855325" cy="5040313"/>
          </a:xfrm>
          <a:prstGeom prst="rect">
            <a:avLst/>
          </a:prstGeom>
          <a:noFill/>
          <a:ln w="9525">
            <a:noFill/>
          </a:ln>
        </p:spPr>
        <p:txBody>
          <a:bodyPr lIns="101600" tIns="0" rIns="82550" bIns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81063" y="6350000"/>
            <a:ext cx="26987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031" name="KSO_TEMPLATE" hidden="1"/>
          <p:cNvSpPr/>
          <p:nvPr>
            <p:custDataLst>
              <p:tags r:id="rId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rgbClr val="5B9BD5"/>
          </a:solidFill>
          <a:ln w="12700" cap="flat" cmpd="sng">
            <a:solidFill>
              <a:srgbClr val="41719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marL="0" lvl="0" indent="0" algn="ctr" eaLnBrk="1" hangingPunct="1"/>
            <a:endParaRPr lang="en-US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800" b="1" i="0" u="none" kern="1200" spc="200" baseline="0">
          <a:solidFill>
            <a:schemeClr val="tx1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defRPr kumimoji="0" sz="1600" b="0" i="0" u="none" kern="1200" spc="15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kumimoji="0" sz="1600" b="0" i="0" u="none" kern="1200" spc="15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"/>
        </a:tabLst>
        <a:defRPr kumimoji="0" sz="1600" b="0" i="0" u="none" kern="1200" spc="15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l"/>
        </a:tabLst>
        <a:defRPr kumimoji="0" sz="1600" b="0" i="0" u="none" kern="1200" spc="15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609725" algn="l"/>
        </a:tabLst>
        <a:defRPr kumimoji="0" sz="1600" b="0" i="0" u="none" kern="1200" spc="15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7.xml"/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0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.xml"/><Relationship Id="rId4" Type="http://schemas.openxmlformats.org/officeDocument/2006/relationships/image" Target="../media/image4.png"/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Text Box 45"/>
          <p:cNvSpPr/>
          <p:nvPr/>
        </p:nvSpPr>
        <p:spPr>
          <a:xfrm>
            <a:off x="766763" y="4154488"/>
            <a:ext cx="1065847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第</a:t>
            </a:r>
            <a:r>
              <a:rPr lang="en-US" altLang="zh-CN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6</a:t>
            </a:r>
            <a:r>
              <a:rPr lang="en-US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单元  表</a:t>
            </a:r>
            <a:r>
              <a:rPr lang="en-US" altLang="zh-CN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 </a:t>
            </a:r>
            <a:r>
              <a:rPr lang="en-US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内</a:t>
            </a:r>
            <a:r>
              <a:rPr lang="en-US" altLang="zh-CN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 </a:t>
            </a:r>
            <a:r>
              <a:rPr lang="en-US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乘</a:t>
            </a:r>
            <a:r>
              <a:rPr lang="en-US" altLang="zh-CN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 </a:t>
            </a:r>
            <a:r>
              <a:rPr lang="en-US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汉仪中圆简" charset="-122"/>
                <a:ea typeface="汉仪中圆简" charset="-122"/>
              </a:rPr>
              <a:t>法（二）</a:t>
            </a:r>
            <a:endParaRPr lang="en-US" altLang="zh-CN" sz="4800" b="1">
              <a:effectLst>
                <a:outerShdw blurRad="38100" dist="38100" dir="2700000">
                  <a:srgbClr val="C0C0C0"/>
                </a:outerShdw>
              </a:effectLst>
              <a:latin typeface="汉仪中圆简" charset="-122"/>
              <a:ea typeface="汉仪中圆简" charset="-122"/>
            </a:endParaRPr>
          </a:p>
        </p:txBody>
      </p:sp>
      <p:grpSp>
        <p:nvGrpSpPr>
          <p:cNvPr id="3075" name="组合 4"/>
          <p:cNvGrpSpPr/>
          <p:nvPr/>
        </p:nvGrpSpPr>
        <p:grpSpPr>
          <a:xfrm>
            <a:off x="4022725" y="4937125"/>
            <a:ext cx="4146550" cy="1014413"/>
            <a:chOff x="5567" y="7776"/>
            <a:chExt cx="6528" cy="1600"/>
          </a:xfrm>
        </p:grpSpPr>
        <p:sp>
          <p:nvSpPr>
            <p:cNvPr id="3076" name="Text Box 46"/>
            <p:cNvSpPr/>
            <p:nvPr/>
          </p:nvSpPr>
          <p:spPr>
            <a:xfrm>
              <a:off x="7170" y="7776"/>
              <a:ext cx="4925" cy="16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lnSpc>
                  <a:spcPct val="150000"/>
                </a:lnSpc>
              </a:pPr>
              <a:r>
                <a:rPr lang="en-US" altLang="zh-CN" sz="4000" b="1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7</a:t>
              </a:r>
              <a:r>
                <a:rPr lang="zh-CN" altLang="en-US" sz="4000" b="1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的乘法口诀</a:t>
              </a:r>
              <a:endParaRPr lang="en-US" altLang="zh-CN" sz="4000" b="1">
                <a:solidFill>
                  <a:srgbClr val="92D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077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5126" name="圆角矩形 7"/>
              <p:cNvSpPr/>
              <p:nvPr/>
            </p:nvSpPr>
            <p:spPr>
              <a:xfrm>
                <a:off x="5030" y="8163"/>
                <a:ext cx="1113" cy="2173"/>
              </a:xfrm>
              <a:prstGeom prst="roundRect">
                <a:avLst/>
              </a:prstGeom>
              <a:solidFill>
                <a:srgbClr val="92D050"/>
              </a:solidFill>
              <a:ln w="635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 anchor="ctr"/>
              <a:p>
                <a:pPr algn="ctr" defTabSz="914400">
                  <a:buClrTx/>
                  <a:buSzPct val="100000"/>
                  <a:buFontTx/>
                  <a:buNone/>
                </a:pPr>
                <a:endParaRPr lang="zh-CN" altLang="en-US" sz="1800">
                  <a:latin typeface="Arial" panose="020B0604020202020204" pitchFamily="34" charset="0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79" name="文本框 2"/>
              <p:cNvSpPr/>
              <p:nvPr/>
            </p:nvSpPr>
            <p:spPr>
              <a:xfrm>
                <a:off x="5260" y="8268"/>
                <a:ext cx="653" cy="8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 defTabSz="914400">
                  <a:buClrTx/>
                  <a:buSzPct val="100000"/>
                  <a:buFontTx/>
                  <a:buNone/>
                </a:pPr>
                <a:r>
                  <a:rPr lang="en-US" altLang="zh-CN" b="1">
                    <a:solidFill>
                      <a:srgbClr val="FFFF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1</a:t>
                </a:r>
                <a:endParaRPr lang="en-US" altLang="zh-CN" b="1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2291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（三）总结规律，记住口诀</a:t>
            </a:r>
            <a:endParaRPr lang="zh-CN" altLang="en-US" sz="3200" b="1"/>
          </a:p>
        </p:txBody>
      </p:sp>
      <p:graphicFrame>
        <p:nvGraphicFramePr>
          <p:cNvPr id="12292" name="表格 12291"/>
          <p:cNvGraphicFramePr/>
          <p:nvPr/>
        </p:nvGraphicFramePr>
        <p:xfrm>
          <a:off x="2243138" y="2036763"/>
          <a:ext cx="5641975" cy="4394200"/>
        </p:xfrm>
        <a:graphic>
          <a:graphicData uri="http://schemas.openxmlformats.org/drawingml/2006/table">
            <a:tbl>
              <a:tblPr/>
              <a:tblGrid>
                <a:gridCol w="1728788"/>
                <a:gridCol w="2184400"/>
                <a:gridCol w="1728787"/>
              </a:tblGrid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乘法算式</a:t>
                      </a:r>
                      <a:endParaRPr lang="zh-CN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乘法口诀</a:t>
                      </a:r>
                      <a:endParaRPr lang="zh-CN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乘法算式</a:t>
                      </a:r>
                      <a:endParaRPr lang="zh-CN" altLang="en-US" sz="2400" b="1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/>
                        <a:t>1</a:t>
                      </a:r>
                      <a:r>
                        <a:rPr lang="zh-CN" altLang="en-US" sz="2400"/>
                        <a:t>×</a:t>
                      </a:r>
                      <a:r>
                        <a:rPr lang="en-US" altLang="zh-CN" sz="2400"/>
                        <a:t>7＝7</a:t>
                      </a:r>
                      <a:endParaRPr lang="en-US" altLang="zh-CN" sz="2400"/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</a:rPr>
                        <a:t>一七得七</a:t>
                      </a:r>
                      <a:endParaRPr lang="zh-CN" altLang="zh-CN" sz="2400">
                        <a:solidFill>
                          <a:srgbClr val="FF0000"/>
                        </a:solidFill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1＝7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7＝14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  <a:sym typeface="微软雅黑" panose="020B0503020204020204" pitchFamily="34" charset="-122"/>
                        </a:rPr>
                        <a:t>二七十四</a:t>
                      </a:r>
                      <a:endParaRPr lang="zh-CN" altLang="zh-CN" sz="2400">
                        <a:solidFill>
                          <a:srgbClr val="FF0000"/>
                        </a:solidFill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2＝14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7＝21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</a:rPr>
                        <a:t>三七二十一</a:t>
                      </a:r>
                      <a:endParaRPr lang="zh-CN" altLang="zh-CN" sz="2400">
                        <a:solidFill>
                          <a:srgbClr val="FF0000"/>
                        </a:solidFill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3＝21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4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7＝28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</a:rPr>
                        <a:t>四七二十八</a:t>
                      </a:r>
                      <a:endParaRPr lang="zh-CN" altLang="zh-CN" sz="2400">
                        <a:solidFill>
                          <a:srgbClr val="FF0000"/>
                        </a:solidFill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4＝28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7＝35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</a:rPr>
                        <a:t>五七三十五</a:t>
                      </a:r>
                      <a:endParaRPr lang="zh-CN" altLang="zh-CN" sz="2400">
                        <a:solidFill>
                          <a:srgbClr val="FF0000"/>
                        </a:solidFill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5＝35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7＝42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</a:rPr>
                        <a:t>六七四十二</a:t>
                      </a:r>
                      <a:endParaRPr lang="zh-CN" altLang="zh-CN" sz="2400">
                        <a:solidFill>
                          <a:srgbClr val="FF0000"/>
                        </a:solidFill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6＝42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400">
                          <a:sym typeface="微软雅黑" panose="020B0503020204020204" pitchFamily="34" charset="-122"/>
                        </a:rPr>
                        <a:t>×</a:t>
                      </a:r>
                      <a:r>
                        <a:rPr lang="en-US" altLang="zh-CN" sz="2400">
                          <a:sym typeface="微软雅黑" panose="020B0503020204020204" pitchFamily="34" charset="-122"/>
                        </a:rPr>
                        <a:t>7＝49</a:t>
                      </a:r>
                      <a:endParaRPr lang="zh-CN" altLang="zh-CN" sz="2400"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r>
                        <a:rPr lang="zh-CN" altLang="zh-CN" sz="2400">
                          <a:solidFill>
                            <a:srgbClr val="FF0000"/>
                          </a:solidFill>
                          <a:sym typeface="微软雅黑" panose="020B0503020204020204" pitchFamily="34" charset="-122"/>
                        </a:rPr>
                        <a:t>七七四十九</a:t>
                      </a:r>
                      <a:endParaRPr lang="zh-CN" altLang="zh-CN" sz="2400">
                        <a:solidFill>
                          <a:srgbClr val="FF0000"/>
                        </a:solidFill>
                        <a:sym typeface="微软雅黑" panose="020B0503020204020204" pitchFamily="34" charset="-122"/>
                      </a:endParaRPr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3000" b="0" i="0" u="none" kern="1200" baseline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lnSpc>
                          <a:spcPct val="150000"/>
                        </a:lnSpc>
                        <a:buNone/>
                      </a:pPr>
                      <a:endParaRPr lang="zh-CN" altLang="zh-CN" sz="2400"/>
                    </a:p>
                  </a:txBody>
                  <a:tcPr marL="68584" marR="68584" marT="0" marB="0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0" name="AutoShape 36"/>
          <p:cNvSpPr/>
          <p:nvPr/>
        </p:nvSpPr>
        <p:spPr>
          <a:xfrm flipH="1">
            <a:off x="8054975" y="2447925"/>
            <a:ext cx="2503488" cy="1123950"/>
          </a:xfrm>
          <a:prstGeom prst="wedgeRoundRectCallout">
            <a:avLst>
              <a:gd name="adj1" fmla="val -61097"/>
              <a:gd name="adj2" fmla="val -1250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全班齐读7的乘法口诀。</a:t>
            </a:r>
            <a:endParaRPr lang="en-US" altLang="zh-CN">
              <a:latin typeface="楷体_GB2312" pitchFamily="49" charset="-122"/>
            </a:endParaRPr>
          </a:p>
        </p:txBody>
      </p:sp>
      <p:pic>
        <p:nvPicPr>
          <p:cNvPr id="12331" name="Picture 16" descr="女天使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52125" y="2520950"/>
            <a:ext cx="1331913" cy="127158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 fill="hold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3315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（三）总结规律，记住口诀</a:t>
            </a:r>
            <a:endParaRPr lang="zh-CN" altLang="en-US" sz="3200" b="1"/>
          </a:p>
        </p:txBody>
      </p:sp>
      <p:sp>
        <p:nvSpPr>
          <p:cNvPr id="13316" name="AutoShape 25"/>
          <p:cNvSpPr/>
          <p:nvPr/>
        </p:nvSpPr>
        <p:spPr>
          <a:xfrm>
            <a:off x="6359525" y="1455738"/>
            <a:ext cx="3817938" cy="1123950"/>
          </a:xfrm>
          <a:prstGeom prst="wedgeRoundRectCallout">
            <a:avLst>
              <a:gd name="adj1" fmla="val 57315"/>
              <a:gd name="adj2" fmla="val -597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/>
              <a:t>我们再来看看口诀之间究竟有什么规律？</a:t>
            </a:r>
            <a:endParaRPr lang="zh-CN" altLang="en-US"/>
          </a:p>
        </p:txBody>
      </p:sp>
      <p:pic>
        <p:nvPicPr>
          <p:cNvPr id="13317" name="Picture 72" descr="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71063" y="1336675"/>
            <a:ext cx="1581150" cy="15827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8" name="组合 1"/>
          <p:cNvGrpSpPr/>
          <p:nvPr/>
        </p:nvGrpSpPr>
        <p:grpSpPr>
          <a:xfrm>
            <a:off x="1597025" y="2014538"/>
            <a:ext cx="2952750" cy="4102100"/>
            <a:chOff x="3203575" y="2295525"/>
            <a:chExt cx="2141538" cy="2974975"/>
          </a:xfrm>
        </p:grpSpPr>
        <p:sp>
          <p:nvSpPr>
            <p:cNvPr id="13319" name="AutoShape 47"/>
            <p:cNvSpPr/>
            <p:nvPr/>
          </p:nvSpPr>
          <p:spPr>
            <a:xfrm>
              <a:off x="3203575" y="2295525"/>
              <a:ext cx="1911350" cy="2974975"/>
            </a:xfrm>
            <a:prstGeom prst="roundRect">
              <a:avLst>
                <a:gd name="adj" fmla="val 16667"/>
              </a:avLst>
            </a:prstGeom>
            <a:solidFill>
              <a:srgbClr val="E1F7FF"/>
            </a:solidFill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latin typeface="楷体_GB2312" pitchFamily="49" charset="-122"/>
              </a:endParaRPr>
            </a:p>
          </p:txBody>
        </p:sp>
        <p:sp>
          <p:nvSpPr>
            <p:cNvPr id="13320" name="Text Box 20"/>
            <p:cNvSpPr/>
            <p:nvPr/>
          </p:nvSpPr>
          <p:spPr>
            <a:xfrm>
              <a:off x="3328988" y="2384424"/>
              <a:ext cx="2016125" cy="4011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一七得七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1" name="Rectangle 28"/>
            <p:cNvSpPr/>
            <p:nvPr/>
          </p:nvSpPr>
          <p:spPr>
            <a:xfrm>
              <a:off x="3328988" y="2781300"/>
              <a:ext cx="1581150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二七十四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2" name="Rectangle 29"/>
            <p:cNvSpPr/>
            <p:nvPr/>
          </p:nvSpPr>
          <p:spPr>
            <a:xfrm>
              <a:off x="3328988" y="3176588"/>
              <a:ext cx="1693862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三七二十一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3" name="Rectangle 30"/>
            <p:cNvSpPr/>
            <p:nvPr/>
          </p:nvSpPr>
          <p:spPr>
            <a:xfrm>
              <a:off x="3328988" y="3571875"/>
              <a:ext cx="1687511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四七二十八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4" name="Rectangle 31"/>
            <p:cNvSpPr/>
            <p:nvPr/>
          </p:nvSpPr>
          <p:spPr>
            <a:xfrm>
              <a:off x="3328988" y="3968750"/>
              <a:ext cx="1677987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五七三十五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5" name="Rectangle 32"/>
            <p:cNvSpPr/>
            <p:nvPr/>
          </p:nvSpPr>
          <p:spPr>
            <a:xfrm>
              <a:off x="3328988" y="4364038"/>
              <a:ext cx="1677987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六七四十二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Rectangle 33"/>
            <p:cNvSpPr/>
            <p:nvPr/>
          </p:nvSpPr>
          <p:spPr>
            <a:xfrm>
              <a:off x="3328988" y="4760913"/>
              <a:ext cx="1800225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七七四十九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13327" name="Picture 35" descr="19"/>
          <p:cNvPicPr>
            <a:picLocks noChangeAspect="1"/>
          </p:cNvPicPr>
          <p:nvPr/>
        </p:nvPicPr>
        <p:blipFill>
          <a:blip r:embed="rId2"/>
          <a:srcRect t="12500" r="-1241" b="12500"/>
          <a:stretch>
            <a:fillRect/>
          </a:stretch>
        </p:blipFill>
        <p:spPr>
          <a:xfrm>
            <a:off x="4271963" y="2708275"/>
            <a:ext cx="1519237" cy="133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8" name="AutoShape 32"/>
          <p:cNvSpPr/>
          <p:nvPr/>
        </p:nvSpPr>
        <p:spPr>
          <a:xfrm>
            <a:off x="5708650" y="2927350"/>
            <a:ext cx="5908675" cy="1125538"/>
          </a:xfrm>
          <a:prstGeom prst="wedgeRoundRectCallout">
            <a:avLst>
              <a:gd name="adj1" fmla="val -52699"/>
              <a:gd name="adj2" fmla="val -1103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每句口诀的前一个字依次是</a:t>
            </a:r>
            <a:r>
              <a:rPr lang="en-US" altLang="zh-CN">
                <a:latin typeface="楷体_GB2312" pitchFamily="49" charset="-122"/>
              </a:rPr>
              <a:t>“</a:t>
            </a:r>
            <a:r>
              <a:rPr lang="zh-CN" altLang="en-US">
                <a:latin typeface="楷体_GB2312" pitchFamily="49" charset="-122"/>
              </a:rPr>
              <a:t>一、二、三、四、五、六、七。”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13329" name="AutoShape 24"/>
          <p:cNvSpPr/>
          <p:nvPr/>
        </p:nvSpPr>
        <p:spPr>
          <a:xfrm>
            <a:off x="6819900" y="5376863"/>
            <a:ext cx="3089275" cy="612775"/>
          </a:xfrm>
          <a:prstGeom prst="wedgeRoundRectCallout">
            <a:avLst>
              <a:gd name="adj1" fmla="val -53384"/>
              <a:gd name="adj2" fmla="val -138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得数依次增加7。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3330" name="Picture 37" descr="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975" y="4946650"/>
            <a:ext cx="1604963" cy="1911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31" name="AutoShape 14"/>
          <p:cNvSpPr/>
          <p:nvPr/>
        </p:nvSpPr>
        <p:spPr>
          <a:xfrm>
            <a:off x="5051425" y="4516438"/>
            <a:ext cx="5762625" cy="612775"/>
          </a:xfrm>
          <a:prstGeom prst="wedgeRoundRectCallout">
            <a:avLst>
              <a:gd name="adj1" fmla="val 54477"/>
              <a:gd name="adj2" fmla="val -1525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每句口诀的第二个字都是“七”。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3332" name="Picture 72" descr="C:\Users\2017\Desktop\学生3.png学生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0538" y="4022725"/>
            <a:ext cx="1431925" cy="15827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 fill="hold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 fill="hold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 fill="hold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 fill="hold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28" grpId="0" animBg="1"/>
      <p:bldP spid="13329" grpId="0" animBg="1"/>
      <p:bldP spid="133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4339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（三）总结规律，记住口诀</a:t>
            </a:r>
            <a:endParaRPr lang="zh-CN" altLang="en-US" sz="3200" b="1"/>
          </a:p>
        </p:txBody>
      </p:sp>
      <p:sp>
        <p:nvSpPr>
          <p:cNvPr id="14340" name="AutoShape 25"/>
          <p:cNvSpPr/>
          <p:nvPr/>
        </p:nvSpPr>
        <p:spPr>
          <a:xfrm>
            <a:off x="5667375" y="3613150"/>
            <a:ext cx="4429125" cy="1636713"/>
          </a:xfrm>
          <a:prstGeom prst="wedgeRoundRectCallout">
            <a:avLst>
              <a:gd name="adj1" fmla="val 59824"/>
              <a:gd name="adj2" fmla="val -594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/>
              <a:t>如果让你现在就记住这7句口诀，能做到吗？谁敢接受挑战？</a:t>
            </a:r>
            <a:endParaRPr lang="zh-CN" altLang="en-US"/>
          </a:p>
        </p:txBody>
      </p:sp>
      <p:pic>
        <p:nvPicPr>
          <p:cNvPr id="14341" name="Picture 72" descr="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5675" y="3757613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42" name="组合 1"/>
          <p:cNvGrpSpPr/>
          <p:nvPr/>
        </p:nvGrpSpPr>
        <p:grpSpPr>
          <a:xfrm>
            <a:off x="1597025" y="2014538"/>
            <a:ext cx="2952750" cy="4102100"/>
            <a:chOff x="3203575" y="2295525"/>
            <a:chExt cx="2141538" cy="2974975"/>
          </a:xfrm>
        </p:grpSpPr>
        <p:sp>
          <p:nvSpPr>
            <p:cNvPr id="14343" name="AutoShape 47"/>
            <p:cNvSpPr/>
            <p:nvPr/>
          </p:nvSpPr>
          <p:spPr>
            <a:xfrm>
              <a:off x="3203575" y="2295525"/>
              <a:ext cx="1911350" cy="2974975"/>
            </a:xfrm>
            <a:prstGeom prst="roundRect">
              <a:avLst>
                <a:gd name="adj" fmla="val 16667"/>
              </a:avLst>
            </a:prstGeom>
            <a:solidFill>
              <a:srgbClr val="E1F7FF"/>
            </a:solidFill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latin typeface="楷体_GB2312" pitchFamily="49" charset="-122"/>
              </a:endParaRPr>
            </a:p>
          </p:txBody>
        </p:sp>
        <p:sp>
          <p:nvSpPr>
            <p:cNvPr id="14344" name="Text Box 20"/>
            <p:cNvSpPr/>
            <p:nvPr/>
          </p:nvSpPr>
          <p:spPr>
            <a:xfrm>
              <a:off x="3328988" y="2384424"/>
              <a:ext cx="2016125" cy="4011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一七得七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45" name="Rectangle 28"/>
            <p:cNvSpPr/>
            <p:nvPr/>
          </p:nvSpPr>
          <p:spPr>
            <a:xfrm>
              <a:off x="3328988" y="2781300"/>
              <a:ext cx="1581150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二七十四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46" name="Rectangle 29"/>
            <p:cNvSpPr/>
            <p:nvPr/>
          </p:nvSpPr>
          <p:spPr>
            <a:xfrm>
              <a:off x="3328988" y="3176588"/>
              <a:ext cx="1693862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三七二十一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47" name="Rectangle 30"/>
            <p:cNvSpPr/>
            <p:nvPr/>
          </p:nvSpPr>
          <p:spPr>
            <a:xfrm>
              <a:off x="3328988" y="3571875"/>
              <a:ext cx="1687511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四七二十八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48" name="Rectangle 31"/>
            <p:cNvSpPr/>
            <p:nvPr/>
          </p:nvSpPr>
          <p:spPr>
            <a:xfrm>
              <a:off x="3328988" y="3968750"/>
              <a:ext cx="1677987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五七三十五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49" name="Rectangle 32"/>
            <p:cNvSpPr/>
            <p:nvPr/>
          </p:nvSpPr>
          <p:spPr>
            <a:xfrm>
              <a:off x="3328988" y="4364038"/>
              <a:ext cx="1677987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六七四十二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4350" name="Rectangle 33"/>
            <p:cNvSpPr/>
            <p:nvPr/>
          </p:nvSpPr>
          <p:spPr>
            <a:xfrm>
              <a:off x="3328988" y="4760913"/>
              <a:ext cx="1800225" cy="40111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p>
              <a:r>
                <a:rPr lang="zh-CN" altLang="en-US">
                  <a:latin typeface="楷体_GB2312" pitchFamily="49" charset="-122"/>
                  <a:sym typeface="宋体" panose="02010600030101010101" pitchFamily="2" charset="-122"/>
                </a:rPr>
                <a:t>七七四十九</a:t>
              </a:r>
              <a:endParaRPr lang="zh-CN" altLang="en-US">
                <a:latin typeface="楷体_GB2312" pitchFamily="49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351" name="圆角矩形 1"/>
          <p:cNvSpPr/>
          <p:nvPr/>
        </p:nvSpPr>
        <p:spPr>
          <a:xfrm>
            <a:off x="5073650" y="2209800"/>
            <a:ext cx="5684838" cy="10747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7的乘法口诀有7句，每相邻两句口诀的得数相差7。</a:t>
            </a:r>
            <a:endParaRPr lang="zh-CN" altLang="en-US">
              <a:latin typeface="楷体_GB2312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5363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（三）</a:t>
            </a:r>
            <a:r>
              <a:rPr lang="zh-CN" altLang="en-US" sz="3200" b="1">
                <a:sym typeface="微软雅黑" panose="020B0503020204020204" pitchFamily="34" charset="-122"/>
              </a:rPr>
              <a:t>总结规律，记住口诀</a:t>
            </a:r>
            <a:endParaRPr lang="zh-CN" altLang="en-US" sz="3200" b="1"/>
          </a:p>
        </p:txBody>
      </p:sp>
      <p:sp>
        <p:nvSpPr>
          <p:cNvPr id="15364" name="圆角矩形 1"/>
          <p:cNvSpPr/>
          <p:nvPr/>
        </p:nvSpPr>
        <p:spPr>
          <a:xfrm>
            <a:off x="2232025" y="2209800"/>
            <a:ext cx="7727950" cy="2943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lnSpc>
                <a:spcPts val="4000"/>
              </a:lnSpc>
            </a:pPr>
            <a:r>
              <a:rPr lang="zh-CN" altLang="en-US">
                <a:latin typeface="楷体_GB2312" pitchFamily="49" charset="-122"/>
              </a:rPr>
              <a:t>（1）接龙游戏。</a:t>
            </a:r>
            <a:endParaRPr lang="zh-CN" altLang="en-US">
              <a:latin typeface="楷体_GB2312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>
                <a:latin typeface="楷体_GB2312" pitchFamily="49" charset="-122"/>
              </a:rPr>
              <a:t>     </a:t>
            </a:r>
            <a:r>
              <a:rPr lang="zh-CN" altLang="en-US">
                <a:latin typeface="楷体_GB2312" pitchFamily="49" charset="-122"/>
              </a:rPr>
              <a:t>①按顺序接龙。 </a:t>
            </a:r>
            <a:endParaRPr lang="zh-CN" altLang="en-US">
              <a:latin typeface="楷体_GB2312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>
                <a:latin typeface="楷体_GB2312" pitchFamily="49" charset="-122"/>
              </a:rPr>
              <a:t>     </a:t>
            </a:r>
            <a:r>
              <a:rPr lang="zh-CN" altLang="en-US">
                <a:latin typeface="楷体_GB2312" pitchFamily="49" charset="-122"/>
              </a:rPr>
              <a:t>②打乱顺序接龙。</a:t>
            </a:r>
            <a:endParaRPr lang="zh-CN" altLang="en-US">
              <a:latin typeface="楷体_GB2312" pitchFamily="49" charset="-122"/>
            </a:endParaRPr>
          </a:p>
          <a:p>
            <a:pPr>
              <a:lnSpc>
                <a:spcPts val="4000"/>
              </a:lnSpc>
            </a:pPr>
            <a:r>
              <a:rPr lang="zh-CN" altLang="en-US">
                <a:latin typeface="楷体_GB2312" pitchFamily="49" charset="-122"/>
              </a:rPr>
              <a:t>（2）男生、女生对口诀：抽取男生、女生各一名，轮流对答。</a:t>
            </a:r>
            <a:endParaRPr lang="zh-CN" altLang="en-US">
              <a:latin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6387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（四）开阔视野</a:t>
            </a:r>
            <a:endParaRPr lang="en-US" altLang="zh-CN" sz="3200" b="1"/>
          </a:p>
        </p:txBody>
      </p:sp>
      <p:pic>
        <p:nvPicPr>
          <p:cNvPr id="16388" name="Picture 35" descr="19"/>
          <p:cNvPicPr>
            <a:picLocks noChangeAspect="1"/>
          </p:cNvPicPr>
          <p:nvPr/>
        </p:nvPicPr>
        <p:blipFill>
          <a:blip r:embed="rId1"/>
          <a:srcRect t="12500" r="-1241" b="12500"/>
          <a:stretch>
            <a:fillRect/>
          </a:stretch>
        </p:blipFill>
        <p:spPr>
          <a:xfrm>
            <a:off x="1684338" y="3879850"/>
            <a:ext cx="1519237" cy="1339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AutoShape 32"/>
          <p:cNvSpPr/>
          <p:nvPr/>
        </p:nvSpPr>
        <p:spPr>
          <a:xfrm>
            <a:off x="3184525" y="4305300"/>
            <a:ext cx="2732088" cy="612775"/>
          </a:xfrm>
          <a:prstGeom prst="wedgeRoundRectCallout">
            <a:avLst>
              <a:gd name="adj1" fmla="val -52417"/>
              <a:gd name="adj2" fmla="val -21259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日历、钟表等。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16390" name="AutoShape 25"/>
          <p:cNvSpPr/>
          <p:nvPr/>
        </p:nvSpPr>
        <p:spPr>
          <a:xfrm>
            <a:off x="2903538" y="2568575"/>
            <a:ext cx="6126162" cy="1123950"/>
          </a:xfrm>
          <a:prstGeom prst="wedgeRoundRectCallout">
            <a:avLst>
              <a:gd name="adj1" fmla="val 55398"/>
              <a:gd name="adj2" fmla="val 12796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/>
              <a:t>大家还能说一说生活中有哪些物品隐藏着“7”？</a:t>
            </a:r>
            <a:endParaRPr lang="zh-CN" altLang="en-US"/>
          </a:p>
        </p:txBody>
      </p:sp>
      <p:pic>
        <p:nvPicPr>
          <p:cNvPr id="16391" name="Picture 72" descr="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6488" y="2603500"/>
            <a:ext cx="1581150" cy="15827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6575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三、练习巩固，拓展提升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7411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（一）基础练习</a:t>
            </a:r>
            <a:endParaRPr lang="zh-CN" altLang="en-US" b="1">
              <a:latin typeface="楷体_GB2312" pitchFamily="49" charset="-122"/>
            </a:endParaRPr>
          </a:p>
        </p:txBody>
      </p:sp>
      <p:sp>
        <p:nvSpPr>
          <p:cNvPr id="17412" name="Text Box 10"/>
          <p:cNvSpPr/>
          <p:nvPr/>
        </p:nvSpPr>
        <p:spPr>
          <a:xfrm>
            <a:off x="1619250" y="2636838"/>
            <a:ext cx="102520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762000" indent="-762000"/>
            <a:r>
              <a:rPr lang="en-US" altLang="zh-CN">
                <a:sym typeface="宋体" panose="02010600030101010101" pitchFamily="2" charset="-122"/>
              </a:rPr>
              <a:t>7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en-US" altLang="zh-CN">
                <a:sym typeface="Times New Roman" panose="02020603050405020304" pitchFamily="18" charset="0"/>
              </a:rPr>
              <a:t>4</a:t>
            </a:r>
            <a:r>
              <a:rPr lang="zh-CN" altLang="en-US">
                <a:sym typeface="Times New Roman" panose="02020603050405020304" pitchFamily="18" charset="0"/>
              </a:rPr>
              <a:t>＝</a:t>
            </a:r>
            <a:r>
              <a:rPr lang="en-US" altLang="zh-CN">
                <a:sym typeface="Times New Roman" panose="02020603050405020304" pitchFamily="18" charset="0"/>
              </a:rPr>
              <a:t>            5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zh-CN" altLang="en-US">
                <a:sym typeface="Times New Roman" panose="02020603050405020304" pitchFamily="18" charset="0"/>
              </a:rPr>
              <a:t>7＝ </a:t>
            </a:r>
            <a:r>
              <a:rPr lang="en-US" altLang="zh-CN">
                <a:sym typeface="Times New Roman" panose="02020603050405020304" pitchFamily="18" charset="0"/>
              </a:rPr>
              <a:t>         </a:t>
            </a:r>
            <a:r>
              <a:rPr lang="zh-CN" altLang="en-US">
                <a:sym typeface="Times New Roman" panose="02020603050405020304" pitchFamily="18" charset="0"/>
              </a:rPr>
              <a:t> </a:t>
            </a:r>
            <a:r>
              <a:rPr lang="en-US" altLang="zh-CN">
                <a:sym typeface="Times New Roman" panose="02020603050405020304" pitchFamily="18" charset="0"/>
              </a:rPr>
              <a:t> 7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en-US" altLang="zh-CN">
                <a:sym typeface="宋体" panose="02010600030101010101" pitchFamily="2" charset="-122"/>
              </a:rPr>
              <a:t>6</a:t>
            </a:r>
            <a:r>
              <a:rPr lang="zh-CN" altLang="en-US">
                <a:sym typeface="Times New Roman" panose="02020603050405020304" pitchFamily="18" charset="0"/>
              </a:rPr>
              <a:t>＝  </a:t>
            </a:r>
            <a:endParaRPr lang="zh-CN" altLang="en-US">
              <a:sym typeface="Times New Roman" panose="02020603050405020304" pitchFamily="18" charset="0"/>
            </a:endParaRPr>
          </a:p>
          <a:p>
            <a:pPr marL="762000" indent="-762000"/>
            <a:endParaRPr lang="en-US" altLang="zh-CN">
              <a:sym typeface="Times New Roman" panose="02020603050405020304" pitchFamily="18" charset="0"/>
            </a:endParaRPr>
          </a:p>
          <a:p>
            <a:pPr marL="762000" indent="-762000"/>
            <a:r>
              <a:rPr lang="zh-CN" altLang="en-US">
                <a:sym typeface="Times New Roman" panose="02020603050405020304" pitchFamily="18" charset="0"/>
              </a:rPr>
              <a:t>4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zh-CN" altLang="en-US">
                <a:sym typeface="Times New Roman" panose="02020603050405020304" pitchFamily="18" charset="0"/>
              </a:rPr>
              <a:t>7＝</a:t>
            </a:r>
            <a:r>
              <a:rPr lang="en-US" altLang="zh-CN">
                <a:sym typeface="Times New Roman" panose="02020603050405020304" pitchFamily="18" charset="0"/>
              </a:rPr>
              <a:t>            </a:t>
            </a:r>
            <a:r>
              <a:rPr lang="en-US" altLang="zh-CN">
                <a:sym typeface="宋体" panose="02010600030101010101" pitchFamily="2" charset="-122"/>
              </a:rPr>
              <a:t>7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en-US" altLang="zh-CN">
                <a:sym typeface="Times New Roman" panose="02020603050405020304" pitchFamily="18" charset="0"/>
              </a:rPr>
              <a:t>5</a:t>
            </a:r>
            <a:r>
              <a:rPr lang="zh-CN" altLang="en-US">
                <a:sym typeface="Times New Roman" panose="02020603050405020304" pitchFamily="18" charset="0"/>
              </a:rPr>
              <a:t>＝   </a:t>
            </a:r>
            <a:r>
              <a:rPr lang="en-US" altLang="zh-CN">
                <a:sym typeface="Times New Roman" panose="02020603050405020304" pitchFamily="18" charset="0"/>
              </a:rPr>
              <a:t>         6</a:t>
            </a:r>
            <a:r>
              <a:rPr lang="zh-CN" altLang="en-US">
                <a:sym typeface="宋体" panose="02010600030101010101" pitchFamily="2" charset="-122"/>
              </a:rPr>
              <a:t>×</a:t>
            </a:r>
            <a:r>
              <a:rPr lang="zh-CN" altLang="en-US">
                <a:sym typeface="Times New Roman" panose="02020603050405020304" pitchFamily="18" charset="0"/>
              </a:rPr>
              <a:t>7＝</a:t>
            </a:r>
            <a:endParaRPr lang="zh-CN" altLang="en-US">
              <a:sym typeface="Times New Roman" panose="02020603050405020304" pitchFamily="18" charset="0"/>
            </a:endParaRPr>
          </a:p>
        </p:txBody>
      </p:sp>
      <p:sp>
        <p:nvSpPr>
          <p:cNvPr id="17413" name="Text Box 11"/>
          <p:cNvSpPr/>
          <p:nvPr/>
        </p:nvSpPr>
        <p:spPr>
          <a:xfrm>
            <a:off x="2781300" y="2625725"/>
            <a:ext cx="1139825" cy="5540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28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7414" name="Text Box 16"/>
          <p:cNvSpPr/>
          <p:nvPr/>
        </p:nvSpPr>
        <p:spPr>
          <a:xfrm>
            <a:off x="6199188" y="2625725"/>
            <a:ext cx="1139825" cy="5540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35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7415" name="Text Box 17"/>
          <p:cNvSpPr/>
          <p:nvPr/>
        </p:nvSpPr>
        <p:spPr>
          <a:xfrm>
            <a:off x="9618663" y="2625725"/>
            <a:ext cx="1139825" cy="5540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42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7416" name="Text Box 18"/>
          <p:cNvSpPr/>
          <p:nvPr/>
        </p:nvSpPr>
        <p:spPr>
          <a:xfrm>
            <a:off x="2781300" y="3554413"/>
            <a:ext cx="1139825" cy="5524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28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7417" name="Text Box 19"/>
          <p:cNvSpPr/>
          <p:nvPr/>
        </p:nvSpPr>
        <p:spPr>
          <a:xfrm>
            <a:off x="6199188" y="3554413"/>
            <a:ext cx="1139825" cy="5524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35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7418" name="Text Box 20"/>
          <p:cNvSpPr/>
          <p:nvPr/>
        </p:nvSpPr>
        <p:spPr>
          <a:xfrm>
            <a:off x="9618663" y="3554413"/>
            <a:ext cx="1139825" cy="5524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42</a:t>
            </a:r>
            <a:endParaRPr lang="en-US" altLang="zh-CN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1"/>
          <p:cNvSpPr/>
          <p:nvPr/>
        </p:nvSpPr>
        <p:spPr>
          <a:xfrm>
            <a:off x="1152525" y="720725"/>
            <a:ext cx="30416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/>
              <a:t>（二）拓展应用</a:t>
            </a:r>
            <a:endParaRPr lang="en-US" altLang="zh-CN" sz="3200" b="1"/>
          </a:p>
        </p:txBody>
      </p:sp>
      <p:pic>
        <p:nvPicPr>
          <p:cNvPr id="18435" name="图片 1" descr="C:\Users\2017\Desktop\5.png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45150" y="1665288"/>
            <a:ext cx="4460875" cy="3106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AutoShape 36"/>
          <p:cNvSpPr/>
          <p:nvPr/>
        </p:nvSpPr>
        <p:spPr>
          <a:xfrm>
            <a:off x="3046413" y="1655763"/>
            <a:ext cx="2239962" cy="1636712"/>
          </a:xfrm>
          <a:prstGeom prst="wedgeRoundRectCallout">
            <a:avLst>
              <a:gd name="adj1" fmla="val -61097"/>
              <a:gd name="adj2" fmla="val -1250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2个星期有多少天？</a:t>
            </a:r>
            <a:endParaRPr lang="zh-CN" altLang="en-US">
              <a:latin typeface="楷体_GB2312" pitchFamily="49" charset="-122"/>
            </a:endParaRPr>
          </a:p>
          <a:p>
            <a:r>
              <a:rPr lang="zh-CN" altLang="en-US">
                <a:latin typeface="楷体_GB2312" pitchFamily="49" charset="-122"/>
              </a:rPr>
              <a:t>3个星期呢？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8437" name="Picture 16" descr="女天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613" y="1746250"/>
            <a:ext cx="1331912" cy="1271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文本框 2"/>
          <p:cNvSpPr/>
          <p:nvPr/>
        </p:nvSpPr>
        <p:spPr>
          <a:xfrm>
            <a:off x="2092325" y="4994275"/>
            <a:ext cx="5897563" cy="552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2个星期有14天，3个星期有21天。</a:t>
            </a:r>
            <a:endParaRPr lang="en-US" altLang="zh-CN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圆角矩形 8"/>
          <p:cNvSpPr/>
          <p:nvPr/>
        </p:nvSpPr>
        <p:spPr>
          <a:xfrm>
            <a:off x="1527175" y="1735138"/>
            <a:ext cx="9137650" cy="4456112"/>
          </a:xfrm>
          <a:prstGeom prst="roundRect">
            <a:avLst>
              <a:gd name="adj" fmla="val 16667"/>
            </a:avLst>
          </a:prstGeom>
          <a:solidFill>
            <a:srgbClr val="DAE3F3"/>
          </a:solidFill>
          <a:ln w="12700" cap="flat" cmpd="sng">
            <a:solidFill>
              <a:srgbClr val="41719C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59" name="文本框 4"/>
          <p:cNvSpPr/>
          <p:nvPr/>
        </p:nvSpPr>
        <p:spPr>
          <a:xfrm>
            <a:off x="2055813" y="2138363"/>
            <a:ext cx="8091487" cy="3552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749300" eaLnBrk="0" hangingPunct="0">
              <a:lnSpc>
                <a:spcPct val="150000"/>
              </a:lnSpc>
            </a:pPr>
            <a:r>
              <a:rPr lang="zh-CN" altLang="en-US"/>
              <a:t>总结：这节课学习了7的乘法口诀，一七得七、二七十四、三七二十一、四七二十八、五七三十五、六七四十二、七七四十九。相邻两句乘法口诀的得数相差7。每句口诀对应两道乘法算式（“七七四十九”除外）。</a:t>
            </a:r>
            <a:endParaRPr lang="zh-CN" alt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6575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四、全课总结，提升能力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6575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五、课后同步训练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20483" name="文本框 2"/>
          <p:cNvSpPr/>
          <p:nvPr/>
        </p:nvSpPr>
        <p:spPr>
          <a:xfrm>
            <a:off x="1739900" y="2706688"/>
            <a:ext cx="426561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/>
              <a:t>作业：完成相关练习。</a:t>
            </a:r>
            <a:endParaRPr lang="zh-CN" altLang="en-US" sz="3200" b="1"/>
          </a:p>
        </p:txBody>
      </p:sp>
      <p:pic>
        <p:nvPicPr>
          <p:cNvPr id="20484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39400" y="121793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一、创设情境，引入新课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4099" name="AutoShape 15"/>
          <p:cNvSpPr/>
          <p:nvPr/>
        </p:nvSpPr>
        <p:spPr>
          <a:xfrm>
            <a:off x="5521325" y="1844675"/>
            <a:ext cx="4311650" cy="1636713"/>
          </a:xfrm>
          <a:prstGeom prst="wedgeRoundRectCallout">
            <a:avLst>
              <a:gd name="adj1" fmla="val 58023"/>
              <a:gd name="adj2" fmla="val -153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同学们都看过西游记吗？你们最喜欢西游记里面的哪个人物呀？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4100" name="AutoShape 25"/>
          <p:cNvSpPr/>
          <p:nvPr/>
        </p:nvSpPr>
        <p:spPr>
          <a:xfrm>
            <a:off x="6778625" y="4443413"/>
            <a:ext cx="3943350" cy="617537"/>
          </a:xfrm>
          <a:prstGeom prst="wedgeRoundRectCallout">
            <a:avLst>
              <a:gd name="adj1" fmla="val -55912"/>
              <a:gd name="adj2" fmla="val -3972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喜欢孙悟空，猪八戒。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4101" name="Picture 33" descr="C:\Users\2017\Desktop\学生3.png学生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43563" y="3975100"/>
            <a:ext cx="1136650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AutoShape 15"/>
          <p:cNvSpPr/>
          <p:nvPr/>
        </p:nvSpPr>
        <p:spPr>
          <a:xfrm>
            <a:off x="7994650" y="2171700"/>
            <a:ext cx="1939925" cy="612775"/>
          </a:xfrm>
          <a:prstGeom prst="wedgeRoundRectCallout">
            <a:avLst>
              <a:gd name="adj1" fmla="val 58023"/>
              <a:gd name="adj2" fmla="val -153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为什么？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4103" name="Picture 72" descr="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8650" y="1997075"/>
            <a:ext cx="1581150" cy="158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775" y="1416050"/>
            <a:ext cx="3952875" cy="27368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099" grpId="1" animBg="1"/>
      <p:bldP spid="4100" grpId="0" animBg="1"/>
      <p:bldP spid="41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一、创设情境，引入新课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5123" name="AutoShape 15"/>
          <p:cNvSpPr/>
          <p:nvPr/>
        </p:nvSpPr>
        <p:spPr>
          <a:xfrm>
            <a:off x="5521325" y="1844675"/>
            <a:ext cx="4311650" cy="1123950"/>
          </a:xfrm>
          <a:prstGeom prst="wedgeRoundRectCallout">
            <a:avLst>
              <a:gd name="adj1" fmla="val 58023"/>
              <a:gd name="adj2" fmla="val -153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老师最喜欢西游记里面的孙悟空了。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5124" name="AutoShape 15"/>
          <p:cNvSpPr/>
          <p:nvPr/>
        </p:nvSpPr>
        <p:spPr>
          <a:xfrm>
            <a:off x="5689600" y="1965325"/>
            <a:ext cx="4244975" cy="1123950"/>
          </a:xfrm>
          <a:prstGeom prst="wedgeRoundRectCallout">
            <a:avLst>
              <a:gd name="adj1" fmla="val 58023"/>
              <a:gd name="adj2" fmla="val -153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同学们，从这素材中你能找到哪些数学信息？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512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4775" y="1416050"/>
            <a:ext cx="3952875" cy="273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圆角矩形 3"/>
          <p:cNvSpPr/>
          <p:nvPr/>
        </p:nvSpPr>
        <p:spPr>
          <a:xfrm>
            <a:off x="1198563" y="4219575"/>
            <a:ext cx="9794875" cy="2147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>
                <a:latin typeface="楷体_GB2312" pitchFamily="49" charset="-122"/>
              </a:rPr>
              <a:t>    </a:t>
            </a:r>
            <a:r>
              <a:rPr lang="zh-CN" altLang="en-US">
                <a:latin typeface="楷体_GB2312" pitchFamily="49" charset="-122"/>
              </a:rPr>
              <a:t>在西游记中，孙悟空一路保护自己的师傅去西天取经，路上遇到很多困难，但是他一点都不怕。孙悟空在炼丹炉中历经了七七四十九天，练成了火眼金睛，取经路上遇到妖魔鬼怪，不管三七二十一，举起金箍棒就打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5127" name="Picture 72" descr="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8650" y="1997075"/>
            <a:ext cx="1581150" cy="15827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3" grpId="1" animBg="1"/>
      <p:bldP spid="5124" grpId="0" animBg="1"/>
      <p:bldP spid="51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二、合作交流，探究新知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6147" name="AutoShape 24"/>
          <p:cNvSpPr/>
          <p:nvPr/>
        </p:nvSpPr>
        <p:spPr>
          <a:xfrm>
            <a:off x="4156075" y="5284788"/>
            <a:ext cx="2460625" cy="612775"/>
          </a:xfrm>
          <a:prstGeom prst="wedgeRoundRectCallout">
            <a:avLst>
              <a:gd name="adj1" fmla="val -61782"/>
              <a:gd name="adj2" fmla="val -80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三七二十一。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6148" name="AutoShape 25"/>
          <p:cNvSpPr/>
          <p:nvPr/>
        </p:nvSpPr>
        <p:spPr>
          <a:xfrm>
            <a:off x="3006725" y="3895725"/>
            <a:ext cx="5505450" cy="612775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在炼丹炉中练了七七四十九天。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6149" name="AutoShape 26"/>
          <p:cNvSpPr/>
          <p:nvPr/>
        </p:nvSpPr>
        <p:spPr>
          <a:xfrm>
            <a:off x="3997325" y="2197100"/>
            <a:ext cx="6134100" cy="1123950"/>
          </a:xfrm>
          <a:prstGeom prst="wedgeRoundRectCallout">
            <a:avLst>
              <a:gd name="adj1" fmla="val 57681"/>
              <a:gd name="adj2" fmla="val -1489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哇，看来同学们也有一双火眼金睛哟。这些信息都与数字几有关系呢？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6150" name="AutoShape 28"/>
          <p:cNvSpPr/>
          <p:nvPr/>
        </p:nvSpPr>
        <p:spPr>
          <a:xfrm>
            <a:off x="5105400" y="1984375"/>
            <a:ext cx="5149850" cy="1123950"/>
          </a:xfrm>
          <a:prstGeom prst="wedgeRoundRectCallout">
            <a:avLst>
              <a:gd name="adj1" fmla="val 59454"/>
              <a:gd name="adj2" fmla="val 1263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/>
              <a:t>你知道孙悟空是怎么样练成火眼金睛的吗？</a:t>
            </a:r>
            <a:endParaRPr lang="zh-CN" altLang="en-US"/>
          </a:p>
        </p:txBody>
      </p:sp>
      <p:pic>
        <p:nvPicPr>
          <p:cNvPr id="6151" name="Picture 33" descr="19"/>
          <p:cNvPicPr>
            <a:picLocks noChangeAspect="1"/>
          </p:cNvPicPr>
          <p:nvPr/>
        </p:nvPicPr>
        <p:blipFill>
          <a:blip r:embed="rId1"/>
          <a:srcRect t="12500" r="-1241" b="12500"/>
          <a:stretch>
            <a:fillRect/>
          </a:stretch>
        </p:blipFill>
        <p:spPr>
          <a:xfrm>
            <a:off x="1133475" y="3609975"/>
            <a:ext cx="1423988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（一）初步感知</a:t>
            </a:r>
            <a:endParaRPr lang="zh-CN" altLang="en-US" sz="3200" b="1"/>
          </a:p>
        </p:txBody>
      </p:sp>
      <p:sp>
        <p:nvSpPr>
          <p:cNvPr id="6153" name="AutoShape 26"/>
          <p:cNvSpPr/>
          <p:nvPr/>
        </p:nvSpPr>
        <p:spPr>
          <a:xfrm>
            <a:off x="5589588" y="1819275"/>
            <a:ext cx="4965700" cy="1123950"/>
          </a:xfrm>
          <a:prstGeom prst="wedgeRoundRectCallout">
            <a:avLst>
              <a:gd name="adj1" fmla="val 52838"/>
              <a:gd name="adj2" fmla="val 41403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没错，同学们还找到了哪些数学信息呢？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6154" name="Picture 72" descr="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575" y="2044700"/>
            <a:ext cx="1581150" cy="158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5" name="Picture 37" descr="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188" y="4427538"/>
            <a:ext cx="1992312" cy="2371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6" name="AutoShape 25"/>
          <p:cNvSpPr/>
          <p:nvPr/>
        </p:nvSpPr>
        <p:spPr>
          <a:xfrm>
            <a:off x="2601913" y="3902075"/>
            <a:ext cx="862012" cy="612775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>
                <a:latin typeface="楷体_GB2312" pitchFamily="49" charset="-122"/>
              </a:rPr>
              <a:t>7</a:t>
            </a:r>
            <a:r>
              <a:rPr lang="zh-CN" altLang="en-US">
                <a:latin typeface="楷体_GB2312" pitchFamily="49" charset="-122"/>
              </a:rPr>
              <a:t>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6157" name="AutoShape 26"/>
          <p:cNvSpPr/>
          <p:nvPr/>
        </p:nvSpPr>
        <p:spPr>
          <a:xfrm>
            <a:off x="4754563" y="2371725"/>
            <a:ext cx="5310187" cy="1123950"/>
          </a:xfrm>
          <a:prstGeom prst="wedgeRoundRectCallout">
            <a:avLst>
              <a:gd name="adj1" fmla="val 59685"/>
              <a:gd name="adj2" fmla="val -27801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对！这节课我们就来学习7的乘法口诀。</a:t>
            </a:r>
            <a:endParaRPr lang="zh-CN" altLang="en-US">
              <a:latin typeface="楷体_GB2312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 fill="hold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 fill="hold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 fill="hold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 fill="hold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6148" grpId="1" animBg="1"/>
      <p:bldP spid="6149" grpId="0" animBg="1"/>
      <p:bldP spid="6149" grpId="1" animBg="1"/>
      <p:bldP spid="6150" grpId="0" animBg="1"/>
      <p:bldP spid="6150" grpId="1" animBg="1"/>
      <p:bldP spid="6153" grpId="0" animBg="1"/>
      <p:bldP spid="6153" grpId="1" animBg="1"/>
      <p:bldP spid="6156" grpId="0" animBg="1"/>
      <p:bldP spid="61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  <a:sym typeface="微软雅黑" panose="020B0503020204020204" pitchFamily="34" charset="-122"/>
              </a:rPr>
              <a:t>合作交流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7171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（二）编制</a:t>
            </a:r>
            <a:r>
              <a:rPr lang="en-US" altLang="zh-CN" sz="3200" b="1"/>
              <a:t>7</a:t>
            </a:r>
            <a:r>
              <a:rPr lang="zh-CN" altLang="en-US" sz="3200" b="1"/>
              <a:t>的乘法口诀</a:t>
            </a:r>
            <a:endParaRPr lang="zh-CN" altLang="en-US" sz="3200" b="1"/>
          </a:p>
        </p:txBody>
      </p:sp>
      <p:sp>
        <p:nvSpPr>
          <p:cNvPr id="7172" name="AutoShape 14"/>
          <p:cNvSpPr/>
          <p:nvPr/>
        </p:nvSpPr>
        <p:spPr>
          <a:xfrm>
            <a:off x="4638675" y="3475038"/>
            <a:ext cx="5794375" cy="2152650"/>
          </a:xfrm>
          <a:prstGeom prst="wedgeRoundRectCallout">
            <a:avLst>
              <a:gd name="adj1" fmla="val 56894"/>
              <a:gd name="adj2" fmla="val -9944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你们看这是用七巧板摆出的图案。这些七巧板真漂亮！请大家仔细观察图片，并说一说这些用七巧板拼成的图案分别是什么。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7173" name="Picture 27" descr="未标题-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25" y="1933575"/>
            <a:ext cx="7648575" cy="162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AutoShape 25"/>
          <p:cNvSpPr/>
          <p:nvPr/>
        </p:nvSpPr>
        <p:spPr>
          <a:xfrm>
            <a:off x="1563688" y="4410075"/>
            <a:ext cx="2935287" cy="1636713"/>
          </a:xfrm>
          <a:prstGeom prst="wedgeRoundRectCallout">
            <a:avLst>
              <a:gd name="adj1" fmla="val -55949"/>
              <a:gd name="adj2" fmla="val -25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鱼、帆船、猫、人、袋鼠、海豹顶球、鲸鱼。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7175" name="AutoShape 25"/>
          <p:cNvSpPr/>
          <p:nvPr/>
        </p:nvSpPr>
        <p:spPr>
          <a:xfrm>
            <a:off x="1636713" y="4416425"/>
            <a:ext cx="2640012" cy="1123950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每个图案都用了7块拼板。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7176" name="AutoShape 14"/>
          <p:cNvSpPr/>
          <p:nvPr/>
        </p:nvSpPr>
        <p:spPr>
          <a:xfrm>
            <a:off x="5654675" y="3965575"/>
            <a:ext cx="4905375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请数一数每个图案分别用了几块拼板？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7177" name="Picture 33" descr="19"/>
          <p:cNvPicPr>
            <a:picLocks noChangeAspect="1"/>
          </p:cNvPicPr>
          <p:nvPr/>
        </p:nvPicPr>
        <p:blipFill>
          <a:blip r:embed="rId2"/>
          <a:srcRect t="12500" r="-1241" b="12500"/>
          <a:stretch>
            <a:fillRect/>
          </a:stretch>
        </p:blipFill>
        <p:spPr>
          <a:xfrm>
            <a:off x="200025" y="4535488"/>
            <a:ext cx="1423988" cy="1255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Picture 72" descr="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00" y="3843338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2" grpId="1" animBg="1"/>
      <p:bldP spid="7174" grpId="0" animBg="1"/>
      <p:bldP spid="7174" grpId="1" animBg="1"/>
      <p:bldP spid="7175" grpId="0" animBg="1"/>
      <p:bldP spid="71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  <a:sym typeface="微软雅黑" panose="020B0503020204020204" pitchFamily="34" charset="-122"/>
              </a:rPr>
              <a:t>合作交流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8195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（二）编制</a:t>
            </a:r>
            <a:r>
              <a:rPr lang="en-US" altLang="zh-CN" sz="3200" b="1"/>
              <a:t>7</a:t>
            </a:r>
            <a:r>
              <a:rPr lang="zh-CN" altLang="en-US" sz="3200" b="1"/>
              <a:t>的乘法口诀</a:t>
            </a:r>
            <a:endParaRPr lang="zh-CN" altLang="en-US" sz="3200" b="1"/>
          </a:p>
        </p:txBody>
      </p:sp>
      <p:sp>
        <p:nvSpPr>
          <p:cNvPr id="8196" name="AutoShape 14"/>
          <p:cNvSpPr/>
          <p:nvPr/>
        </p:nvSpPr>
        <p:spPr>
          <a:xfrm>
            <a:off x="5240338" y="4324350"/>
            <a:ext cx="5116512" cy="1636713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请同学们根据这个表格，独立推导7的乘法口诀，看谁完成得又快又准。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8197" name="Picture 28" descr="7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6150" y="3138488"/>
            <a:ext cx="6689725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27" descr="未标题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933575"/>
            <a:ext cx="6337300" cy="134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AutoShape 25"/>
          <p:cNvSpPr/>
          <p:nvPr/>
        </p:nvSpPr>
        <p:spPr>
          <a:xfrm>
            <a:off x="1636713" y="4416425"/>
            <a:ext cx="3282950" cy="1125538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7块，14块，2</a:t>
            </a:r>
            <a:r>
              <a:rPr lang="en-US" altLang="zh-CN">
                <a:latin typeface="楷体_GB2312" pitchFamily="49" charset="-122"/>
              </a:rPr>
              <a:t>1</a:t>
            </a:r>
            <a:r>
              <a:rPr lang="zh-CN" altLang="zh-CN">
                <a:latin typeface="楷体_GB2312" pitchFamily="49" charset="-122"/>
              </a:rPr>
              <a:t>块，</a:t>
            </a:r>
            <a:endParaRPr lang="zh-CN" altLang="zh-CN">
              <a:latin typeface="楷体_GB2312" pitchFamily="49" charset="-122"/>
            </a:endParaRPr>
          </a:p>
          <a:p>
            <a:r>
              <a:rPr lang="zh-CN" altLang="zh-CN">
                <a:latin typeface="楷体_GB2312" pitchFamily="49" charset="-122"/>
              </a:rPr>
              <a:t>……，49块。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8200" name="AutoShape 14"/>
          <p:cNvSpPr/>
          <p:nvPr/>
        </p:nvSpPr>
        <p:spPr>
          <a:xfrm>
            <a:off x="5448300" y="4552950"/>
            <a:ext cx="4905375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1个图案用几块？2个呢？3个呢？……7个呢？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8201" name="Picture 33" descr="19"/>
          <p:cNvPicPr>
            <a:picLocks noChangeAspect="1"/>
          </p:cNvPicPr>
          <p:nvPr/>
        </p:nvPicPr>
        <p:blipFill>
          <a:blip r:embed="rId3"/>
          <a:srcRect t="12500" r="-1241" b="12500"/>
          <a:stretch>
            <a:fillRect/>
          </a:stretch>
        </p:blipFill>
        <p:spPr>
          <a:xfrm>
            <a:off x="200025" y="4535488"/>
            <a:ext cx="1423988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2" name="Text Box 9"/>
          <p:cNvSpPr/>
          <p:nvPr/>
        </p:nvSpPr>
        <p:spPr>
          <a:xfrm>
            <a:off x="4500563" y="3482975"/>
            <a:ext cx="601662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14</a:t>
            </a:r>
            <a:endParaRPr lang="zh-CN" altLang="en-US"/>
          </a:p>
        </p:txBody>
      </p:sp>
      <p:sp>
        <p:nvSpPr>
          <p:cNvPr id="8203" name="Text Box 10"/>
          <p:cNvSpPr/>
          <p:nvPr/>
        </p:nvSpPr>
        <p:spPr>
          <a:xfrm>
            <a:off x="5257800" y="3481388"/>
            <a:ext cx="7620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21</a:t>
            </a:r>
            <a:endParaRPr lang="zh-CN" altLang="en-US"/>
          </a:p>
        </p:txBody>
      </p:sp>
      <p:sp>
        <p:nvSpPr>
          <p:cNvPr id="8204" name="Text Box 11"/>
          <p:cNvSpPr/>
          <p:nvPr/>
        </p:nvSpPr>
        <p:spPr>
          <a:xfrm>
            <a:off x="6032500" y="3481388"/>
            <a:ext cx="687388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28</a:t>
            </a:r>
            <a:endParaRPr lang="zh-CN" altLang="en-US"/>
          </a:p>
        </p:txBody>
      </p:sp>
      <p:sp>
        <p:nvSpPr>
          <p:cNvPr id="8205" name="Text Box 12"/>
          <p:cNvSpPr/>
          <p:nvPr/>
        </p:nvSpPr>
        <p:spPr>
          <a:xfrm>
            <a:off x="6764338" y="3479800"/>
            <a:ext cx="60325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35</a:t>
            </a:r>
            <a:endParaRPr lang="zh-CN" altLang="en-US"/>
          </a:p>
        </p:txBody>
      </p:sp>
      <p:sp>
        <p:nvSpPr>
          <p:cNvPr id="8206" name="Text Box 13"/>
          <p:cNvSpPr/>
          <p:nvPr/>
        </p:nvSpPr>
        <p:spPr>
          <a:xfrm>
            <a:off x="7491413" y="3481388"/>
            <a:ext cx="573087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42</a:t>
            </a:r>
            <a:endParaRPr lang="zh-CN" altLang="en-US"/>
          </a:p>
        </p:txBody>
      </p:sp>
      <p:pic>
        <p:nvPicPr>
          <p:cNvPr id="8207" name="Picture 72" descr="1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9650" y="4392613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8" name="Text Box 14"/>
          <p:cNvSpPr/>
          <p:nvPr/>
        </p:nvSpPr>
        <p:spPr>
          <a:xfrm>
            <a:off x="8235950" y="3463925"/>
            <a:ext cx="6096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49</a:t>
            </a:r>
            <a:endParaRPr lang="zh-CN" altLang="en-US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6" grpId="1" animBg="1"/>
      <p:bldP spid="8199" grpId="0" animBg="1"/>
      <p:bldP spid="8200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  <a:sym typeface="微软雅黑" panose="020B0503020204020204" pitchFamily="34" charset="-122"/>
              </a:rPr>
              <a:t>合作交流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9219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（二）编制</a:t>
            </a:r>
            <a:r>
              <a:rPr lang="en-US" altLang="zh-CN" sz="3200" b="1"/>
              <a:t>7</a:t>
            </a:r>
            <a:r>
              <a:rPr lang="zh-CN" altLang="en-US" sz="3200" b="1"/>
              <a:t>的乘法口诀</a:t>
            </a:r>
            <a:endParaRPr lang="zh-CN" altLang="en-US" sz="3200" b="1"/>
          </a:p>
        </p:txBody>
      </p:sp>
      <p:sp>
        <p:nvSpPr>
          <p:cNvPr id="9220" name="AutoShape 14"/>
          <p:cNvSpPr/>
          <p:nvPr/>
        </p:nvSpPr>
        <p:spPr>
          <a:xfrm>
            <a:off x="5735638" y="4467225"/>
            <a:ext cx="4589462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你是怎么想的，为什么那么快？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9221" name="Picture 28" descr="7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6150" y="3138488"/>
            <a:ext cx="6689725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2" name="Text Box 9"/>
          <p:cNvSpPr/>
          <p:nvPr/>
        </p:nvSpPr>
        <p:spPr>
          <a:xfrm>
            <a:off x="4500563" y="3482975"/>
            <a:ext cx="601662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14</a:t>
            </a:r>
            <a:endParaRPr lang="zh-CN" altLang="en-US"/>
          </a:p>
        </p:txBody>
      </p:sp>
      <p:sp>
        <p:nvSpPr>
          <p:cNvPr id="9223" name="Text Box 10"/>
          <p:cNvSpPr/>
          <p:nvPr/>
        </p:nvSpPr>
        <p:spPr>
          <a:xfrm>
            <a:off x="5257800" y="3481388"/>
            <a:ext cx="7620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21</a:t>
            </a:r>
            <a:endParaRPr lang="zh-CN" altLang="en-US"/>
          </a:p>
        </p:txBody>
      </p:sp>
      <p:sp>
        <p:nvSpPr>
          <p:cNvPr id="9224" name="Text Box 11"/>
          <p:cNvSpPr/>
          <p:nvPr/>
        </p:nvSpPr>
        <p:spPr>
          <a:xfrm>
            <a:off x="6032500" y="3481388"/>
            <a:ext cx="687388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28</a:t>
            </a:r>
            <a:endParaRPr lang="zh-CN" altLang="en-US"/>
          </a:p>
        </p:txBody>
      </p:sp>
      <p:sp>
        <p:nvSpPr>
          <p:cNvPr id="9225" name="Text Box 12"/>
          <p:cNvSpPr/>
          <p:nvPr/>
        </p:nvSpPr>
        <p:spPr>
          <a:xfrm>
            <a:off x="6764338" y="3479800"/>
            <a:ext cx="60325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35</a:t>
            </a:r>
            <a:endParaRPr lang="zh-CN" altLang="en-US"/>
          </a:p>
        </p:txBody>
      </p:sp>
      <p:sp>
        <p:nvSpPr>
          <p:cNvPr id="9226" name="Text Box 13"/>
          <p:cNvSpPr/>
          <p:nvPr/>
        </p:nvSpPr>
        <p:spPr>
          <a:xfrm>
            <a:off x="7491413" y="3481388"/>
            <a:ext cx="573087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42</a:t>
            </a:r>
            <a:endParaRPr lang="zh-CN" altLang="en-US"/>
          </a:p>
        </p:txBody>
      </p:sp>
      <p:sp>
        <p:nvSpPr>
          <p:cNvPr id="9227" name="Text Box 14"/>
          <p:cNvSpPr/>
          <p:nvPr/>
        </p:nvSpPr>
        <p:spPr>
          <a:xfrm>
            <a:off x="8235950" y="3463925"/>
            <a:ext cx="6096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49</a:t>
            </a:r>
            <a:endParaRPr lang="zh-CN" altLang="en-US"/>
          </a:p>
        </p:txBody>
      </p:sp>
      <p:pic>
        <p:nvPicPr>
          <p:cNvPr id="9228" name="Picture 27" descr="未标题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933575"/>
            <a:ext cx="6337300" cy="134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9" name="AutoShape 25"/>
          <p:cNvSpPr/>
          <p:nvPr/>
        </p:nvSpPr>
        <p:spPr>
          <a:xfrm>
            <a:off x="1563688" y="4743450"/>
            <a:ext cx="3724275" cy="1123950"/>
          </a:xfrm>
          <a:prstGeom prst="wedgeRoundRectCallout">
            <a:avLst>
              <a:gd name="adj1" fmla="val -55949"/>
              <a:gd name="adj2" fmla="val -25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乘法算式是1×7＝7或7×1＝7。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9230" name="AutoShape 25"/>
          <p:cNvSpPr/>
          <p:nvPr/>
        </p:nvSpPr>
        <p:spPr>
          <a:xfrm>
            <a:off x="1636713" y="4813300"/>
            <a:ext cx="2032000" cy="614363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一七得七。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9231" name="AutoShape 14"/>
          <p:cNvSpPr/>
          <p:nvPr/>
        </p:nvSpPr>
        <p:spPr>
          <a:xfrm>
            <a:off x="5927725" y="4356100"/>
            <a:ext cx="4394200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1个7等于7，怎样用乘法算式表示？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9232" name="AutoShape 14"/>
          <p:cNvSpPr/>
          <p:nvPr/>
        </p:nvSpPr>
        <p:spPr>
          <a:xfrm>
            <a:off x="6192838" y="4362450"/>
            <a:ext cx="4081462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你会编制对应的乘法口诀吗？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9233" name="Picture 72" descr="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9650" y="4392613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4" name="Picture 33" descr="19"/>
          <p:cNvPicPr>
            <a:picLocks noChangeAspect="1"/>
          </p:cNvPicPr>
          <p:nvPr/>
        </p:nvPicPr>
        <p:blipFill>
          <a:blip r:embed="rId4"/>
          <a:srcRect t="12500" r="-1241" b="12500"/>
          <a:stretch>
            <a:fillRect/>
          </a:stretch>
        </p:blipFill>
        <p:spPr>
          <a:xfrm>
            <a:off x="200025" y="4535488"/>
            <a:ext cx="1423988" cy="12557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 fill="hold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 fill="hold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 fill="hold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0" grpId="1" animBg="1"/>
      <p:bldP spid="9229" grpId="0" animBg="1"/>
      <p:bldP spid="9229" grpId="1" animBg="1"/>
      <p:bldP spid="9230" grpId="0" animBg="1"/>
      <p:bldP spid="9231" grpId="0" animBg="1"/>
      <p:bldP spid="9231" grpId="1" animBg="1"/>
      <p:bldP spid="92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  <a:sym typeface="微软雅黑" panose="020B0503020204020204" pitchFamily="34" charset="-122"/>
              </a:rPr>
              <a:t>合作交流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0243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（二）编制</a:t>
            </a:r>
            <a:r>
              <a:rPr lang="en-US" altLang="zh-CN" sz="3200" b="1"/>
              <a:t>7</a:t>
            </a:r>
            <a:r>
              <a:rPr lang="zh-CN" altLang="en-US" sz="3200" b="1"/>
              <a:t>的乘法口诀</a:t>
            </a:r>
            <a:endParaRPr lang="zh-CN" altLang="en-US" sz="3200" b="1"/>
          </a:p>
        </p:txBody>
      </p:sp>
      <p:sp>
        <p:nvSpPr>
          <p:cNvPr id="10244" name="AutoShape 14"/>
          <p:cNvSpPr/>
          <p:nvPr/>
        </p:nvSpPr>
        <p:spPr>
          <a:xfrm>
            <a:off x="7661275" y="4705350"/>
            <a:ext cx="2679700" cy="612775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那2个图案呢？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0245" name="Picture 28" descr="7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6150" y="3138488"/>
            <a:ext cx="6689725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Text Box 9"/>
          <p:cNvSpPr/>
          <p:nvPr/>
        </p:nvSpPr>
        <p:spPr>
          <a:xfrm>
            <a:off x="4500563" y="3482975"/>
            <a:ext cx="601662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14</a:t>
            </a:r>
            <a:endParaRPr lang="zh-CN" altLang="en-US"/>
          </a:p>
        </p:txBody>
      </p:sp>
      <p:sp>
        <p:nvSpPr>
          <p:cNvPr id="10247" name="Text Box 10"/>
          <p:cNvSpPr/>
          <p:nvPr/>
        </p:nvSpPr>
        <p:spPr>
          <a:xfrm>
            <a:off x="5257800" y="3481388"/>
            <a:ext cx="7620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21</a:t>
            </a:r>
            <a:endParaRPr lang="zh-CN" altLang="en-US"/>
          </a:p>
        </p:txBody>
      </p:sp>
      <p:sp>
        <p:nvSpPr>
          <p:cNvPr id="10248" name="Text Box 11"/>
          <p:cNvSpPr/>
          <p:nvPr/>
        </p:nvSpPr>
        <p:spPr>
          <a:xfrm>
            <a:off x="6032500" y="3481388"/>
            <a:ext cx="687388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28</a:t>
            </a:r>
            <a:endParaRPr lang="zh-CN" altLang="en-US"/>
          </a:p>
        </p:txBody>
      </p:sp>
      <p:sp>
        <p:nvSpPr>
          <p:cNvPr id="10249" name="Text Box 12"/>
          <p:cNvSpPr/>
          <p:nvPr/>
        </p:nvSpPr>
        <p:spPr>
          <a:xfrm>
            <a:off x="6764338" y="3479800"/>
            <a:ext cx="60325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35</a:t>
            </a:r>
            <a:endParaRPr lang="zh-CN" altLang="en-US"/>
          </a:p>
        </p:txBody>
      </p:sp>
      <p:sp>
        <p:nvSpPr>
          <p:cNvPr id="10250" name="Text Box 13"/>
          <p:cNvSpPr/>
          <p:nvPr/>
        </p:nvSpPr>
        <p:spPr>
          <a:xfrm>
            <a:off x="7491413" y="3481388"/>
            <a:ext cx="573087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42</a:t>
            </a:r>
            <a:endParaRPr lang="zh-CN" altLang="en-US"/>
          </a:p>
        </p:txBody>
      </p:sp>
      <p:sp>
        <p:nvSpPr>
          <p:cNvPr id="10251" name="Text Box 14"/>
          <p:cNvSpPr/>
          <p:nvPr/>
        </p:nvSpPr>
        <p:spPr>
          <a:xfrm>
            <a:off x="8235950" y="3463925"/>
            <a:ext cx="6096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49</a:t>
            </a:r>
            <a:endParaRPr lang="zh-CN" altLang="en-US"/>
          </a:p>
        </p:txBody>
      </p:sp>
      <p:pic>
        <p:nvPicPr>
          <p:cNvPr id="10252" name="Picture 27" descr="未标题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933575"/>
            <a:ext cx="6337300" cy="134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3" name="AutoShape 25"/>
          <p:cNvSpPr/>
          <p:nvPr/>
        </p:nvSpPr>
        <p:spPr>
          <a:xfrm>
            <a:off x="1658938" y="4902200"/>
            <a:ext cx="3328987" cy="612775"/>
          </a:xfrm>
          <a:prstGeom prst="wedgeRoundRectCallout">
            <a:avLst>
              <a:gd name="adj1" fmla="val -55949"/>
              <a:gd name="adj2" fmla="val -25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2个图案用了14块。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10254" name="AutoShape 25"/>
          <p:cNvSpPr/>
          <p:nvPr/>
        </p:nvSpPr>
        <p:spPr>
          <a:xfrm>
            <a:off x="1789113" y="4422775"/>
            <a:ext cx="3825875" cy="1123950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7＋7＝14或2×7＝14，二七十四。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10255" name="AutoShape 14"/>
          <p:cNvSpPr/>
          <p:nvPr/>
        </p:nvSpPr>
        <p:spPr>
          <a:xfrm>
            <a:off x="5834063" y="4487863"/>
            <a:ext cx="4394200" cy="1123950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你是怎么得来的呢？会编制对应的乘法口诀吗？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0256" name="Picture 33" descr="19"/>
          <p:cNvPicPr>
            <a:picLocks noChangeAspect="1"/>
          </p:cNvPicPr>
          <p:nvPr/>
        </p:nvPicPr>
        <p:blipFill>
          <a:blip r:embed="rId3"/>
          <a:srcRect t="12500" r="-1241" b="12500"/>
          <a:stretch>
            <a:fillRect/>
          </a:stretch>
        </p:blipFill>
        <p:spPr>
          <a:xfrm>
            <a:off x="200025" y="4535488"/>
            <a:ext cx="1423988" cy="1255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7" name="Picture 72" descr="1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9650" y="4392613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 fill="hold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  <p:bldP spid="10253" grpId="0" animBg="1"/>
      <p:bldP spid="10253" grpId="1" animBg="1"/>
      <p:bldP spid="10254" grpId="0" animBg="1"/>
      <p:bldP spid="102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8163"/>
            <a:ext cx="6130925" cy="850900"/>
          </a:xfrm>
          <a:ln/>
        </p:spPr>
        <p:txBody>
          <a:bodyPr vert="horz" wrap="square" lIns="91440" tIns="45720" rIns="91440" bIns="45720" numCol="1" anchor="ctr" anchorCtr="0" compatLnSpc="1">
            <a:noAutofit/>
          </a:bodyPr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二、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  <a:sym typeface="微软雅黑" panose="020B0503020204020204" pitchFamily="34" charset="-122"/>
              </a:rPr>
              <a:t>合作交流</a:t>
            </a:r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，探究新知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  <p:sp>
        <p:nvSpPr>
          <p:cNvPr id="11267" name="文本框 4"/>
          <p:cNvSpPr/>
          <p:nvPr/>
        </p:nvSpPr>
        <p:spPr>
          <a:xfrm>
            <a:off x="1152525" y="1368425"/>
            <a:ext cx="90598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（二）编制</a:t>
            </a:r>
            <a:r>
              <a:rPr lang="en-US" altLang="zh-CN" sz="3200" b="1"/>
              <a:t>7</a:t>
            </a:r>
            <a:r>
              <a:rPr lang="zh-CN" altLang="en-US" sz="3200" b="1"/>
              <a:t>的乘法口诀</a:t>
            </a:r>
            <a:endParaRPr lang="zh-CN" altLang="en-US" sz="3200" b="1"/>
          </a:p>
        </p:txBody>
      </p:sp>
      <p:sp>
        <p:nvSpPr>
          <p:cNvPr id="11268" name="AutoShape 14"/>
          <p:cNvSpPr/>
          <p:nvPr/>
        </p:nvSpPr>
        <p:spPr>
          <a:xfrm>
            <a:off x="8140700" y="4651375"/>
            <a:ext cx="2235200" cy="612775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3个图案呢？</a:t>
            </a:r>
            <a:endParaRPr lang="zh-CN" altLang="en-US">
              <a:latin typeface="楷体_GB2312" pitchFamily="49" charset="-122"/>
            </a:endParaRPr>
          </a:p>
        </p:txBody>
      </p:sp>
      <p:pic>
        <p:nvPicPr>
          <p:cNvPr id="11269" name="Picture 28" descr="72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6150" y="3138488"/>
            <a:ext cx="6689725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9"/>
          <p:cNvSpPr/>
          <p:nvPr/>
        </p:nvSpPr>
        <p:spPr>
          <a:xfrm>
            <a:off x="4500563" y="3482975"/>
            <a:ext cx="601662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14</a:t>
            </a:r>
            <a:endParaRPr lang="zh-CN" altLang="en-US"/>
          </a:p>
        </p:txBody>
      </p:sp>
      <p:sp>
        <p:nvSpPr>
          <p:cNvPr id="11271" name="Text Box 10"/>
          <p:cNvSpPr/>
          <p:nvPr/>
        </p:nvSpPr>
        <p:spPr>
          <a:xfrm>
            <a:off x="5257800" y="3481388"/>
            <a:ext cx="7620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21</a:t>
            </a:r>
            <a:endParaRPr lang="zh-CN" altLang="en-US"/>
          </a:p>
        </p:txBody>
      </p:sp>
      <p:sp>
        <p:nvSpPr>
          <p:cNvPr id="11272" name="Text Box 11"/>
          <p:cNvSpPr/>
          <p:nvPr/>
        </p:nvSpPr>
        <p:spPr>
          <a:xfrm>
            <a:off x="6032500" y="3481388"/>
            <a:ext cx="687388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28</a:t>
            </a:r>
            <a:endParaRPr lang="zh-CN" altLang="en-US"/>
          </a:p>
        </p:txBody>
      </p:sp>
      <p:sp>
        <p:nvSpPr>
          <p:cNvPr id="11273" name="Text Box 12"/>
          <p:cNvSpPr/>
          <p:nvPr/>
        </p:nvSpPr>
        <p:spPr>
          <a:xfrm>
            <a:off x="6764338" y="3479800"/>
            <a:ext cx="60325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35</a:t>
            </a:r>
            <a:endParaRPr lang="zh-CN" altLang="en-US"/>
          </a:p>
        </p:txBody>
      </p:sp>
      <p:sp>
        <p:nvSpPr>
          <p:cNvPr id="11274" name="Text Box 13"/>
          <p:cNvSpPr/>
          <p:nvPr/>
        </p:nvSpPr>
        <p:spPr>
          <a:xfrm>
            <a:off x="7491413" y="3481388"/>
            <a:ext cx="573087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42</a:t>
            </a:r>
            <a:endParaRPr lang="zh-CN" altLang="en-US"/>
          </a:p>
        </p:txBody>
      </p:sp>
      <p:sp>
        <p:nvSpPr>
          <p:cNvPr id="11275" name="Text Box 14"/>
          <p:cNvSpPr/>
          <p:nvPr/>
        </p:nvSpPr>
        <p:spPr>
          <a:xfrm>
            <a:off x="8235950" y="3463925"/>
            <a:ext cx="609600" cy="552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>
            <a:spAutoFit/>
          </a:bodyPr>
          <a:p>
            <a:r>
              <a:rPr lang="zh-CN" altLang="en-US"/>
              <a:t>49</a:t>
            </a:r>
            <a:endParaRPr lang="zh-CN" altLang="en-US"/>
          </a:p>
        </p:txBody>
      </p:sp>
      <p:pic>
        <p:nvPicPr>
          <p:cNvPr id="11276" name="Picture 27" descr="未标题-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25" y="1933575"/>
            <a:ext cx="6337300" cy="134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7" name="AutoShape 25"/>
          <p:cNvSpPr/>
          <p:nvPr/>
        </p:nvSpPr>
        <p:spPr>
          <a:xfrm>
            <a:off x="1887538" y="4587875"/>
            <a:ext cx="3328987" cy="657225"/>
          </a:xfrm>
          <a:prstGeom prst="wedgeRoundRectCallout">
            <a:avLst>
              <a:gd name="adj1" fmla="val -55949"/>
              <a:gd name="adj2" fmla="val -25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</a:rPr>
              <a:t>3个图案用了21块。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11278" name="AutoShape 25"/>
          <p:cNvSpPr/>
          <p:nvPr/>
        </p:nvSpPr>
        <p:spPr>
          <a:xfrm>
            <a:off x="2100263" y="4448175"/>
            <a:ext cx="2547937" cy="612775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7＋7＋7＝21。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11279" name="AutoShape 14"/>
          <p:cNvSpPr/>
          <p:nvPr/>
        </p:nvSpPr>
        <p:spPr>
          <a:xfrm>
            <a:off x="6734175" y="4713288"/>
            <a:ext cx="3562350" cy="612775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  <a:sym typeface="微软雅黑" panose="020B0503020204020204" pitchFamily="34" charset="-122"/>
              </a:rPr>
              <a:t>你是怎么得来的呢？</a:t>
            </a:r>
            <a:endParaRPr lang="zh-CN" altLang="en-US">
              <a:latin typeface="楷体_GB2312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11280" name="Picture 33" descr="19"/>
          <p:cNvPicPr>
            <a:picLocks noChangeAspect="1"/>
          </p:cNvPicPr>
          <p:nvPr/>
        </p:nvPicPr>
        <p:blipFill>
          <a:blip r:embed="rId3"/>
          <a:srcRect t="12500" r="-1241" b="12500"/>
          <a:stretch>
            <a:fillRect/>
          </a:stretch>
        </p:blipFill>
        <p:spPr>
          <a:xfrm>
            <a:off x="428625" y="4222750"/>
            <a:ext cx="1423988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1" name="AutoShape 14"/>
          <p:cNvSpPr/>
          <p:nvPr/>
        </p:nvSpPr>
        <p:spPr>
          <a:xfrm>
            <a:off x="7416800" y="4648200"/>
            <a:ext cx="2838450" cy="612775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  <a:sym typeface="微软雅黑" panose="020B0503020204020204" pitchFamily="34" charset="-122"/>
              </a:rPr>
              <a:t>还可以怎么算？</a:t>
            </a:r>
            <a:endParaRPr lang="zh-CN" altLang="en-US">
              <a:latin typeface="楷体_GB2312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1282" name="AutoShape 25"/>
          <p:cNvSpPr/>
          <p:nvPr/>
        </p:nvSpPr>
        <p:spPr>
          <a:xfrm>
            <a:off x="2154238" y="4478338"/>
            <a:ext cx="2622550" cy="617537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14＋7＝21。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11283" name="AutoShape 14"/>
          <p:cNvSpPr/>
          <p:nvPr/>
        </p:nvSpPr>
        <p:spPr>
          <a:xfrm>
            <a:off x="5681663" y="4735513"/>
            <a:ext cx="4578350" cy="612775"/>
          </a:xfrm>
          <a:prstGeom prst="wedgeRoundRectCallout">
            <a:avLst>
              <a:gd name="adj1" fmla="val 56894"/>
              <a:gd name="adj2" fmla="val -994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>
                <a:latin typeface="楷体_GB2312" pitchFamily="49" charset="-122"/>
                <a:sym typeface="微软雅黑" panose="020B0503020204020204" pitchFamily="34" charset="-122"/>
              </a:rPr>
              <a:t>会编制对应的乘法口诀吗</a:t>
            </a:r>
            <a:r>
              <a:rPr lang="en-US" altLang="zh-CN">
                <a:latin typeface="楷体_GB2312" pitchFamily="49" charset="-122"/>
                <a:sym typeface="微软雅黑" panose="020B0503020204020204" pitchFamily="34" charset="-122"/>
              </a:rPr>
              <a:t>？</a:t>
            </a:r>
            <a:endParaRPr lang="en-US" altLang="zh-CN">
              <a:latin typeface="楷体_GB2312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1284" name="AutoShape 25"/>
          <p:cNvSpPr/>
          <p:nvPr/>
        </p:nvSpPr>
        <p:spPr>
          <a:xfrm>
            <a:off x="2160588" y="4518025"/>
            <a:ext cx="2403475" cy="612775"/>
          </a:xfrm>
          <a:prstGeom prst="wedgeRoundRectCallout">
            <a:avLst>
              <a:gd name="adj1" fmla="val -59898"/>
              <a:gd name="adj2" fmla="val 2350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zh-CN">
                <a:latin typeface="楷体_GB2312" pitchFamily="49" charset="-122"/>
              </a:rPr>
              <a:t>三七二十一。</a:t>
            </a:r>
            <a:endParaRPr lang="zh-CN" altLang="zh-CN">
              <a:latin typeface="楷体_GB2312" pitchFamily="49" charset="-122"/>
            </a:endParaRPr>
          </a:p>
        </p:txBody>
      </p:sp>
      <p:sp>
        <p:nvSpPr>
          <p:cNvPr id="11285" name="文本框 8"/>
          <p:cNvSpPr/>
          <p:nvPr/>
        </p:nvSpPr>
        <p:spPr>
          <a:xfrm>
            <a:off x="1241425" y="5678488"/>
            <a:ext cx="8564563" cy="552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/>
              <a:t>以此类推：学习口诀</a:t>
            </a:r>
            <a:r>
              <a:rPr lang="zh-CN" altLang="en-US"/>
              <a:t>四七二十八、五七三十五</a:t>
            </a:r>
            <a:r>
              <a:rPr lang="en-US" altLang="zh-CN">
                <a:latin typeface="宋体" panose="02010600030101010101" pitchFamily="2" charset="-122"/>
              </a:rPr>
              <a:t>……</a:t>
            </a:r>
            <a:endParaRPr lang="en-US" altLang="zh-CN"/>
          </a:p>
        </p:txBody>
      </p:sp>
      <p:pic>
        <p:nvPicPr>
          <p:cNvPr id="11286" name="Picture 72" descr="1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9650" y="4392613"/>
            <a:ext cx="1581150" cy="15827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 fill="hold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 fill="hold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 fill="hold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 fill="hold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 fill="hold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8" grpId="1" animBg="1"/>
      <p:bldP spid="11277" grpId="0" animBg="1"/>
      <p:bldP spid="11277" grpId="1" animBg="1"/>
      <p:bldP spid="11278" grpId="0" animBg="1"/>
      <p:bldP spid="11278" grpId="1" animBg="1"/>
      <p:bldP spid="11279" grpId="0" animBg="1"/>
      <p:bldP spid="11279" grpId="1" animBg="1"/>
      <p:bldP spid="11281" grpId="0" animBg="1"/>
      <p:bldP spid="11281" grpId="1" animBg="1"/>
      <p:bldP spid="11282" grpId="0" animBg="1"/>
      <p:bldP spid="11282" grpId="1" animBg="1"/>
      <p:bldP spid="11283" grpId="0" animBg="1"/>
      <p:bldP spid="11284" grpId="0" animBg="1"/>
      <p:bldP spid="11285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 cap="flat" cmpd="sng">
          <a:solidFill>
            <a:srgbClr val="3399FF"/>
          </a:solidFill>
          <a:prstDash val="solid"/>
          <a:miter/>
          <a:headEnd type="none" w="med" len="med"/>
          <a:tailEnd type="none" w="med" len="med"/>
        </a:ln>
      </a:spPr>
      <a:bodyPr wrap="square">
        <a:spAutoFit/>
      </a:bodyPr>
      <a:lstStyle>
        <a:defPPr>
          <a:lnSpc>
            <a:spcPct val="100000"/>
          </a:lnSpc>
          <a:defRPr lang="zh-CN" altLang="en-US" dirty="0">
            <a:latin typeface="楷体_GB2312" pitchFamily="49" charset="-122"/>
          </a:defRPr>
        </a:defPPr>
      </a:lstStyle>
    </a:spDef>
    <a:txDef>
      <a:spPr>
        <a:noFill/>
        <a:ln w="9525">
          <a:noFill/>
        </a:ln>
      </a:spPr>
      <a:bodyPr wrap="none" anchor="t" anchorCtr="0">
        <a:spAutoFit/>
      </a:bodyPr>
      <a:lstStyle>
        <a:defPPr>
          <a:lnSpc>
            <a:spcPct val="100000"/>
          </a:lnSpc>
          <a:defRPr lang="en-US" altLang="zh-CN" dirty="0">
            <a:solidFill>
              <a:srgbClr val="FF0000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1681</Words>
  <Application>WPS 演示</Application>
  <PresentationFormat/>
  <Paragraphs>311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汉仪中圆简</vt:lpstr>
      <vt:lpstr>黑体</vt:lpstr>
      <vt:lpstr>楷体_GB2312</vt:lpstr>
      <vt:lpstr>新宋体</vt:lpstr>
      <vt:lpstr>Times New Roman</vt:lpstr>
      <vt:lpstr>等线 Light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2021-08-18T04:59:48Z</cp:lastPrinted>
  <dcterms:created xsi:type="dcterms:W3CDTF">2021-08-18T04:59:48Z</dcterms:created>
  <dcterms:modified xsi:type="dcterms:W3CDTF">2021-11-08T11:43:03Z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2B954BC7BF4A491EB7E86D6F558CBC8C</vt:lpwstr>
  </property>
  <property fmtid="{D5CDD505-2E9C-101B-9397-08002B2CF9AE}" pid="7" name="KSOProductBuildVer">
    <vt:lpwstr>2052-11.1.0.11045</vt:lpwstr>
  </property>
</Properties>
</file>