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7103745" cy="10234295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02" y="-90"/>
      </p:cViewPr>
      <p:guideLst>
        <p:guide orient="horz" pos="2122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388475" y="5935980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02633" y="3409921"/>
            <a:ext cx="3552825" cy="8299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4800" b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8</a:t>
            </a:r>
            <a:r>
              <a:rPr lang="zh-CN" altLang="en-US" sz="4800" b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的乘法口诀</a:t>
            </a:r>
            <a:endParaRPr lang="zh-CN" altLang="en-US" sz="4800" b="1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02995" y="1940560"/>
            <a:ext cx="5513705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第六单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元  表内乘法（二）</a:t>
            </a:r>
            <a:endParaRPr lang="en-US" altLang="zh-CN" sz="32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38155" y="4975225"/>
            <a:ext cx="1405255" cy="172021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190" y="956310"/>
            <a:ext cx="3032760" cy="401891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388475" y="5935980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38155" y="4975225"/>
            <a:ext cx="1405255" cy="17202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92300" y="1310005"/>
            <a:ext cx="1966595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找玩具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300" y="2044065"/>
            <a:ext cx="7431405" cy="352615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388475" y="5935980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38155" y="4975225"/>
            <a:ext cx="1405255" cy="17202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92300" y="1310005"/>
            <a:ext cx="1966595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找玩具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070" y="2044065"/>
            <a:ext cx="7431405" cy="352615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4052570" y="3418205"/>
            <a:ext cx="2263140" cy="5518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593715" y="3376295"/>
            <a:ext cx="2263140" cy="5518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5226050" y="3276600"/>
            <a:ext cx="2800985" cy="651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726815" y="3319145"/>
            <a:ext cx="3126105" cy="650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2166600" y="122936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388475" y="5935980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38155" y="4975225"/>
            <a:ext cx="1405255" cy="17202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92300" y="1310005"/>
            <a:ext cx="1769110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口算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210310" y="2811145"/>
            <a:ext cx="27660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84115" y="2811145"/>
            <a:ext cx="2511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×3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10310" y="4321175"/>
            <a:ext cx="27660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87595" y="4321175"/>
            <a:ext cx="2511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×5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03285" y="2811145"/>
            <a:ext cx="25527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06765" y="4321175"/>
            <a:ext cx="2230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×7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388475" y="5935980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38155" y="4975225"/>
            <a:ext cx="1405255" cy="17202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92300" y="1310005"/>
            <a:ext cx="1769110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口算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210310" y="2811145"/>
            <a:ext cx="27660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=21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84115" y="2811145"/>
            <a:ext cx="2511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×3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=21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10310" y="4321175"/>
            <a:ext cx="27660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=24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87595" y="4321175"/>
            <a:ext cx="2511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×5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=35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03285" y="2811145"/>
            <a:ext cx="25527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=20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06765" y="4321175"/>
            <a:ext cx="2230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×7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=42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388475" y="5935980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38155" y="4975225"/>
            <a:ext cx="1405255" cy="17202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92300" y="1310005"/>
            <a:ext cx="2249805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礼仪队来了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05" y="2391410"/>
            <a:ext cx="5327650" cy="28682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148705" y="2496820"/>
            <a:ext cx="525145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小朋友快看有礼仪对来表演了，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你知道来了多少礼仪队员吗？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赶紧数一数吧！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92300" y="1310005"/>
            <a:ext cx="2249805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数一数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780" y="2044065"/>
            <a:ext cx="4712335" cy="253746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845820" y="4812030"/>
          <a:ext cx="1050099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05"/>
                <a:gridCol w="1148080"/>
                <a:gridCol w="1088390"/>
                <a:gridCol w="1087755"/>
                <a:gridCol w="932180"/>
                <a:gridCol w="995045"/>
                <a:gridCol w="1071880"/>
                <a:gridCol w="1071880"/>
                <a:gridCol w="1071880"/>
              </a:tblGrid>
              <a:tr h="503555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solidFill>
                            <a:schemeClr val="tx1"/>
                          </a:solidFill>
                        </a:rPr>
                        <a:t>礼仪队组数</a:t>
                      </a:r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solidFill>
                            <a:schemeClr val="tx1"/>
                          </a:solidFill>
                        </a:rPr>
                        <a:t>礼仪队人数</a:t>
                      </a:r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73315" y="2525395"/>
            <a:ext cx="31527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effectLst/>
              </a:rPr>
              <a:t>小朋友数数看，把表格填写完整！</a:t>
            </a:r>
            <a:endParaRPr lang="zh-CN" altLang="en-US" sz="2400" b="1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92300" y="1310005"/>
            <a:ext cx="2249805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数一数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780" y="2044065"/>
            <a:ext cx="4712335" cy="253746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845820" y="4812030"/>
          <a:ext cx="1050099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05"/>
                <a:gridCol w="1148080"/>
                <a:gridCol w="1088390"/>
                <a:gridCol w="1087755"/>
                <a:gridCol w="932180"/>
                <a:gridCol w="995045"/>
                <a:gridCol w="1071880"/>
                <a:gridCol w="1071880"/>
                <a:gridCol w="1071880"/>
              </a:tblGrid>
              <a:tr h="503555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solidFill>
                            <a:schemeClr val="tx1"/>
                          </a:solidFill>
                        </a:rPr>
                        <a:t>礼仪队组数</a:t>
                      </a:r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solidFill>
                            <a:schemeClr val="tx1"/>
                          </a:solidFill>
                        </a:rPr>
                        <a:t>礼仪队人数</a:t>
                      </a:r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56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7784465" y="2567940"/>
            <a:ext cx="35490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effectLst/>
              </a:rPr>
              <a:t>小朋友真棒！都填对了！</a:t>
            </a:r>
            <a:endParaRPr lang="zh-CN" altLang="en-US" sz="2400" b="1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863725" y="1310005"/>
            <a:ext cx="2575560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的乘法口诀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586105" y="3486150"/>
            <a:ext cx="200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×8=8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828925" y="3486150"/>
            <a:ext cx="1808480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一八得八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6105" y="4269105"/>
            <a:ext cx="200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×8=16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828925" y="4327525"/>
            <a:ext cx="2214880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二八得十六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828925" y="5098415"/>
            <a:ext cx="2621280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三八得二十四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86105" y="5098415"/>
            <a:ext cx="200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×8=24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743575" y="3486150"/>
            <a:ext cx="22701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×8=40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163560" y="3486150"/>
            <a:ext cx="2214880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五八得四十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61355" y="4269105"/>
            <a:ext cx="200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×8=48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163560" y="4327525"/>
            <a:ext cx="2621280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六八得四十八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163560" y="5098415"/>
            <a:ext cx="2621280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七八得五十六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761355" y="5098415"/>
            <a:ext cx="200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×8=56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28925" y="5874385"/>
            <a:ext cx="2621280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四八得三十二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6105" y="5874385"/>
            <a:ext cx="200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×8=28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213485" y="2246630"/>
          <a:ext cx="1050099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05"/>
                <a:gridCol w="1148080"/>
                <a:gridCol w="1088390"/>
                <a:gridCol w="1087755"/>
                <a:gridCol w="932180"/>
                <a:gridCol w="995045"/>
                <a:gridCol w="1071880"/>
                <a:gridCol w="1071880"/>
                <a:gridCol w="1071880"/>
              </a:tblGrid>
              <a:tr h="503555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solidFill>
                            <a:schemeClr val="tx1"/>
                          </a:solidFill>
                        </a:rPr>
                        <a:t>礼仪队组数</a:t>
                      </a:r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solidFill>
                            <a:schemeClr val="tx1"/>
                          </a:solidFill>
                        </a:rPr>
                        <a:t>礼仪队人数</a:t>
                      </a:r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altLang="zh-CN" sz="2800" b="1">
                        <a:solidFill>
                          <a:schemeClr val="tx1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56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altLang="zh-CN" sz="2800" b="1">
                        <a:solidFill>
                          <a:srgbClr val="FF0000"/>
                        </a:solidFill>
                      </a:endParaRPr>
                    </a:p>
                  </a:txBody>
                  <a:tcPr vert="horz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8145780" y="5874385"/>
            <a:ext cx="2621280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八八得六十四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43575" y="5874385"/>
            <a:ext cx="200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×8=64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635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92300" y="1310005"/>
            <a:ext cx="3126740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乘法口诀总结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399540" y="2294255"/>
          <a:ext cx="1180465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0465"/>
              </a:tblGrid>
              <a:tr h="381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1×1=1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1399540" y="2690495"/>
          <a:ext cx="2423795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355"/>
                <a:gridCol w="1234440"/>
              </a:tblGrid>
              <a:tr h="39624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1×2=2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2×2=4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1399540" y="3086735"/>
          <a:ext cx="366903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530"/>
                <a:gridCol w="1238885"/>
                <a:gridCol w="1237615"/>
              </a:tblGrid>
              <a:tr h="39624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1×3=3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2×3=6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3×3=9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1399540" y="3482975"/>
          <a:ext cx="4926965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035"/>
                <a:gridCol w="1271905"/>
                <a:gridCol w="1243965"/>
                <a:gridCol w="1242060"/>
              </a:tblGrid>
              <a:tr h="39624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1×4=4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2×4=8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3×4=12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4×4=16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" name="表格 48"/>
          <p:cNvGraphicFramePr>
            <a:graphicFrameLocks noGrp="1"/>
          </p:cNvGraphicFramePr>
          <p:nvPr/>
        </p:nvGraphicFramePr>
        <p:xfrm>
          <a:off x="1399540" y="3879215"/>
          <a:ext cx="6186170" cy="410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50"/>
                <a:gridCol w="1246505"/>
                <a:gridCol w="1249045"/>
                <a:gridCol w="1244600"/>
                <a:gridCol w="1245870"/>
              </a:tblGrid>
              <a:tr h="41021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1×5=5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2×5=10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3×5=15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4×5=20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5×5=25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0" name="表格 49"/>
          <p:cNvGraphicFramePr>
            <a:graphicFrameLocks noGrp="1"/>
          </p:cNvGraphicFramePr>
          <p:nvPr/>
        </p:nvGraphicFramePr>
        <p:xfrm>
          <a:off x="1399540" y="4289425"/>
          <a:ext cx="744474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055"/>
                <a:gridCol w="1249045"/>
                <a:gridCol w="1251585"/>
                <a:gridCol w="1246505"/>
                <a:gridCol w="1247775"/>
                <a:gridCol w="1247775"/>
              </a:tblGrid>
              <a:tr h="39624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1×6=6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2×6=12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3×6=18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4×6=24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5×6=30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6×6=36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1" name="椭圆形标注 50"/>
          <p:cNvSpPr/>
          <p:nvPr/>
        </p:nvSpPr>
        <p:spPr>
          <a:xfrm>
            <a:off x="6435725" y="2044065"/>
            <a:ext cx="3134995" cy="1104265"/>
          </a:xfrm>
          <a:prstGeom prst="wedgeEllipseCallout">
            <a:avLst>
              <a:gd name="adj1" fmla="val 69363"/>
              <a:gd name="adj2" fmla="val 69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小朋友一定要背下来喔～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00000">
            <a:off x="10037445" y="2916555"/>
            <a:ext cx="1433830" cy="1487170"/>
          </a:xfrm>
          <a:prstGeom prst="rect">
            <a:avLst/>
          </a:prstGeom>
        </p:spPr>
      </p:pic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1399540" y="4681855"/>
          <a:ext cx="8689975" cy="421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055"/>
                <a:gridCol w="1247775"/>
                <a:gridCol w="1252220"/>
                <a:gridCol w="1245235"/>
                <a:gridCol w="1247775"/>
                <a:gridCol w="1247775"/>
                <a:gridCol w="1247140"/>
              </a:tblGrid>
              <a:tr h="421005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1×7=7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2×7=14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3×7=21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4×7=28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5×7=35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6×7=42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7×7=49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399540" y="5102860"/>
          <a:ext cx="990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244600"/>
                <a:gridCol w="1247775"/>
                <a:gridCol w="1242060"/>
                <a:gridCol w="1243965"/>
                <a:gridCol w="1243330"/>
                <a:gridCol w="1242695"/>
                <a:gridCol w="1243965"/>
              </a:tblGrid>
              <a:tr h="39624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1×8=8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2×8=16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3×8=24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4×8=32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5×8=40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6×8=48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7×8=56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8×8=64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vert="horz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70" y="6695440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388475" y="5935980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38155" y="4975225"/>
            <a:ext cx="1405255" cy="17202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92300" y="1310005"/>
            <a:ext cx="2560955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数螃蟹腿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1159510"/>
            <a:ext cx="886460" cy="8845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685" y="2134870"/>
            <a:ext cx="1142365" cy="68262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557780" y="2233930"/>
            <a:ext cx="3246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一只螃蟹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条腿</a:t>
            </a:r>
            <a:endParaRPr lang="zh-CN" altLang="en-US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2305" y="3430270"/>
            <a:ext cx="1031748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一只螃蟹（    </a:t>
            </a:r>
            <a:r>
              <a:rPr lang="zh-CN" altLang="en-US" sz="28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八     </a:t>
            </a:r>
            <a:r>
              <a:rPr lang="zh-CN" altLang="en-US" sz="28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）条腿，二</a:t>
            </a:r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只螃蟹（   </a:t>
            </a:r>
            <a:r>
              <a:rPr lang="zh-CN" altLang="en-US" sz="28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十六  </a:t>
            </a:r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）条腿，</a:t>
            </a:r>
            <a:endParaRPr lang="zh-CN" altLang="en-US" sz="2800" b="1"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三只螃蟹（</a:t>
            </a:r>
            <a:r>
              <a:rPr lang="zh-CN" altLang="en-US" sz="28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二十四 </a:t>
            </a:r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）条腿，四只螃蟹（ </a:t>
            </a:r>
            <a:r>
              <a:rPr lang="zh-CN" altLang="en-US" sz="28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三十二</a:t>
            </a:r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）条腿，</a:t>
            </a:r>
            <a:endParaRPr lang="zh-CN" altLang="en-US" sz="2800" b="1"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五只螃蟹（   </a:t>
            </a:r>
            <a:r>
              <a:rPr lang="zh-CN" altLang="en-US" sz="28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四十 </a:t>
            </a:r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）条腿，六只螃蟹（</a:t>
            </a:r>
            <a:r>
              <a:rPr lang="zh-CN" altLang="en-US" sz="28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四十八</a:t>
            </a:r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）条腿，</a:t>
            </a:r>
            <a:endParaRPr lang="zh-CN" altLang="en-US" sz="2800" b="1"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七只螃蟹（ </a:t>
            </a:r>
            <a:r>
              <a:rPr lang="zh-CN" altLang="en-US" sz="28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五十六</a:t>
            </a:r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）条腿，八只螃蟹（ </a:t>
            </a:r>
            <a:r>
              <a:rPr lang="zh-CN" altLang="en-US" sz="28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六十四</a:t>
            </a:r>
            <a:r>
              <a:rPr lang="zh-CN" altLang="en-US" sz="2800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）条腿。</a:t>
            </a:r>
            <a:endParaRPr lang="zh-CN" altLang="en-US" sz="3200" b="1"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endParaRPr lang="zh-CN" altLang="en-US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718</Words>
  <Application>WPS 演示</Application>
  <PresentationFormat/>
  <Paragraphs>279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2021-11-07T20:43:00Z</cp:lastPrinted>
  <dcterms:created xsi:type="dcterms:W3CDTF">2021-11-07T20:43:00Z</dcterms:created>
  <dcterms:modified xsi:type="dcterms:W3CDTF">2021-11-08T11:45:57Z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0172E1AFE3B94098927A9FD0A34D6BC3</vt:lpwstr>
  </property>
  <property fmtid="{D5CDD505-2E9C-101B-9397-08002B2CF9AE}" pid="7" name="KSOProductBuildVer">
    <vt:lpwstr>2052-11.1.0.11045</vt:lpwstr>
  </property>
</Properties>
</file>